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6" r:id="rId5"/>
    <p:sldId id="267" r:id="rId6"/>
    <p:sldId id="260" r:id="rId7"/>
    <p:sldId id="271" r:id="rId8"/>
    <p:sldId id="261" r:id="rId9"/>
    <p:sldId id="268" r:id="rId10"/>
    <p:sldId id="270" r:id="rId11"/>
    <p:sldId id="269" r:id="rId12"/>
    <p:sldId id="265" r:id="rId13"/>
    <p:sldId id="272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2AC0-B291-4846-AA7F-750A8C9E335E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58FB-8F93-41DF-802C-ACC5A4C76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411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2AC0-B291-4846-AA7F-750A8C9E335E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58FB-8F93-41DF-802C-ACC5A4C76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50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2AC0-B291-4846-AA7F-750A8C9E335E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58FB-8F93-41DF-802C-ACC5A4C76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65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2AC0-B291-4846-AA7F-750A8C9E335E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58FB-8F93-41DF-802C-ACC5A4C76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835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2AC0-B291-4846-AA7F-750A8C9E335E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58FB-8F93-41DF-802C-ACC5A4C76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626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2AC0-B291-4846-AA7F-750A8C9E335E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58FB-8F93-41DF-802C-ACC5A4C76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073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2AC0-B291-4846-AA7F-750A8C9E335E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58FB-8F93-41DF-802C-ACC5A4C76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32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2AC0-B291-4846-AA7F-750A8C9E335E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58FB-8F93-41DF-802C-ACC5A4C76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662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2AC0-B291-4846-AA7F-750A8C9E335E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58FB-8F93-41DF-802C-ACC5A4C76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347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2AC0-B291-4846-AA7F-750A8C9E335E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58FB-8F93-41DF-802C-ACC5A4C76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589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2AC0-B291-4846-AA7F-750A8C9E335E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58FB-8F93-41DF-802C-ACC5A4C76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47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82AC0-B291-4846-AA7F-750A8C9E335E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458FB-8F93-41DF-802C-ACC5A4C76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045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4785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An impending discount to liquid NAV + big upside potential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ValueX</a:t>
            </a:r>
            <a:endParaRPr lang="en-US" dirty="0" smtClean="0"/>
          </a:p>
          <a:p>
            <a:r>
              <a:rPr lang="en-US" dirty="0" smtClean="0"/>
              <a:t>June 21, 2013</a:t>
            </a:r>
          </a:p>
          <a:p>
            <a:r>
              <a:rPr lang="en-US" dirty="0" smtClean="0"/>
              <a:t>Vail, Colorado</a:t>
            </a:r>
          </a:p>
        </p:txBody>
      </p:sp>
    </p:spTree>
    <p:extLst>
      <p:ext uri="{BB962C8B-B14F-4D97-AF65-F5344CB8AC3E}">
        <p14:creationId xmlns:p14="http://schemas.microsoft.com/office/powerpoint/2010/main" val="2040938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Upside potential: Kami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Dec. 2012 feasibility study</a:t>
            </a:r>
          </a:p>
          <a:p>
            <a:r>
              <a:rPr lang="en-US" dirty="0" smtClean="0"/>
              <a:t>$1.3B capital cost to build the mine</a:t>
            </a:r>
          </a:p>
          <a:p>
            <a:r>
              <a:rPr lang="en-US" dirty="0" smtClean="0"/>
              <a:t>Kami mine = $2.46B NPV10</a:t>
            </a:r>
          </a:p>
          <a:p>
            <a:pPr lvl="1"/>
            <a:r>
              <a:rPr lang="en-US" dirty="0" err="1" smtClean="0"/>
              <a:t>Altius</a:t>
            </a:r>
            <a:r>
              <a:rPr lang="en-US" dirty="0" smtClean="0"/>
              <a:t> owns 25% of 75% of that…</a:t>
            </a:r>
          </a:p>
          <a:p>
            <a:pPr lvl="1"/>
            <a:r>
              <a:rPr lang="en-US" dirty="0" smtClean="0"/>
              <a:t>~$461mm, or $16 </a:t>
            </a:r>
            <a:r>
              <a:rPr lang="en-US" dirty="0" err="1" smtClean="0"/>
              <a:t>Altius</a:t>
            </a:r>
            <a:r>
              <a:rPr lang="en-US" dirty="0" smtClean="0"/>
              <a:t> share, or 160% upside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379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Higher prices…but “no shortage”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1" dirty="0" smtClean="0"/>
              <a:t>Bloomberg News, June 20</a:t>
            </a:r>
          </a:p>
          <a:p>
            <a:pPr marL="0" indent="0">
              <a:buNone/>
            </a:pPr>
            <a:r>
              <a:rPr lang="en-US" b="1" dirty="0" smtClean="0"/>
              <a:t>“</a:t>
            </a:r>
            <a:r>
              <a:rPr lang="en-US" b="1" dirty="0" err="1" smtClean="0"/>
              <a:t>Hebei</a:t>
            </a:r>
            <a:r>
              <a:rPr lang="en-US" b="1" dirty="0" smtClean="0"/>
              <a:t> Says Iron Ore to Recover to $140 on Higher Chinese Output”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“We can see there will be no shortages… Iron-ore prices are not going to go crazy high.”</a:t>
            </a:r>
          </a:p>
          <a:p>
            <a:pPr marL="0" indent="0">
              <a:buNone/>
            </a:pPr>
            <a:r>
              <a:rPr lang="en-US" sz="2000" i="1" dirty="0" smtClean="0"/>
              <a:t>~</a:t>
            </a:r>
            <a:r>
              <a:rPr lang="en-US" sz="2000" dirty="0" err="1" smtClean="0"/>
              <a:t>Tian</a:t>
            </a:r>
            <a:r>
              <a:rPr lang="en-US" sz="2000" dirty="0" smtClean="0"/>
              <a:t> </a:t>
            </a:r>
            <a:r>
              <a:rPr lang="en-US" sz="2000" dirty="0" err="1" smtClean="0"/>
              <a:t>Zejun</a:t>
            </a:r>
            <a:r>
              <a:rPr lang="en-US" sz="2000" dirty="0" smtClean="0"/>
              <a:t>, president of </a:t>
            </a:r>
            <a:r>
              <a:rPr lang="en-US" sz="2000" dirty="0" err="1" smtClean="0"/>
              <a:t>Hebei’s</a:t>
            </a:r>
            <a:r>
              <a:rPr lang="en-US" sz="2000" dirty="0" smtClean="0"/>
              <a:t> international trading unit</a:t>
            </a:r>
            <a:r>
              <a:rPr lang="en-US" sz="2000" i="1" dirty="0" smtClean="0"/>
              <a:t> 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726847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Kami royalty income projection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dirty="0" smtClean="0"/>
              <a:t>Kami royalty</a:t>
            </a:r>
          </a:p>
          <a:p>
            <a:pPr lvl="1"/>
            <a:r>
              <a:rPr lang="en-US" dirty="0" smtClean="0"/>
              <a:t>Production commences Q4 2015</a:t>
            </a:r>
          </a:p>
          <a:p>
            <a:pPr lvl="1"/>
            <a:r>
              <a:rPr lang="en-US" dirty="0" smtClean="0"/>
              <a:t>$27mm/year @ 8mmtpa FE 62%</a:t>
            </a:r>
          </a:p>
          <a:p>
            <a:pPr lvl="1"/>
            <a:r>
              <a:rPr lang="en-US" dirty="0" smtClean="0"/>
              <a:t>$54mm/year @ 16mmtpa FE 62%</a:t>
            </a:r>
          </a:p>
          <a:p>
            <a:r>
              <a:rPr lang="en-US" dirty="0" err="1" smtClean="0"/>
              <a:t>Mgmt</a:t>
            </a:r>
            <a:r>
              <a:rPr lang="en-US" dirty="0" smtClean="0"/>
              <a:t> stated intention is to dividend royalty income from Kami</a:t>
            </a:r>
          </a:p>
          <a:p>
            <a:pPr lvl="1"/>
            <a:r>
              <a:rPr lang="en-US" dirty="0" smtClean="0"/>
              <a:t>After royalty tax, maybe $0.76 - $1.52/share</a:t>
            </a:r>
          </a:p>
          <a:p>
            <a:pPr lvl="2"/>
            <a:r>
              <a:rPr lang="en-US" dirty="0" smtClean="0"/>
              <a:t>But, if I know Brian Dalton…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00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Kami is farthest along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 total projects right now</a:t>
            </a:r>
          </a:p>
          <a:p>
            <a:r>
              <a:rPr lang="en-US" dirty="0" smtClean="0"/>
              <a:t>10 w/partners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779199"/>
              </p:ext>
            </p:extLst>
          </p:nvPr>
        </p:nvGraphicFramePr>
        <p:xfrm>
          <a:off x="609600" y="3048000"/>
          <a:ext cx="7772400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94214"/>
                <a:gridCol w="2139043"/>
                <a:gridCol w="2939143"/>
              </a:tblGrid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Project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Partner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Royalty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90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Kami Western Labrador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Alderon Iron Ore</a:t>
                      </a:r>
                      <a:endParaRPr lang="en-US" sz="1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3% GSR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90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Labrador West iron ore 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Rio Tinto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3</a:t>
                      </a:r>
                      <a:r>
                        <a:rPr lang="en-US" sz="1400" u="none" strike="noStrike" dirty="0" smtClean="0">
                          <a:effectLst/>
                        </a:rPr>
                        <a:t>% GSR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90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Revelation </a:t>
                      </a:r>
                      <a:r>
                        <a:rPr lang="en-US" sz="1400" u="none" strike="noStrike" dirty="0" smtClean="0">
                          <a:effectLst/>
                        </a:rPr>
                        <a:t>– </a:t>
                      </a:r>
                      <a:r>
                        <a:rPr lang="en-US" sz="1400" u="none" strike="noStrike" dirty="0">
                          <a:effectLst/>
                        </a:rPr>
                        <a:t>Alaska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</a:rPr>
                        <a:t>Millrock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effectLst/>
                        </a:rPr>
                        <a:t>2% NSR gold; 1% NSR base metals </a:t>
                      </a:r>
                      <a:endParaRPr lang="de-DE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90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Cristo Cu/Au Alaska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</a:rPr>
                        <a:t>Millrock</a:t>
                      </a:r>
                      <a:r>
                        <a:rPr lang="en-US" sz="1400" u="none" strike="noStrike" dirty="0">
                          <a:effectLst/>
                        </a:rPr>
                        <a:t>/Brixton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effectLst/>
                        </a:rPr>
                        <a:t>2% NSR gold; 1% NSR base metals </a:t>
                      </a:r>
                      <a:endParaRPr lang="de-DE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90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Topsails Cu/Moly central NL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JNR Resources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2% GSR uranium/ 2% NSR other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90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Viking gold west NL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Northern Abitibi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2-4% sliding scale NSR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90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CMB uranium central Labrador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Paladin Energy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3% GSR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90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Humble Cu/Au Central Labrador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Millrock/Kinross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effectLst/>
                        </a:rPr>
                        <a:t>2% NSR gold; 1% NSR base metals </a:t>
                      </a:r>
                      <a:endParaRPr lang="de-DE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90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</a:rPr>
                        <a:t>Saglek</a:t>
                      </a:r>
                      <a:r>
                        <a:rPr lang="en-US" sz="1400" u="none" strike="noStrike" dirty="0">
                          <a:effectLst/>
                        </a:rPr>
                        <a:t> - iron ore North Labrador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Cliffs Natural Resources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1% NSR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2346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219200"/>
            <a:ext cx="87630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Wait ‘til it trades below NAV, then buy it… then wait some more.</a:t>
            </a:r>
            <a:br>
              <a:rPr lang="en-US" dirty="0" smtClean="0"/>
            </a:br>
            <a:r>
              <a:rPr lang="en-US" dirty="0" smtClean="0"/>
              <a:t>Thank you.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dferris@stansberryresearch.com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526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err="1" smtClean="0"/>
              <a:t>Altius</a:t>
            </a:r>
            <a:r>
              <a:rPr lang="en-US" dirty="0" smtClean="0"/>
              <a:t> Minerals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Pay &lt;$1 for $1 liquid NAV</a:t>
            </a:r>
          </a:p>
          <a:p>
            <a:pPr lvl="1"/>
            <a:r>
              <a:rPr lang="en-US" dirty="0" smtClean="0"/>
              <a:t>No credit for two developing royalties</a:t>
            </a:r>
          </a:p>
          <a:p>
            <a:endParaRPr lang="en-US" dirty="0" smtClean="0"/>
          </a:p>
          <a:p>
            <a:r>
              <a:rPr lang="en-US" dirty="0" smtClean="0"/>
              <a:t>Pay nothing for massive upside potential</a:t>
            </a:r>
          </a:p>
          <a:p>
            <a:endParaRPr lang="en-US" dirty="0" smtClean="0"/>
          </a:p>
          <a:p>
            <a:r>
              <a:rPr lang="en-US" dirty="0" smtClean="0"/>
              <a:t>$2.5 mm in after tax royalty payments in 2013</a:t>
            </a:r>
          </a:p>
          <a:p>
            <a:pPr lvl="1"/>
            <a:r>
              <a:rPr lang="en-US" dirty="0" smtClean="0"/>
              <a:t>$2.5mm - $3 mm/year at current prices</a:t>
            </a:r>
          </a:p>
          <a:p>
            <a:pPr lvl="1"/>
            <a:r>
              <a:rPr lang="en-US" dirty="0" smtClean="0"/>
              <a:t>G&amp;A $2mm-$3mm/year</a:t>
            </a:r>
          </a:p>
          <a:p>
            <a:endParaRPr lang="en-US" dirty="0" smtClean="0"/>
          </a:p>
          <a:p>
            <a:r>
              <a:rPr lang="en-US" dirty="0" smtClean="0"/>
              <a:t>Stable share count, no debt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247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Two complimentary businesses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Mineral exploration project generation &amp; royalty creation</a:t>
            </a:r>
          </a:p>
          <a:p>
            <a:pPr marL="1314450" lvl="2" indent="-514350"/>
            <a:r>
              <a:rPr lang="en-US" b="1" dirty="0" smtClean="0"/>
              <a:t>Eastern Canada, Chile</a:t>
            </a:r>
            <a:endParaRPr lang="en-US" dirty="0" smtClean="0"/>
          </a:p>
          <a:p>
            <a:r>
              <a:rPr lang="en-US" dirty="0" smtClean="0"/>
              <a:t>Royalty acquisition &amp; investment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i="1" dirty="0"/>
              <a:t>The best business is a </a:t>
            </a:r>
            <a:r>
              <a:rPr lang="en-US" i="1" dirty="0" smtClean="0"/>
              <a:t>royalty on </a:t>
            </a:r>
            <a:r>
              <a:rPr lang="en-US" i="1" dirty="0"/>
              <a:t>the growth of others – requiring little capital itself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r>
              <a:rPr lang="en-US" sz="2400" dirty="0" smtClean="0"/>
              <a:t>~Warren Buffett, 1978 Berkshire annual report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508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err="1" smtClean="0"/>
              <a:t>Capex</a:t>
            </a:r>
            <a:r>
              <a:rPr lang="en-US" dirty="0" smtClean="0"/>
              <a:t> “lite” business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56 </a:t>
            </a:r>
            <a:r>
              <a:rPr lang="en-US" dirty="0" smtClean="0"/>
              <a:t>partner funded projects since inception</a:t>
            </a:r>
          </a:p>
          <a:p>
            <a:r>
              <a:rPr lang="en-US" dirty="0" smtClean="0"/>
              <a:t>Partner </a:t>
            </a:r>
            <a:r>
              <a:rPr lang="en-US" dirty="0"/>
              <a:t>exploration </a:t>
            </a:r>
            <a:r>
              <a:rPr lang="en-US" dirty="0" smtClean="0"/>
              <a:t>funding $150 </a:t>
            </a:r>
            <a:r>
              <a:rPr lang="en-US" dirty="0"/>
              <a:t>million </a:t>
            </a:r>
            <a:r>
              <a:rPr lang="en-US" dirty="0" smtClean="0"/>
              <a:t>vs</a:t>
            </a:r>
            <a:r>
              <a:rPr lang="en-US" dirty="0"/>
              <a:t>. </a:t>
            </a:r>
            <a:r>
              <a:rPr lang="en-US" dirty="0" smtClean="0"/>
              <a:t>$</a:t>
            </a:r>
            <a:r>
              <a:rPr lang="en-US" dirty="0"/>
              <a:t>15 million </a:t>
            </a:r>
            <a:r>
              <a:rPr lang="en-US" dirty="0" smtClean="0"/>
              <a:t>from ALS</a:t>
            </a:r>
          </a:p>
          <a:p>
            <a:r>
              <a:rPr lang="en-US" dirty="0" smtClean="0"/>
              <a:t>Current NAV = $255mm</a:t>
            </a:r>
          </a:p>
          <a:p>
            <a:r>
              <a:rPr lang="en-US" dirty="0" smtClean="0"/>
              <a:t>“I never want to be in the mining business.” </a:t>
            </a:r>
            <a:r>
              <a:rPr lang="en-US" sz="2400" dirty="0" smtClean="0"/>
              <a:t>~Brian Dalton, founder/CEO </a:t>
            </a:r>
            <a:r>
              <a:rPr lang="en-US" sz="2400" dirty="0" err="1" smtClean="0"/>
              <a:t>Altius</a:t>
            </a:r>
            <a:r>
              <a:rPr lang="en-US" sz="2400" dirty="0" smtClean="0"/>
              <a:t> Minerals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73110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When it works…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016071"/>
              </p:ext>
            </p:extLst>
          </p:nvPr>
        </p:nvGraphicFramePr>
        <p:xfrm>
          <a:off x="152400" y="1676400"/>
          <a:ext cx="8763000" cy="30651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71800"/>
                <a:gridCol w="1981200"/>
                <a:gridCol w="1388417"/>
                <a:gridCol w="1430983"/>
                <a:gridCol w="990600"/>
              </a:tblGrid>
              <a:tr h="779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Mineral &amp; </a:t>
                      </a:r>
                      <a:r>
                        <a:rPr lang="en-US" sz="2400" u="none" strike="noStrike" dirty="0" smtClean="0">
                          <a:effectLst/>
                        </a:rPr>
                        <a:t>project </a:t>
                      </a:r>
                      <a:r>
                        <a:rPr lang="en-US" sz="2400" u="none" strike="noStrike" dirty="0">
                          <a:effectLst/>
                        </a:rPr>
                        <a:t>location</a:t>
                      </a:r>
                      <a:endParaRPr lang="en-US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Partner</a:t>
                      </a:r>
                      <a:endParaRPr lang="en-US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ALS cost</a:t>
                      </a:r>
                      <a:endParaRPr lang="en-US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proceeds to ALS</a:t>
                      </a:r>
                      <a:endParaRPr lang="en-US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Royalty</a:t>
                      </a:r>
                      <a:endParaRPr lang="en-US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7617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Uranium </a:t>
                      </a:r>
                      <a:r>
                        <a:rPr lang="en-US" sz="2000" u="none" strike="noStrike" dirty="0" smtClean="0">
                          <a:effectLst/>
                        </a:rPr>
                        <a:t>- </a:t>
                      </a:r>
                      <a:r>
                        <a:rPr lang="en-US" sz="2000" u="none" strike="noStrike" dirty="0">
                          <a:effectLst/>
                        </a:rPr>
                        <a:t>Central Labrador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Aurora Energy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$650,000 </a:t>
                      </a:r>
                      <a:endParaRPr lang="en-US" sz="2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$210 million</a:t>
                      </a:r>
                      <a:endParaRPr lang="en-US" sz="2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2% GSR</a:t>
                      </a:r>
                      <a:endParaRPr lang="en-US" sz="2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7617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Copper/gold </a:t>
                      </a:r>
                      <a:r>
                        <a:rPr lang="en-US" sz="2000" u="none" strike="noStrike" dirty="0" smtClean="0">
                          <a:effectLst/>
                        </a:rPr>
                        <a:t>- </a:t>
                      </a:r>
                      <a:r>
                        <a:rPr lang="en-US" sz="2000" u="none" strike="noStrike" dirty="0">
                          <a:effectLst/>
                        </a:rPr>
                        <a:t>central Newfoundland (Ming Mine)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Rambler Metals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$600,000 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$6 million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n/a</a:t>
                      </a:r>
                      <a:endParaRPr lang="en-US" sz="2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7617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Iron ore in western Labrador (Kami project)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Alderon Iron Ore</a:t>
                      </a:r>
                      <a:endParaRPr lang="en-US" sz="2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$2 million</a:t>
                      </a:r>
                      <a:endParaRPr lang="en-US" sz="2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$</a:t>
                      </a:r>
                      <a:r>
                        <a:rPr lang="en-US" sz="2000" u="none" strike="noStrike" dirty="0" smtClean="0">
                          <a:effectLst/>
                        </a:rPr>
                        <a:t>31 </a:t>
                      </a:r>
                      <a:r>
                        <a:rPr lang="en-US" sz="2000" u="none" strike="noStrike" dirty="0">
                          <a:effectLst/>
                        </a:rPr>
                        <a:t>million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3% GSR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1434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Downside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$150 mm cash/</a:t>
            </a:r>
            <a:r>
              <a:rPr lang="en-US" dirty="0" err="1" smtClean="0"/>
              <a:t>treasurys</a:t>
            </a:r>
            <a:r>
              <a:rPr lang="en-US" dirty="0" smtClean="0"/>
              <a:t> ($5.33/share)</a:t>
            </a:r>
          </a:p>
          <a:p>
            <a:r>
              <a:rPr lang="en-US" dirty="0" smtClean="0"/>
              <a:t>$110 mm securities ($3.90)</a:t>
            </a:r>
          </a:p>
          <a:p>
            <a:r>
              <a:rPr lang="en-US" dirty="0" smtClean="0"/>
              <a:t>$8.4 mm </a:t>
            </a:r>
            <a:r>
              <a:rPr lang="en-US" dirty="0" err="1" smtClean="0"/>
              <a:t>Voisey’s</a:t>
            </a:r>
            <a:r>
              <a:rPr lang="en-US" dirty="0" smtClean="0"/>
              <a:t> Bay Royalty ($0.30)</a:t>
            </a:r>
          </a:p>
          <a:p>
            <a:pPr lvl="1"/>
            <a:r>
              <a:rPr lang="en-US" dirty="0" smtClean="0"/>
              <a:t>$2-3mm/year royalties at $6 lb. nickel</a:t>
            </a:r>
          </a:p>
          <a:p>
            <a:r>
              <a:rPr lang="en-US" dirty="0" smtClean="0"/>
              <a:t>$12.9 mm total liabilities ($0.45)</a:t>
            </a:r>
          </a:p>
          <a:p>
            <a:r>
              <a:rPr lang="en-US" dirty="0" smtClean="0"/>
              <a:t>$9/share of decent NAV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616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err="1" smtClean="0"/>
              <a:t>Voisey’s</a:t>
            </a:r>
            <a:r>
              <a:rPr lang="en-US" dirty="0" smtClean="0"/>
              <a:t> Bay Royalty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Altius</a:t>
            </a:r>
            <a:r>
              <a:rPr lang="en-US" dirty="0" smtClean="0"/>
              <a:t> owns an effective 0.3% NSR on </a:t>
            </a:r>
            <a:r>
              <a:rPr lang="en-US" dirty="0" err="1" smtClean="0"/>
              <a:t>Voisey’s</a:t>
            </a:r>
            <a:r>
              <a:rPr lang="en-US" dirty="0" smtClean="0"/>
              <a:t> Bay nickel</a:t>
            </a:r>
          </a:p>
          <a:p>
            <a:r>
              <a:rPr lang="en-US" dirty="0" smtClean="0"/>
              <a:t>Paid $13.6 million in 2003</a:t>
            </a:r>
          </a:p>
          <a:p>
            <a:pPr lvl="1"/>
            <a:r>
              <a:rPr lang="en-US" dirty="0" smtClean="0"/>
              <a:t>Assumed $3.25/lb. nickel ($4 in 2009, $6+ now)</a:t>
            </a:r>
          </a:p>
          <a:p>
            <a:r>
              <a:rPr lang="en-US" dirty="0" smtClean="0"/>
              <a:t>Cumulative revenues ~$25 mm</a:t>
            </a:r>
          </a:p>
          <a:p>
            <a:r>
              <a:rPr lang="en-US" dirty="0" smtClean="0"/>
              <a:t>Est. mine life ~2036</a:t>
            </a:r>
          </a:p>
          <a:p>
            <a:r>
              <a:rPr lang="en-US" dirty="0" smtClean="0"/>
              <a:t>Royalty covers all future expansion/development at zero extra cost</a:t>
            </a:r>
          </a:p>
          <a:p>
            <a:r>
              <a:rPr lang="en-US" dirty="0" smtClean="0"/>
              <a:t>Cash flow covers </a:t>
            </a:r>
            <a:r>
              <a:rPr lang="en-US" dirty="0" err="1" smtClean="0"/>
              <a:t>Altius</a:t>
            </a:r>
            <a:r>
              <a:rPr lang="en-US" dirty="0" smtClean="0"/>
              <a:t> G&amp;A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256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Capital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28,854,364 fully diluted shares</a:t>
            </a:r>
          </a:p>
          <a:p>
            <a:pPr lvl="1"/>
            <a:r>
              <a:rPr lang="en-US" dirty="0" smtClean="0"/>
              <a:t>NCIB 1,406,207</a:t>
            </a:r>
          </a:p>
          <a:p>
            <a:pPr lvl="2"/>
            <a:r>
              <a:rPr lang="en-US" dirty="0" smtClean="0"/>
              <a:t>Started 4/2/2013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xpires 4/1/2014</a:t>
            </a:r>
            <a:endParaRPr lang="en-US" dirty="0"/>
          </a:p>
          <a:p>
            <a:pPr lvl="1"/>
            <a:r>
              <a:rPr lang="en-US" dirty="0" smtClean="0"/>
              <a:t>Automatic share repurchase plan</a:t>
            </a:r>
          </a:p>
          <a:p>
            <a:pPr lvl="2"/>
            <a:r>
              <a:rPr lang="en-US" dirty="0" smtClean="0"/>
              <a:t>7,036 shares/day (NCIB 200 days)</a:t>
            </a:r>
          </a:p>
          <a:p>
            <a:r>
              <a:rPr lang="en-US" dirty="0" smtClean="0"/>
              <a:t>Zero debt</a:t>
            </a:r>
          </a:p>
          <a:p>
            <a:r>
              <a:rPr lang="en-US" dirty="0" smtClean="0"/>
              <a:t>Not your average geologist paycheck scheme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183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Upside potential: Kami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Altius</a:t>
            </a:r>
            <a:r>
              <a:rPr lang="en-US" dirty="0" smtClean="0"/>
              <a:t> discovered a 1 billion </a:t>
            </a:r>
            <a:r>
              <a:rPr lang="en-US" dirty="0" err="1" smtClean="0"/>
              <a:t>tonne</a:t>
            </a:r>
            <a:r>
              <a:rPr lang="en-US" dirty="0" smtClean="0"/>
              <a:t> resource in western Labrador</a:t>
            </a:r>
          </a:p>
          <a:p>
            <a:pPr lvl="1"/>
            <a:r>
              <a:rPr lang="en-US" dirty="0" smtClean="0"/>
              <a:t>Four producing mines, skilled labor, mining friendly jurisdiction, rail, deep sea ports, roads</a:t>
            </a:r>
          </a:p>
          <a:p>
            <a:r>
              <a:rPr lang="en-US" dirty="0" smtClean="0"/>
              <a:t>Created </a:t>
            </a:r>
            <a:r>
              <a:rPr lang="en-US" dirty="0" err="1" smtClean="0"/>
              <a:t>Alderon</a:t>
            </a:r>
            <a:r>
              <a:rPr lang="en-US" dirty="0" smtClean="0"/>
              <a:t> Iron Ore (ADV.TO)</a:t>
            </a:r>
          </a:p>
          <a:p>
            <a:pPr lvl="1"/>
            <a:r>
              <a:rPr lang="en-US" dirty="0" err="1" smtClean="0"/>
              <a:t>Altius</a:t>
            </a:r>
            <a:r>
              <a:rPr lang="en-US" dirty="0" smtClean="0"/>
              <a:t> owns 32.9 mm shares of ADV</a:t>
            </a:r>
          </a:p>
          <a:p>
            <a:pPr lvl="1"/>
            <a:r>
              <a:rPr lang="en-US" dirty="0" err="1" smtClean="0"/>
              <a:t>Alderon</a:t>
            </a:r>
            <a:r>
              <a:rPr lang="en-US" dirty="0" smtClean="0"/>
              <a:t> owns 75% of Kami LP</a:t>
            </a:r>
          </a:p>
          <a:p>
            <a:pPr lvl="1"/>
            <a:r>
              <a:rPr lang="en-US" dirty="0" err="1" smtClean="0"/>
              <a:t>Hebei</a:t>
            </a:r>
            <a:r>
              <a:rPr lang="en-US" dirty="0" smtClean="0"/>
              <a:t> Iron &amp; Steel Group owns 20% of ADV.TO; 25% of Kami LP</a:t>
            </a:r>
          </a:p>
          <a:p>
            <a:pPr lvl="1"/>
            <a:r>
              <a:rPr lang="en-US" dirty="0" err="1" smtClean="0"/>
              <a:t>Hebei</a:t>
            </a:r>
            <a:r>
              <a:rPr lang="en-US" dirty="0" smtClean="0"/>
              <a:t> will </a:t>
            </a:r>
            <a:r>
              <a:rPr lang="en-US" dirty="0" err="1" smtClean="0"/>
              <a:t>offtake</a:t>
            </a:r>
            <a:r>
              <a:rPr lang="en-US" dirty="0" smtClean="0"/>
              <a:t> 60% of first 8 million </a:t>
            </a:r>
            <a:r>
              <a:rPr lang="en-US" dirty="0" err="1" smtClean="0"/>
              <a:t>tonnes</a:t>
            </a:r>
            <a:endParaRPr lang="en-US" dirty="0" smtClean="0"/>
          </a:p>
          <a:p>
            <a:r>
              <a:rPr lang="en-US" dirty="0" err="1" smtClean="0"/>
              <a:t>Hebei</a:t>
            </a:r>
            <a:r>
              <a:rPr lang="en-US" dirty="0" smtClean="0"/>
              <a:t> paid $182 mm of $400mm </a:t>
            </a:r>
            <a:r>
              <a:rPr lang="en-US" dirty="0" err="1" smtClean="0"/>
              <a:t>committments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326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749</Words>
  <Application>Microsoft Office PowerPoint</Application>
  <PresentationFormat>On-screen Show (4:3)</PresentationFormat>
  <Paragraphs>135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An impending discount to liquid NAV + big upside potential</vt:lpstr>
      <vt:lpstr>Altius Minerals</vt:lpstr>
      <vt:lpstr>Two complimentary businesses</vt:lpstr>
      <vt:lpstr>Capex “lite” business model</vt:lpstr>
      <vt:lpstr>When it works…</vt:lpstr>
      <vt:lpstr>Downside protection</vt:lpstr>
      <vt:lpstr>Voisey’s Bay Royalty</vt:lpstr>
      <vt:lpstr>Capital structure</vt:lpstr>
      <vt:lpstr>Upside potential: Kami project</vt:lpstr>
      <vt:lpstr>Upside potential: Kami Project</vt:lpstr>
      <vt:lpstr>Higher prices…but “no shortage”</vt:lpstr>
      <vt:lpstr>Kami royalty income projection</vt:lpstr>
      <vt:lpstr>Kami is farthest along</vt:lpstr>
      <vt:lpstr>Wait ‘til it trades below NAV, then buy it… then wait some more. Thank you.  dferris@stansberryresearch.com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Altius Minerals</dc:title>
  <dc:creator>Dan</dc:creator>
  <cp:lastModifiedBy>Dan</cp:lastModifiedBy>
  <cp:revision>122</cp:revision>
  <dcterms:created xsi:type="dcterms:W3CDTF">2013-06-21T14:35:35Z</dcterms:created>
  <dcterms:modified xsi:type="dcterms:W3CDTF">2013-06-21T22:07:15Z</dcterms:modified>
</cp:coreProperties>
</file>