
<file path=[Content_Types].xml><?xml version="1.0" encoding="utf-8"?>
<Types xmlns="http://schemas.openxmlformats.org/package/2006/content-types">
  <Override PartName="/ppt/slides/slide18.xml" ContentType="application/vnd.openxmlformats-officedocument.presentationml.slide+xml"/>
  <Override PartName="/ppt/slideLayouts/slideLayout15.xml" ContentType="application/vnd.openxmlformats-officedocument.presentationml.slideLayout+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slideLayouts/slideLayout16.xml" ContentType="application/vnd.openxmlformats-officedocument.presentationml.slideLayout+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ppt/charts/chart1.xml" ContentType="application/vnd.openxmlformats-officedocument.drawingml.chart+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Layouts/slideLayout17.xml" ContentType="application/vnd.openxmlformats-officedocument.presentationml.slideLayout+xml"/>
  <Override PartName="/ppt/slides/slide16.xml" ContentType="application/vnd.openxmlformats-officedocument.presentationml.slide+xml"/>
  <Override PartName="/ppt/slideLayouts/slideLayout13.xml" ContentType="application/vnd.openxmlformats-officedocument.presentationml.slideLayout+xml"/>
  <Override PartName="/ppt/slides/slide7.xml" ContentType="application/vnd.openxmlformats-officedocument.presentationml.slide+xml"/>
  <Override PartName="/ppt/charts/chart2.xml" ContentType="application/vnd.openxmlformats-officedocument.drawingml.chart+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Layouts/slideLayout18.xml" ContentType="application/vnd.openxmlformats-officedocument.presentationml.slideLayout+xml"/>
  <Override PartName="/ppt/slides/slide17.xml" ContentType="application/vnd.openxmlformats-officedocument.presentationml.slide+xml"/>
  <Override PartName="/ppt/slideLayouts/slideLayout14.xml" ContentType="application/vnd.openxmlformats-officedocument.presentationml.slideLayout+xml"/>
  <Override PartName="/ppt/slides/slide8.xml" ContentType="application/vnd.openxmlformats-officedocument.presentationml.slide+xml"/>
  <Override PartName="/ppt/charts/chart3.xml" ContentType="application/vnd.openxmlformats-officedocument.drawingml.chart+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95" r:id="rId1"/>
  </p:sldMasterIdLst>
  <p:notesMasterIdLst>
    <p:notesMasterId r:id="rId37"/>
  </p:notesMasterIdLst>
  <p:sldIdLst>
    <p:sldId id="256" r:id="rId2"/>
    <p:sldId id="284" r:id="rId3"/>
    <p:sldId id="260" r:id="rId4"/>
    <p:sldId id="285" r:id="rId5"/>
    <p:sldId id="275" r:id="rId6"/>
    <p:sldId id="286" r:id="rId7"/>
    <p:sldId id="287" r:id="rId8"/>
    <p:sldId id="267" r:id="rId9"/>
    <p:sldId id="257" r:id="rId10"/>
    <p:sldId id="258" r:id="rId11"/>
    <p:sldId id="264" r:id="rId12"/>
    <p:sldId id="288" r:id="rId13"/>
    <p:sldId id="282" r:id="rId14"/>
    <p:sldId id="296" r:id="rId15"/>
    <p:sldId id="289" r:id="rId16"/>
    <p:sldId id="297" r:id="rId17"/>
    <p:sldId id="298" r:id="rId18"/>
    <p:sldId id="294" r:id="rId19"/>
    <p:sldId id="291" r:id="rId20"/>
    <p:sldId id="292" r:id="rId21"/>
    <p:sldId id="293" r:id="rId22"/>
    <p:sldId id="262" r:id="rId23"/>
    <p:sldId id="295" r:id="rId24"/>
    <p:sldId id="278" r:id="rId25"/>
    <p:sldId id="263" r:id="rId26"/>
    <p:sldId id="265" r:id="rId27"/>
    <p:sldId id="276" r:id="rId28"/>
    <p:sldId id="261" r:id="rId29"/>
    <p:sldId id="266" r:id="rId30"/>
    <p:sldId id="269" r:id="rId31"/>
    <p:sldId id="270" r:id="rId32"/>
    <p:sldId id="271" r:id="rId33"/>
    <p:sldId id="272" r:id="rId34"/>
    <p:sldId id="273" r:id="rId35"/>
    <p:sldId id="280"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FFF"/>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92" d="100"/>
          <a:sy n="92" d="100"/>
        </p:scale>
        <p:origin x="-816"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a:t>LVB Free Cash Flow</a:t>
            </a:r>
          </a:p>
        </c:rich>
      </c:tx>
      <c:layout>
        <c:manualLayout>
          <c:xMode val="edge"/>
          <c:yMode val="edge"/>
          <c:x val="0.308174093963323"/>
          <c:y val="0.0579150579150579"/>
        </c:manualLayout>
      </c:layout>
    </c:title>
    <c:plotArea>
      <c:layout/>
      <c:lineChart>
        <c:grouping val="stacked"/>
        <c:ser>
          <c:idx val="1"/>
          <c:order val="0"/>
          <c:tx>
            <c:v>FCF in Millions $</c:v>
          </c:tx>
          <c:marker>
            <c:symbol val="none"/>
          </c:marker>
          <c:cat>
            <c:numRef>
              <c:f>Sheet1!$A$2:$A$11</c:f>
              <c:numCache>
                <c:formatCode>General</c:formatCode>
                <c:ptCount val="10"/>
                <c:pt idx="0">
                  <c:v>2003.0</c:v>
                </c:pt>
                <c:pt idx="1">
                  <c:v>2004.0</c:v>
                </c:pt>
                <c:pt idx="2">
                  <c:v>2005.0</c:v>
                </c:pt>
                <c:pt idx="3">
                  <c:v>2006.0</c:v>
                </c:pt>
                <c:pt idx="4">
                  <c:v>2007.0</c:v>
                </c:pt>
                <c:pt idx="5">
                  <c:v>2008.0</c:v>
                </c:pt>
                <c:pt idx="6">
                  <c:v>2009.0</c:v>
                </c:pt>
                <c:pt idx="7">
                  <c:v>2010.0</c:v>
                </c:pt>
                <c:pt idx="8">
                  <c:v>2011.0</c:v>
                </c:pt>
                <c:pt idx="9">
                  <c:v>2012.0</c:v>
                </c:pt>
              </c:numCache>
            </c:numRef>
          </c:cat>
          <c:val>
            <c:numRef>
              <c:f>Sheet1!$B$2:$B$11</c:f>
              <c:numCache>
                <c:formatCode>General</c:formatCode>
                <c:ptCount val="10"/>
                <c:pt idx="0">
                  <c:v>26.0</c:v>
                </c:pt>
                <c:pt idx="1">
                  <c:v>19.0</c:v>
                </c:pt>
                <c:pt idx="2">
                  <c:v>26.0</c:v>
                </c:pt>
                <c:pt idx="3">
                  <c:v>24.0</c:v>
                </c:pt>
                <c:pt idx="4">
                  <c:v>29.0</c:v>
                </c:pt>
                <c:pt idx="5">
                  <c:v>2.0</c:v>
                </c:pt>
                <c:pt idx="6">
                  <c:v>19.0</c:v>
                </c:pt>
                <c:pt idx="7">
                  <c:v>32.0</c:v>
                </c:pt>
                <c:pt idx="8">
                  <c:v>16.0</c:v>
                </c:pt>
                <c:pt idx="9">
                  <c:v>22.0</c:v>
                </c:pt>
              </c:numCache>
            </c:numRef>
          </c:val>
        </c:ser>
        <c:marker val="1"/>
        <c:axId val="538287576"/>
        <c:axId val="538297480"/>
      </c:lineChart>
      <c:catAx>
        <c:axId val="538287576"/>
        <c:scaling>
          <c:orientation val="minMax"/>
        </c:scaling>
        <c:axPos val="b"/>
        <c:title>
          <c:tx>
            <c:rich>
              <a:bodyPr/>
              <a:lstStyle/>
              <a:p>
                <a:pPr>
                  <a:defRPr/>
                </a:pPr>
                <a:r>
                  <a:rPr lang="en-US"/>
                  <a:t>Year</a:t>
                </a:r>
              </a:p>
            </c:rich>
          </c:tx>
          <c:layout/>
        </c:title>
        <c:numFmt formatCode="General" sourceLinked="0"/>
        <c:tickLblPos val="nextTo"/>
        <c:crossAx val="538297480"/>
        <c:crosses val="autoZero"/>
        <c:auto val="1"/>
        <c:lblAlgn val="ctr"/>
        <c:lblOffset val="100"/>
      </c:catAx>
      <c:valAx>
        <c:axId val="538297480"/>
        <c:scaling>
          <c:orientation val="minMax"/>
        </c:scaling>
        <c:axPos val="l"/>
        <c:majorGridlines/>
        <c:title>
          <c:tx>
            <c:rich>
              <a:bodyPr/>
              <a:lstStyle/>
              <a:p>
                <a:pPr>
                  <a:defRPr/>
                </a:pPr>
                <a:r>
                  <a:rPr lang="en-US"/>
                  <a:t>FCF (in millions of $)</a:t>
                </a:r>
              </a:p>
            </c:rich>
          </c:tx>
          <c:layout/>
        </c:title>
        <c:numFmt formatCode="General" sourceLinked="1"/>
        <c:tickLblPos val="nextTo"/>
        <c:crossAx val="538287576"/>
        <c:crosses val="autoZero"/>
        <c:crossBetween val="between"/>
      </c:valAx>
    </c:plotArea>
    <c:legend>
      <c:legendPos val="t"/>
      <c:layout/>
    </c:legend>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b="0" dirty="0"/>
              <a:t>Depreciation</a:t>
            </a:r>
          </a:p>
        </c:rich>
      </c:tx>
      <c:layout/>
    </c:title>
    <c:plotArea>
      <c:layout>
        <c:manualLayout>
          <c:layoutTarget val="inner"/>
          <c:xMode val="edge"/>
          <c:yMode val="edge"/>
          <c:x val="0.128185899883675"/>
          <c:y val="0.101769593883566"/>
          <c:w val="0.792448601587785"/>
          <c:h val="0.770408082334426"/>
        </c:manualLayout>
      </c:layout>
      <c:lineChart>
        <c:grouping val="standard"/>
        <c:ser>
          <c:idx val="1"/>
          <c:order val="0"/>
          <c:tx>
            <c:v>Value</c:v>
          </c:tx>
          <c:cat>
            <c:numRef>
              <c:f>Sheet1!$A$2:$A$13</c:f>
              <c:numCache>
                <c:formatCode>General</c:formatCode>
                <c:ptCount val="12"/>
                <c:pt idx="0">
                  <c:v>2010.0</c:v>
                </c:pt>
                <c:pt idx="1">
                  <c:v>2009.0</c:v>
                </c:pt>
                <c:pt idx="2">
                  <c:v>2008.0</c:v>
                </c:pt>
                <c:pt idx="3">
                  <c:v>2007.0</c:v>
                </c:pt>
                <c:pt idx="4">
                  <c:v>2006.0</c:v>
                </c:pt>
                <c:pt idx="5">
                  <c:v>2005.0</c:v>
                </c:pt>
                <c:pt idx="6">
                  <c:v>2004.0</c:v>
                </c:pt>
                <c:pt idx="7">
                  <c:v>2003.0</c:v>
                </c:pt>
                <c:pt idx="8">
                  <c:v>2002.0</c:v>
                </c:pt>
                <c:pt idx="9">
                  <c:v>2001.0</c:v>
                </c:pt>
                <c:pt idx="10">
                  <c:v>2000.0</c:v>
                </c:pt>
                <c:pt idx="11">
                  <c:v>1999.0</c:v>
                </c:pt>
              </c:numCache>
            </c:numRef>
          </c:cat>
          <c:val>
            <c:numRef>
              <c:f>Sheet1!$B$2:$B$13</c:f>
              <c:numCache>
                <c:formatCode>General</c:formatCode>
                <c:ptCount val="12"/>
                <c:pt idx="0">
                  <c:v>86000.0</c:v>
                </c:pt>
                <c:pt idx="1">
                  <c:v>79000.0</c:v>
                </c:pt>
                <c:pt idx="2">
                  <c:v>69000.0</c:v>
                </c:pt>
                <c:pt idx="3">
                  <c:v>60000.0</c:v>
                </c:pt>
                <c:pt idx="4">
                  <c:v>55000.0</c:v>
                </c:pt>
                <c:pt idx="5">
                  <c:v>49500.0</c:v>
                </c:pt>
                <c:pt idx="6">
                  <c:v>41500.0</c:v>
                </c:pt>
                <c:pt idx="7">
                  <c:v>37500.0</c:v>
                </c:pt>
                <c:pt idx="8">
                  <c:v>34000.0</c:v>
                </c:pt>
                <c:pt idx="9">
                  <c:v>33000.0</c:v>
                </c:pt>
                <c:pt idx="10">
                  <c:v>32200.0</c:v>
                </c:pt>
                <c:pt idx="11">
                  <c:v>31000.0</c:v>
                </c:pt>
              </c:numCache>
            </c:numRef>
          </c:val>
        </c:ser>
        <c:marker val="1"/>
        <c:axId val="542447512"/>
        <c:axId val="538550184"/>
      </c:lineChart>
      <c:catAx>
        <c:axId val="542447512"/>
        <c:scaling>
          <c:orientation val="minMax"/>
        </c:scaling>
        <c:axPos val="b"/>
        <c:numFmt formatCode="General" sourceLinked="0"/>
        <c:tickLblPos val="nextTo"/>
        <c:crossAx val="538550184"/>
        <c:crosses val="autoZero"/>
        <c:auto val="1"/>
        <c:lblAlgn val="ctr"/>
        <c:lblOffset val="100"/>
      </c:catAx>
      <c:valAx>
        <c:axId val="538550184"/>
        <c:scaling>
          <c:orientation val="minMax"/>
        </c:scaling>
        <c:axPos val="l"/>
        <c:majorGridlines/>
        <c:numFmt formatCode="&quot;$&quot;#,##0" sourceLinked="0"/>
        <c:tickLblPos val="nextTo"/>
        <c:crossAx val="542447512"/>
        <c:crosses val="autoZero"/>
        <c:crossBetween val="between"/>
      </c:valAx>
    </c:plotArea>
    <c:legend>
      <c:legendPos val="r"/>
      <c:layout/>
    </c:legend>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3"/>
  <c:chart>
    <c:title>
      <c:tx>
        <c:rich>
          <a:bodyPr/>
          <a:lstStyle/>
          <a:p>
            <a:pPr>
              <a:defRPr/>
            </a:pPr>
            <a:r>
              <a:rPr lang="en-US"/>
              <a:t>Industry Profitability</a:t>
            </a:r>
          </a:p>
        </c:rich>
      </c:tx>
    </c:title>
    <c:view3D>
      <c:rAngAx val="1"/>
    </c:view3D>
    <c:plotArea>
      <c:layout/>
      <c:bar3DChart>
        <c:barDir val="bar"/>
        <c:grouping val="clustered"/>
        <c:ser>
          <c:idx val="0"/>
          <c:order val="0"/>
          <c:tx>
            <c:strRef>
              <c:f>Sheet1!$B$2</c:f>
              <c:strCache>
                <c:ptCount val="1"/>
                <c:pt idx="0">
                  <c:v>Percent</c:v>
                </c:pt>
              </c:strCache>
            </c:strRef>
          </c:tx>
          <c:cat>
            <c:strRef>
              <c:f>Sheet1!$A$3:$A$13</c:f>
              <c:strCache>
                <c:ptCount val="11"/>
                <c:pt idx="0">
                  <c:v>Steel</c:v>
                </c:pt>
                <c:pt idx="1">
                  <c:v>Airlines</c:v>
                </c:pt>
                <c:pt idx="2">
                  <c:v>Aluminum</c:v>
                </c:pt>
                <c:pt idx="3">
                  <c:v>Chemicals</c:v>
                </c:pt>
                <c:pt idx="4">
                  <c:v>Food Retailing</c:v>
                </c:pt>
                <c:pt idx="5">
                  <c:v>Tobacco</c:v>
                </c:pt>
                <c:pt idx="6">
                  <c:v>Computer Software</c:v>
                </c:pt>
                <c:pt idx="7">
                  <c:v>Food Processing</c:v>
                </c:pt>
                <c:pt idx="8">
                  <c:v>Medical Products</c:v>
                </c:pt>
                <c:pt idx="9">
                  <c:v>Beverages</c:v>
                </c:pt>
                <c:pt idx="10">
                  <c:v>Pharmaceuticals</c:v>
                </c:pt>
              </c:strCache>
            </c:strRef>
          </c:cat>
          <c:val>
            <c:numRef>
              <c:f>Sheet1!$B$3:$B$13</c:f>
              <c:numCache>
                <c:formatCode>0.00%</c:formatCode>
                <c:ptCount val="11"/>
                <c:pt idx="0">
                  <c:v>0.0</c:v>
                </c:pt>
                <c:pt idx="1">
                  <c:v>0.044</c:v>
                </c:pt>
                <c:pt idx="2">
                  <c:v>0.066</c:v>
                </c:pt>
                <c:pt idx="3">
                  <c:v>0.086</c:v>
                </c:pt>
                <c:pt idx="4">
                  <c:v>0.096</c:v>
                </c:pt>
                <c:pt idx="5">
                  <c:v>0.13</c:v>
                </c:pt>
                <c:pt idx="6">
                  <c:v>0.138</c:v>
                </c:pt>
                <c:pt idx="7">
                  <c:v>0.149</c:v>
                </c:pt>
                <c:pt idx="8">
                  <c:v>0.151</c:v>
                </c:pt>
                <c:pt idx="9">
                  <c:v>0.169</c:v>
                </c:pt>
                <c:pt idx="10">
                  <c:v>0.208</c:v>
                </c:pt>
              </c:numCache>
            </c:numRef>
          </c:val>
        </c:ser>
        <c:shape val="box"/>
        <c:axId val="544322408"/>
        <c:axId val="538651544"/>
        <c:axId val="0"/>
      </c:bar3DChart>
      <c:catAx>
        <c:axId val="544322408"/>
        <c:scaling>
          <c:orientation val="minMax"/>
        </c:scaling>
        <c:axPos val="l"/>
        <c:tickLblPos val="nextTo"/>
        <c:crossAx val="538651544"/>
        <c:crosses val="autoZero"/>
        <c:auto val="1"/>
        <c:lblAlgn val="ctr"/>
        <c:lblOffset val="100"/>
      </c:catAx>
      <c:valAx>
        <c:axId val="538651544"/>
        <c:scaling>
          <c:orientation val="minMax"/>
        </c:scaling>
        <c:axPos val="b"/>
        <c:minorGridlines/>
        <c:numFmt formatCode="0.00%" sourceLinked="1"/>
        <c:tickLblPos val="nextTo"/>
        <c:crossAx val="544322408"/>
        <c:crosses val="autoZero"/>
        <c:crossBetween val="between"/>
      </c:valAx>
    </c:plotArea>
    <c:plotVisOnly val="1"/>
    <c:dispBlanksAs val="gap"/>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91022F-03AB-4C48-9F4F-F8791BFB0DD4}" type="datetimeFigureOut">
              <a:rPr lang="en-US" smtClean="0"/>
              <a:pPr/>
              <a:t>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C5DCCE-FE77-3742-A66E-C75D9F8ECEA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C5DCCE-FE77-3742-A66E-C75D9F8ECEA1}"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7" name="Rectangle 6"/>
          <p:cNvSpPr/>
          <p:nvPr/>
        </p:nvSpPr>
        <p:spPr>
          <a:xfrm>
            <a:off x="3186953" y="268288"/>
            <a:ext cx="5669280" cy="3900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400" y="4208929"/>
            <a:ext cx="5458968" cy="10486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3200400" y="5257800"/>
            <a:ext cx="5458968" cy="621792"/>
          </a:xfr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3276600" y="390525"/>
            <a:ext cx="5504688" cy="365125"/>
          </a:xfrm>
        </p:spPr>
        <p:txBody>
          <a:bodyPr vert="horz" lIns="91440" tIns="45720" rIns="91440" bIns="45720" rtlCol="0" anchor="ctr"/>
          <a:lstStyle>
            <a:lvl1pPr marL="0" algn="r" defTabSz="914400" rtl="0" eaLnBrk="1" latinLnBrk="0" hangingPunct="1">
              <a:defRPr sz="2200" b="0" kern="1200" baseline="0">
                <a:solidFill>
                  <a:schemeClr val="bg1"/>
                </a:solidFill>
                <a:latin typeface="+mn-lt"/>
                <a:ea typeface="+mn-ea"/>
                <a:cs typeface="+mn-cs"/>
              </a:defRPr>
            </a:lvl1pPr>
          </a:lstStyle>
          <a:p>
            <a:fld id="{98AEFDED-E92B-C14C-822B-561EBC702309}" type="datetimeFigureOut">
              <a:rPr lang="en-US" smtClean="0"/>
              <a:pPr/>
              <a:t>6/20/13</a:t>
            </a:fld>
            <a:endParaRPr lang="en-US"/>
          </a:p>
        </p:txBody>
      </p:sp>
      <p:sp>
        <p:nvSpPr>
          <p:cNvPr id="5" name="Footer Placeholder 4"/>
          <p:cNvSpPr>
            <a:spLocks noGrp="1"/>
          </p:cNvSpPr>
          <p:nvPr>
            <p:ph type="ftr" sz="quarter" idx="11"/>
          </p:nvPr>
        </p:nvSpPr>
        <p:spPr>
          <a:xfrm>
            <a:off x="3218688" y="6356350"/>
            <a:ext cx="4736592" cy="365125"/>
          </a:xfrm>
        </p:spPr>
        <p:txBody>
          <a:bodyPr vert="horz" lIns="91440" tIns="45720" rIns="91440" bIns="45720" rtlCol="0" anchor="ctr"/>
          <a:lstStyle>
            <a:lvl1pPr marL="0" algn="l" defTabSz="914400" rtl="0" eaLnBrk="1" latinLnBrk="0" hangingPunct="1">
              <a:defRPr sz="1100" b="1" kern="120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a:xfrm>
            <a:off x="8256494"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6B41E683-FF17-CF4C-A184-61944BC4DF0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8AEFDED-E92B-C14C-822B-561EBC702309}" type="datetimeFigureOut">
              <a:rPr lang="en-US" smtClean="0"/>
              <a:pPr/>
              <a:t>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41E683-FF17-CF4C-A184-61944BC4DF01}" type="slidenum">
              <a:rPr lang="en-US" smtClean="0"/>
              <a:pPr/>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4"/>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4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8AEFDED-E92B-C14C-822B-561EBC702309}" type="datetimeFigureOut">
              <a:rPr lang="en-US" smtClean="0"/>
              <a:pPr/>
              <a:t>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41E683-FF17-CF4C-A184-61944BC4DF01}" type="slidenum">
              <a:rPr lang="en-US" smtClean="0"/>
              <a:pPr/>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6" name="Rectangle 5"/>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8AEFDED-E92B-C14C-822B-561EBC702309}" type="datetimeFigureOut">
              <a:rPr lang="en-US" smtClean="0"/>
              <a:pPr/>
              <a:t>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41E683-FF17-CF4C-A184-61944BC4DF01}"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5" name="Rectangle 4"/>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98AEFDED-E92B-C14C-822B-561EBC702309}" type="datetimeFigureOut">
              <a:rPr lang="en-US" smtClean="0"/>
              <a:pPr/>
              <a:t>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41E683-FF17-CF4C-A184-61944BC4DF01}"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8" name="Rectangle 7"/>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smtClean="0"/>
              <a:t>Click to edit Master title style</a:t>
            </a:r>
            <a:endParaRPr/>
          </a:p>
        </p:txBody>
      </p:sp>
      <p:sp>
        <p:nvSpPr>
          <p:cNvPr id="3" name="Content Placeholder 2"/>
          <p:cNvSpPr>
            <a:spLocks noGrp="1"/>
          </p:cNvSpPr>
          <p:nvPr>
            <p:ph idx="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AEFDED-E92B-C14C-822B-561EBC702309}" type="datetimeFigureOut">
              <a:rPr lang="en-US" smtClean="0"/>
              <a:pPr/>
              <a:t>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41E683-FF17-CF4C-A184-61944BC4DF01}"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with Caption">
    <p:spTree>
      <p:nvGrpSpPr>
        <p:cNvPr id="1" name=""/>
        <p:cNvGrpSpPr/>
        <p:nvPr/>
      </p:nvGrpSpPr>
      <p:grpSpPr>
        <a:xfrm>
          <a:off x="0" y="0"/>
          <a:ext cx="0" cy="0"/>
          <a:chOff x="0" y="0"/>
          <a:chExt cx="0" cy="0"/>
        </a:xfrm>
      </p:grpSpPr>
      <p:sp>
        <p:nvSpPr>
          <p:cNvPr id="8" name="Rectangle 7"/>
          <p:cNvSpPr/>
          <p:nvPr/>
        </p:nvSpPr>
        <p:spPr>
          <a:xfrm>
            <a:off x="4746811" y="268288"/>
            <a:ext cx="4114800"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smtClean="0"/>
              <a:t>Click to edit Master title style</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61365" y="6124014"/>
            <a:ext cx="1752600" cy="365125"/>
          </a:xfrm>
        </p:spPr>
        <p:txBody>
          <a:bodyPr/>
          <a:lstStyle>
            <a:lvl1pPr algn="l">
              <a:defRPr/>
            </a:lvl1pPr>
          </a:lstStyle>
          <a:p>
            <a:fld id="{98AEFDED-E92B-C14C-822B-561EBC702309}" type="datetimeFigureOut">
              <a:rPr lang="en-US" smtClean="0"/>
              <a:pPr/>
              <a:t>6/20/13</a:t>
            </a:fld>
            <a:endParaRPr lang="en-US"/>
          </a:p>
        </p:txBody>
      </p:sp>
      <p:sp>
        <p:nvSpPr>
          <p:cNvPr id="6" name="Footer Placeholder 5"/>
          <p:cNvSpPr>
            <a:spLocks noGrp="1"/>
          </p:cNvSpPr>
          <p:nvPr>
            <p:ph type="ftr" sz="quarter" idx="11"/>
          </p:nvPr>
        </p:nvSpPr>
        <p:spPr>
          <a:xfrm>
            <a:off x="174812" y="6356350"/>
            <a:ext cx="3863788" cy="365125"/>
          </a:xfrm>
        </p:spPr>
        <p:txBody>
          <a:bodyPr/>
          <a:lstStyle/>
          <a:p>
            <a:endParaRPr lang="en-US"/>
          </a:p>
        </p:txBody>
      </p:sp>
      <p:sp>
        <p:nvSpPr>
          <p:cNvPr id="7" name="Slide Number Placeholder 6"/>
          <p:cNvSpPr>
            <a:spLocks noGrp="1"/>
          </p:cNvSpPr>
          <p:nvPr>
            <p:ph type="sldNum" sz="quarter" idx="12"/>
          </p:nvPr>
        </p:nvSpPr>
        <p:spPr/>
        <p:txBody>
          <a:bodyPr/>
          <a:lstStyle/>
          <a:p>
            <a:fld id="{6B41E683-FF17-CF4C-A184-61944BC4DF01}" type="slidenum">
              <a:rPr lang="en-US" smtClean="0"/>
              <a:pPr/>
              <a:t>‹#›</a:t>
            </a:fld>
            <a:endParaRPr lang="en-US"/>
          </a:p>
        </p:txBody>
      </p:sp>
      <p:sp>
        <p:nvSpPr>
          <p:cNvPr id="10" name="Picture Placeholder 9"/>
          <p:cNvSpPr>
            <a:spLocks noGrp="1"/>
          </p:cNvSpPr>
          <p:nvPr>
            <p:ph type="pic" sz="quarter" idx="13"/>
          </p:nvPr>
        </p:nvSpPr>
        <p:spPr>
          <a:xfrm>
            <a:off x="4760258" y="990600"/>
            <a:ext cx="4096512" cy="5611813"/>
          </a:xfrm>
        </p:spPr>
        <p:txBody>
          <a:bodyPr/>
          <a:lstStyle>
            <a:lvl1pPr>
              <a:buNone/>
              <a:defRPr/>
            </a:lvl1pPr>
          </a:lstStyle>
          <a:p>
            <a:r>
              <a:rPr lang="en-US" smtClean="0"/>
              <a:t>Click icon to add picture</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sp>
        <p:nvSpPr>
          <p:cNvPr id="8" name="Rectangle 7"/>
          <p:cNvSpPr/>
          <p:nvPr/>
        </p:nvSpPr>
        <p:spPr>
          <a:xfrm>
            <a:off x="7216775" y="268288"/>
            <a:ext cx="1639457"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6858000"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AEFDED-E92B-C14C-822B-561EBC702309}" type="datetimeFigureOut">
              <a:rPr lang="en-US" smtClean="0"/>
              <a:pPr/>
              <a:t>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41E683-FF17-CF4C-A184-61944BC4DF01}"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8135471" y="268288"/>
            <a:ext cx="720761"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3006726"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AEFDED-E92B-C14C-822B-561EBC702309}" type="datetimeFigureOut">
              <a:rPr lang="en-US" smtClean="0"/>
              <a:pPr/>
              <a:t>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41E683-FF17-CF4C-A184-61944BC4DF01}" type="slidenum">
              <a:rPr lang="en-US" smtClean="0"/>
              <a:pPr/>
              <a:t>‹#›</a:t>
            </a:fld>
            <a:endParaRPr lang="en-US"/>
          </a:p>
        </p:txBody>
      </p:sp>
      <p:sp>
        <p:nvSpPr>
          <p:cNvPr id="10" name="Picture Placeholder 2"/>
          <p:cNvSpPr>
            <a:spLocks noGrp="1"/>
          </p:cNvSpPr>
          <p:nvPr>
            <p:ph type="pic" idx="13"/>
          </p:nvPr>
        </p:nvSpPr>
        <p:spPr>
          <a:xfrm>
            <a:off x="3352800" y="268288"/>
            <a:ext cx="47019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1" name="Picture Placeholder 2"/>
          <p:cNvSpPr>
            <a:spLocks noGrp="1"/>
          </p:cNvSpPr>
          <p:nvPr>
            <p:ph type="pic" idx="14"/>
          </p:nvPr>
        </p:nvSpPr>
        <p:spPr>
          <a:xfrm>
            <a:off x="33528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2" name="Picture Placeholder 2"/>
          <p:cNvSpPr>
            <a:spLocks noGrp="1"/>
          </p:cNvSpPr>
          <p:nvPr>
            <p:ph type="pic" idx="15"/>
          </p:nvPr>
        </p:nvSpPr>
        <p:spPr>
          <a:xfrm>
            <a:off x="57505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8AEFDED-E92B-C14C-822B-561EBC702309}" type="datetimeFigureOut">
              <a:rPr lang="en-US" smtClean="0"/>
              <a:pPr/>
              <a:t>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1E683-FF17-CF4C-A184-61944BC4DF01}"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543799" y="1035424"/>
            <a:ext cx="1322295" cy="5090739"/>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1035424"/>
            <a:ext cx="6019800" cy="51097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8AEFDED-E92B-C14C-822B-561EBC702309}" type="datetimeFigureOut">
              <a:rPr lang="en-US" smtClean="0"/>
              <a:pPr/>
              <a:t>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1E683-FF17-CF4C-A184-61944BC4DF0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a:xfrm>
            <a:off x="7212106" y="6356350"/>
            <a:ext cx="1752600" cy="365125"/>
          </a:xfrm>
        </p:spPr>
        <p:txBody>
          <a:bodyPr/>
          <a:lstStyle/>
          <a:p>
            <a:fld id="{98AEFDED-E92B-C14C-822B-561EBC702309}" type="datetimeFigureOut">
              <a:rPr lang="en-US" smtClean="0"/>
              <a:pPr/>
              <a:t>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1E683-FF17-CF4C-A184-61944BC4DF0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Picture">
    <p:spTree>
      <p:nvGrpSpPr>
        <p:cNvPr id="1" name=""/>
        <p:cNvGrpSpPr/>
        <p:nvPr/>
      </p:nvGrpSpPr>
      <p:grpSpPr>
        <a:xfrm>
          <a:off x="0" y="0"/>
          <a:ext cx="0" cy="0"/>
          <a:chOff x="0" y="0"/>
          <a:chExt cx="0" cy="0"/>
        </a:xfrm>
      </p:grpSpPr>
      <p:sp>
        <p:nvSpPr>
          <p:cNvPr id="7" name="Rectangle 6"/>
          <p:cNvSpPr/>
          <p:nvPr/>
        </p:nvSpPr>
        <p:spPr>
          <a:xfrm>
            <a:off x="3186953" y="268288"/>
            <a:ext cx="5669280" cy="2560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399" y="4171950"/>
            <a:ext cx="5457919" cy="1085850"/>
          </a:xfrm>
        </p:spPr>
        <p:txBody>
          <a:bodyPr>
            <a:normAutofit/>
          </a:bodyPr>
          <a:lstStyle>
            <a:lvl1pPr>
              <a:defRPr sz="4600"/>
            </a:lvl1pPr>
          </a:lstStyle>
          <a:p>
            <a:r>
              <a:rPr lang="en-US" smtClean="0"/>
              <a:t>Click to edit Master title style</a:t>
            </a:r>
            <a:endParaRPr/>
          </a:p>
        </p:txBody>
      </p:sp>
      <p:sp>
        <p:nvSpPr>
          <p:cNvPr id="3" name="Subtitle 2"/>
          <p:cNvSpPr>
            <a:spLocks noGrp="1"/>
          </p:cNvSpPr>
          <p:nvPr>
            <p:ph type="subTitle" idx="1"/>
          </p:nvPr>
        </p:nvSpPr>
        <p:spPr>
          <a:xfrm>
            <a:off x="3200401" y="5257799"/>
            <a:ext cx="5457918" cy="618565"/>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3276600" y="389965"/>
            <a:ext cx="5499847" cy="365125"/>
          </a:xfrm>
        </p:spPr>
        <p:txBody>
          <a:bodyPr/>
          <a:lstStyle>
            <a:lvl1pPr>
              <a:defRPr sz="2200" b="0" baseline="0">
                <a:solidFill>
                  <a:schemeClr val="bg1"/>
                </a:solidFill>
              </a:defRPr>
            </a:lvl1pPr>
          </a:lstStyle>
          <a:p>
            <a:fld id="{98AEFDED-E92B-C14C-822B-561EBC702309}" type="datetimeFigureOut">
              <a:rPr lang="en-US" smtClean="0"/>
              <a:pPr/>
              <a:t>6/20/13</a:t>
            </a:fld>
            <a:endParaRPr lang="en-US"/>
          </a:p>
        </p:txBody>
      </p:sp>
      <p:sp>
        <p:nvSpPr>
          <p:cNvPr id="5" name="Footer Placeholder 4"/>
          <p:cNvSpPr>
            <a:spLocks noGrp="1"/>
          </p:cNvSpPr>
          <p:nvPr>
            <p:ph type="ftr" sz="quarter" idx="11"/>
          </p:nvPr>
        </p:nvSpPr>
        <p:spPr>
          <a:xfrm>
            <a:off x="3213847" y="6356350"/>
            <a:ext cx="4734112" cy="365125"/>
          </a:xfrm>
        </p:spPr>
        <p:txBody>
          <a:bodyPr/>
          <a:lstStyle/>
          <a:p>
            <a:endParaRPr lang="en-US"/>
          </a:p>
        </p:txBody>
      </p:sp>
      <p:sp>
        <p:nvSpPr>
          <p:cNvPr id="6" name="Slide Number Placeholder 5"/>
          <p:cNvSpPr>
            <a:spLocks noGrp="1"/>
          </p:cNvSpPr>
          <p:nvPr>
            <p:ph type="sldNum" sz="quarter" idx="12"/>
          </p:nvPr>
        </p:nvSpPr>
        <p:spPr>
          <a:xfrm>
            <a:off x="8265459"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6B41E683-FF17-CF4C-A184-61944BC4DF01}" type="slidenum">
              <a:rPr lang="en-US" smtClean="0"/>
              <a:pPr/>
              <a:t>‹#›</a:t>
            </a:fld>
            <a:endParaRPr lang="en-US"/>
          </a:p>
        </p:txBody>
      </p:sp>
      <p:sp>
        <p:nvSpPr>
          <p:cNvPr id="9" name="Picture Placeholder 8"/>
          <p:cNvSpPr>
            <a:spLocks noGrp="1"/>
          </p:cNvSpPr>
          <p:nvPr>
            <p:ph type="pic" sz="quarter" idx="13"/>
          </p:nvPr>
        </p:nvSpPr>
        <p:spPr>
          <a:xfrm>
            <a:off x="3200400" y="2877671"/>
            <a:ext cx="5646867" cy="1280160"/>
          </a:xfrm>
        </p:spPr>
        <p:txBody>
          <a:bodyPr/>
          <a:lstStyle>
            <a:lvl1pPr>
              <a:buNone/>
              <a:defRPr/>
            </a:lvl1pPr>
          </a:lstStyle>
          <a:p>
            <a:r>
              <a:rPr lang="en-US" smtClean="0"/>
              <a:t>Click icon to add picture</a:t>
            </a:r>
            <a:endParaRPr/>
          </a:p>
        </p:txBody>
      </p:sp>
      <p:sp>
        <p:nvSpPr>
          <p:cNvPr id="10" name="Rectangle 9"/>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Content, and Picture">
    <p:spTree>
      <p:nvGrpSpPr>
        <p:cNvPr id="1" name=""/>
        <p:cNvGrpSpPr/>
        <p:nvPr/>
      </p:nvGrpSpPr>
      <p:grpSpPr>
        <a:xfrm>
          <a:off x="0" y="0"/>
          <a:ext cx="0" cy="0"/>
          <a:chOff x="0" y="0"/>
          <a:chExt cx="0" cy="0"/>
        </a:xfrm>
      </p:grpSpPr>
      <p:sp>
        <p:nvSpPr>
          <p:cNvPr id="7" name="Rectangle 6"/>
          <p:cNvSpPr/>
          <p:nvPr/>
        </p:nvSpPr>
        <p:spPr>
          <a:xfrm>
            <a:off x="269875"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178423" y="914400"/>
            <a:ext cx="6508377" cy="1143000"/>
          </a:xfrm>
        </p:spPr>
        <p:txBody>
          <a:bodyPr/>
          <a:lstStyle/>
          <a:p>
            <a:r>
              <a:rPr lang="en-US" smtClean="0"/>
              <a:t>Click to edit Master title style</a:t>
            </a:r>
            <a:endParaRPr/>
          </a:p>
        </p:txBody>
      </p:sp>
      <p:sp>
        <p:nvSpPr>
          <p:cNvPr id="3" name="Content Placeholder 2"/>
          <p:cNvSpPr>
            <a:spLocks noGrp="1"/>
          </p:cNvSpPr>
          <p:nvPr>
            <p:ph idx="1"/>
          </p:nvPr>
        </p:nvSpPr>
        <p:spPr>
          <a:xfrm>
            <a:off x="2178423" y="2209800"/>
            <a:ext cx="6508377" cy="3916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a:xfrm>
            <a:off x="7212106" y="6356350"/>
            <a:ext cx="1752600" cy="365125"/>
          </a:xfrm>
        </p:spPr>
        <p:txBody>
          <a:bodyPr/>
          <a:lstStyle/>
          <a:p>
            <a:fld id="{98AEFDED-E92B-C14C-822B-561EBC702309}" type="datetimeFigureOut">
              <a:rPr lang="en-US" smtClean="0"/>
              <a:pPr/>
              <a:t>6/20/13</a:t>
            </a:fld>
            <a:endParaRPr lang="en-US"/>
          </a:p>
        </p:txBody>
      </p:sp>
      <p:sp>
        <p:nvSpPr>
          <p:cNvPr id="5" name="Footer Placeholder 4"/>
          <p:cNvSpPr>
            <a:spLocks noGrp="1"/>
          </p:cNvSpPr>
          <p:nvPr>
            <p:ph type="ftr" sz="quarter" idx="11"/>
          </p:nvPr>
        </p:nvSpPr>
        <p:spPr>
          <a:xfrm>
            <a:off x="2178423" y="6356350"/>
            <a:ext cx="4926852" cy="365125"/>
          </a:xfrm>
        </p:spPr>
        <p:txBody>
          <a:bodyPr/>
          <a:lstStyle/>
          <a:p>
            <a:endParaRPr lang="en-US"/>
          </a:p>
        </p:txBody>
      </p:sp>
      <p:sp>
        <p:nvSpPr>
          <p:cNvPr id="6" name="Slide Number Placeholder 5"/>
          <p:cNvSpPr>
            <a:spLocks noGrp="1"/>
          </p:cNvSpPr>
          <p:nvPr>
            <p:ph type="sldNum" sz="quarter" idx="12"/>
          </p:nvPr>
        </p:nvSpPr>
        <p:spPr>
          <a:xfrm>
            <a:off x="331694" y="361016"/>
            <a:ext cx="506506" cy="365125"/>
          </a:xfrm>
        </p:spPr>
        <p:txBody>
          <a:bodyPr/>
          <a:lstStyle/>
          <a:p>
            <a:fld id="{6B41E683-FF17-CF4C-A184-61944BC4DF01}" type="slidenum">
              <a:rPr lang="en-US" smtClean="0"/>
              <a:pPr/>
              <a:t>‹#›</a:t>
            </a:fld>
            <a:endParaRPr lang="en-US"/>
          </a:p>
        </p:txBody>
      </p:sp>
      <p:sp>
        <p:nvSpPr>
          <p:cNvPr id="9" name="Picture Placeholder 8"/>
          <p:cNvSpPr>
            <a:spLocks noGrp="1"/>
          </p:cNvSpPr>
          <p:nvPr>
            <p:ph type="pic" sz="quarter" idx="13"/>
          </p:nvPr>
        </p:nvSpPr>
        <p:spPr>
          <a:xfrm>
            <a:off x="269875" y="1976718"/>
            <a:ext cx="1645920" cy="4625788"/>
          </a:xfrm>
        </p:spPr>
        <p:txBody>
          <a:bodyPr/>
          <a:lstStyle>
            <a:lvl1pPr>
              <a:buNone/>
              <a:defRPr/>
            </a:lvl1pPr>
          </a:lstStyle>
          <a:p>
            <a:r>
              <a:rPr lang="en-US" smtClean="0"/>
              <a:t>Click icon to add picture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7" name="Rectangle 6"/>
          <p:cNvSpPr/>
          <p:nvPr/>
        </p:nvSpPr>
        <p:spPr>
          <a:xfrm>
            <a:off x="7758952" y="268288"/>
            <a:ext cx="1099073"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09801" y="3429000"/>
            <a:ext cx="4966446" cy="1398494"/>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2209801" y="4824414"/>
            <a:ext cx="4966446" cy="1320800"/>
          </a:xfrm>
        </p:spPr>
        <p:txBody>
          <a:bodyPr anchor="t" anchorCtr="0">
            <a:normAutofit/>
          </a:bodyPr>
          <a:lstStyle>
            <a:lvl1pPr marL="0" indent="0" algn="r">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62600" y="6356350"/>
            <a:ext cx="1622612" cy="365125"/>
          </a:xfrm>
        </p:spPr>
        <p:txBody>
          <a:bodyPr/>
          <a:lstStyle/>
          <a:p>
            <a:fld id="{98AEFDED-E92B-C14C-822B-561EBC702309}" type="datetimeFigureOut">
              <a:rPr lang="en-US" smtClean="0"/>
              <a:pPr/>
              <a:t>6/20/13</a:t>
            </a:fld>
            <a:endParaRPr lang="en-US"/>
          </a:p>
        </p:txBody>
      </p:sp>
      <p:sp>
        <p:nvSpPr>
          <p:cNvPr id="5" name="Footer Placeholder 4"/>
          <p:cNvSpPr>
            <a:spLocks noGrp="1"/>
          </p:cNvSpPr>
          <p:nvPr>
            <p:ph type="ftr" sz="quarter" idx="11"/>
          </p:nvPr>
        </p:nvSpPr>
        <p:spPr>
          <a:xfrm>
            <a:off x="174812" y="6356350"/>
            <a:ext cx="5311588" cy="365125"/>
          </a:xfrm>
        </p:spPr>
        <p:txBody>
          <a:bodyPr/>
          <a:lstStyle/>
          <a:p>
            <a:endParaRPr lang="en-US"/>
          </a:p>
        </p:txBody>
      </p:sp>
      <p:sp>
        <p:nvSpPr>
          <p:cNvPr id="6" name="Slide Number Placeholder 5"/>
          <p:cNvSpPr>
            <a:spLocks noGrp="1"/>
          </p:cNvSpPr>
          <p:nvPr>
            <p:ph type="sldNum" sz="quarter" idx="12"/>
          </p:nvPr>
        </p:nvSpPr>
        <p:spPr/>
        <p:txBody>
          <a:bodyPr/>
          <a:lstStyle/>
          <a:p>
            <a:fld id="{6B41E683-FF17-CF4C-A184-61944BC4DF0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Section with Picture">
    <p:spTree>
      <p:nvGrpSpPr>
        <p:cNvPr id="1" name=""/>
        <p:cNvGrpSpPr/>
        <p:nvPr/>
      </p:nvGrpSpPr>
      <p:grpSpPr>
        <a:xfrm>
          <a:off x="0" y="0"/>
          <a:ext cx="0" cy="0"/>
          <a:chOff x="0" y="0"/>
          <a:chExt cx="0" cy="0"/>
        </a:xfrm>
      </p:grpSpPr>
      <p:sp>
        <p:nvSpPr>
          <p:cNvPr id="7" name="Rectangle 6"/>
          <p:cNvSpPr/>
          <p:nvPr/>
        </p:nvSpPr>
        <p:spPr>
          <a:xfrm>
            <a:off x="269875" y="4773706"/>
            <a:ext cx="2971800" cy="18445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720354" y="3429001"/>
            <a:ext cx="4966446" cy="1398494"/>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3720354" y="4824414"/>
            <a:ext cx="4966446" cy="1320800"/>
          </a:xfrm>
        </p:spPr>
        <p:txBody>
          <a:bodyPr anchor="t" anchorCtr="0">
            <a:normAutofit/>
          </a:bodyPr>
          <a:lstStyle>
            <a:lvl1pPr marL="0" indent="0" algn="r">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351212" y="6104965"/>
            <a:ext cx="506506" cy="365125"/>
          </a:xfrm>
        </p:spPr>
        <p:txBody>
          <a:bodyPr/>
          <a:lstStyle/>
          <a:p>
            <a:fld id="{6B41E683-FF17-CF4C-A184-61944BC4DF01}" type="slidenum">
              <a:rPr lang="en-US" smtClean="0"/>
              <a:pPr/>
              <a:t>‹#›</a:t>
            </a:fld>
            <a:endParaRPr lang="en-US"/>
          </a:p>
        </p:txBody>
      </p:sp>
      <p:sp>
        <p:nvSpPr>
          <p:cNvPr id="9" name="Picture Placeholder 8"/>
          <p:cNvSpPr>
            <a:spLocks noGrp="1"/>
          </p:cNvSpPr>
          <p:nvPr>
            <p:ph type="pic" sz="quarter" idx="13"/>
          </p:nvPr>
        </p:nvSpPr>
        <p:spPr>
          <a:xfrm>
            <a:off x="269874" y="268288"/>
            <a:ext cx="2971800" cy="4438650"/>
          </a:xfrm>
        </p:spPr>
        <p:txBody>
          <a:bodyPr/>
          <a:lstStyle>
            <a:lvl1pPr>
              <a:buNone/>
              <a:defRPr/>
            </a:lvl1pPr>
          </a:lstStyle>
          <a:p>
            <a:r>
              <a:rPr lang="en-US" smtClean="0"/>
              <a:t>Click icon to add picture</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8AEFDED-E92B-C14C-822B-561EBC702309}" type="datetimeFigureOut">
              <a:rPr lang="en-US" smtClean="0"/>
              <a:pPr/>
              <a:t>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41E683-FF17-CF4C-A184-61944BC4DF0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10" name="Rectangle 9"/>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88352"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279391"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79391"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8AEFDED-E92B-C14C-822B-561EBC702309}" type="datetimeFigureOut">
              <a:rPr lang="en-US" smtClean="0"/>
              <a:pPr/>
              <a:t>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41E683-FF17-CF4C-A184-61944BC4DF0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Content, Top and Bottom">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199"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8AEFDED-E92B-C14C-822B-561EBC702309}" type="datetimeFigureOut">
              <a:rPr lang="en-US" smtClean="0"/>
              <a:pPr/>
              <a:t>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41E683-FF17-CF4C-A184-61944BC4DF01}" type="slidenum">
              <a:rPr lang="en-US" smtClean="0"/>
              <a:pPr/>
              <a:t>‹#›</a:t>
            </a:fld>
            <a:endParaRPr lang="en-US"/>
          </a:p>
        </p:txBody>
      </p:sp>
      <p:sp>
        <p:nvSpPr>
          <p:cNvPr id="9" name="Content Placeholder 2"/>
          <p:cNvSpPr>
            <a:spLocks noGrp="1"/>
          </p:cNvSpPr>
          <p:nvPr>
            <p:ph sz="half" idx="13"/>
          </p:nvPr>
        </p:nvSpPr>
        <p:spPr>
          <a:xfrm>
            <a:off x="457199"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914400"/>
            <a:ext cx="6508377" cy="1143000"/>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457199" y="2209800"/>
            <a:ext cx="6508377" cy="3916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7198659" y="6356350"/>
            <a:ext cx="1752600" cy="365125"/>
          </a:xfrm>
          <a:prstGeom prst="rect">
            <a:avLst/>
          </a:prstGeom>
        </p:spPr>
        <p:txBody>
          <a:bodyPr vert="horz" lIns="91440" tIns="45720" rIns="91440" bIns="45720" rtlCol="0" anchor="ctr"/>
          <a:lstStyle>
            <a:lvl1pPr algn="r">
              <a:defRPr sz="1100" b="1">
                <a:solidFill>
                  <a:schemeClr val="tx2">
                    <a:lumMod val="60000"/>
                    <a:lumOff val="40000"/>
                  </a:schemeClr>
                </a:solidFill>
              </a:defRPr>
            </a:lvl1pPr>
          </a:lstStyle>
          <a:p>
            <a:fld id="{98AEFDED-E92B-C14C-822B-561EBC702309}" type="datetimeFigureOut">
              <a:rPr lang="en-US" smtClean="0"/>
              <a:pPr/>
              <a:t>6/20/13</a:t>
            </a:fld>
            <a:endParaRPr lang="en-US"/>
          </a:p>
        </p:txBody>
      </p:sp>
      <p:sp>
        <p:nvSpPr>
          <p:cNvPr id="5" name="Footer Placeholder 4"/>
          <p:cNvSpPr>
            <a:spLocks noGrp="1"/>
          </p:cNvSpPr>
          <p:nvPr>
            <p:ph type="ftr" sz="quarter" idx="3"/>
          </p:nvPr>
        </p:nvSpPr>
        <p:spPr>
          <a:xfrm>
            <a:off x="174812" y="6356350"/>
            <a:ext cx="6007100" cy="365125"/>
          </a:xfrm>
          <a:prstGeom prst="rect">
            <a:avLst/>
          </a:prstGeom>
        </p:spPr>
        <p:txBody>
          <a:bodyPr vert="horz" lIns="91440" tIns="45720" rIns="91440" bIns="45720" rtlCol="0" anchor="ctr"/>
          <a:lstStyle>
            <a:lvl1pPr algn="l">
              <a:defRPr sz="1100" b="1">
                <a:solidFill>
                  <a:schemeClr val="tx2">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256494" y="361016"/>
            <a:ext cx="506506" cy="365125"/>
          </a:xfrm>
          <a:prstGeom prst="rect">
            <a:avLst/>
          </a:prstGeom>
        </p:spPr>
        <p:txBody>
          <a:bodyPr vert="horz" lIns="91440" tIns="45720" rIns="91440" bIns="45720" rtlCol="0" anchor="ctr"/>
          <a:lstStyle>
            <a:lvl1pPr algn="r">
              <a:defRPr sz="2200" b="1">
                <a:solidFill>
                  <a:schemeClr val="bg1"/>
                </a:solidFill>
              </a:defRPr>
            </a:lvl1pPr>
          </a:lstStyle>
          <a:p>
            <a:fld id="{6B41E683-FF17-CF4C-A184-61944BC4DF0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Lst>
  <p:txStyles>
    <p:titleStyle>
      <a:lvl1pPr algn="l" defTabSz="914400" rtl="0" eaLnBrk="1" latinLnBrk="0" hangingPunct="1">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chart" Target="../charts/char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chart" Target="../charts/chart2.xml"/><Relationship Id="rId1" Type="http://schemas.openxmlformats.org/officeDocument/2006/relationships/slideLayout" Target="../slideLayouts/slideLayout16.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pn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png"/><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png"/><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443802" y="1086556"/>
            <a:ext cx="2814971" cy="677333"/>
          </a:xfrm>
        </p:spPr>
        <p:txBody>
          <a:bodyPr>
            <a:noAutofit/>
          </a:bodyPr>
          <a:lstStyle/>
          <a:p>
            <a:r>
              <a:rPr lang="en-US" sz="3400" dirty="0" smtClean="0"/>
              <a:t>A Search for</a:t>
            </a:r>
            <a:endParaRPr lang="en-US" sz="3400" dirty="0">
              <a:solidFill>
                <a:schemeClr val="bg1"/>
              </a:solidFill>
            </a:endParaRPr>
          </a:p>
        </p:txBody>
      </p:sp>
      <p:sp>
        <p:nvSpPr>
          <p:cNvPr id="3" name="Subtitle 2"/>
          <p:cNvSpPr>
            <a:spLocks noGrp="1"/>
          </p:cNvSpPr>
          <p:nvPr>
            <p:ph type="subTitle" idx="1"/>
          </p:nvPr>
        </p:nvSpPr>
        <p:spPr>
          <a:xfrm>
            <a:off x="3466387" y="4182847"/>
            <a:ext cx="5458968" cy="621792"/>
          </a:xfrm>
        </p:spPr>
        <p:txBody>
          <a:bodyPr/>
          <a:lstStyle/>
          <a:p>
            <a:pPr algn="r"/>
            <a:r>
              <a:rPr lang="en-US" dirty="0" smtClean="0"/>
              <a:t>Ethan Berg</a:t>
            </a:r>
          </a:p>
          <a:p>
            <a:pPr algn="r"/>
            <a:r>
              <a:rPr lang="en-US" dirty="0" smtClean="0"/>
              <a:t>G4</a:t>
            </a:r>
            <a:r>
              <a:rPr lang="en-US" dirty="0" smtClean="0"/>
              <a:t> </a:t>
            </a:r>
            <a:endParaRPr lang="en-US" dirty="0"/>
          </a:p>
        </p:txBody>
      </p:sp>
      <p:sp>
        <p:nvSpPr>
          <p:cNvPr id="6" name="TextBox 5"/>
          <p:cNvSpPr txBox="1"/>
          <p:nvPr/>
        </p:nvSpPr>
        <p:spPr>
          <a:xfrm>
            <a:off x="3230551" y="1149613"/>
            <a:ext cx="5581916" cy="1138773"/>
          </a:xfrm>
          <a:prstGeom prst="rect">
            <a:avLst/>
          </a:prstGeom>
          <a:noFill/>
        </p:spPr>
        <p:txBody>
          <a:bodyPr wrap="square" rtlCol="0">
            <a:spAutoFit/>
          </a:bodyPr>
          <a:lstStyle/>
          <a:p>
            <a:r>
              <a:rPr lang="en-US" sz="3400" dirty="0" smtClean="0">
                <a:solidFill>
                  <a:schemeClr val="bg1"/>
                </a:solidFill>
              </a:rPr>
              <a:t>Advantaged Value Investments</a:t>
            </a:r>
            <a:endParaRPr lang="en-US" sz="3400" dirty="0">
              <a:solidFill>
                <a:schemeClr val="bg1"/>
              </a:solidFill>
            </a:endParaRPr>
          </a:p>
        </p:txBody>
      </p:sp>
      <p:sp>
        <p:nvSpPr>
          <p:cNvPr id="5" name="TextBox 4"/>
          <p:cNvSpPr txBox="1"/>
          <p:nvPr/>
        </p:nvSpPr>
        <p:spPr>
          <a:xfrm>
            <a:off x="197108" y="4182847"/>
            <a:ext cx="1706049" cy="584776"/>
          </a:xfrm>
          <a:prstGeom prst="rect">
            <a:avLst/>
          </a:prstGeom>
          <a:noFill/>
        </p:spPr>
        <p:txBody>
          <a:bodyPr wrap="none" rtlCol="0">
            <a:spAutoFit/>
          </a:bodyPr>
          <a:lstStyle/>
          <a:p>
            <a:r>
              <a:rPr lang="en-US" sz="1600" dirty="0" err="1" smtClean="0">
                <a:solidFill>
                  <a:schemeClr val="accent1"/>
                </a:solidFill>
              </a:rPr>
              <a:t>VALUEx</a:t>
            </a:r>
            <a:r>
              <a:rPr lang="en-US" sz="1600" dirty="0" smtClean="0">
                <a:solidFill>
                  <a:schemeClr val="accent1"/>
                </a:solidFill>
              </a:rPr>
              <a:t> Vail</a:t>
            </a:r>
          </a:p>
          <a:p>
            <a:r>
              <a:rPr lang="en-US" sz="1600" dirty="0" smtClean="0"/>
              <a:t>June, 20</a:t>
            </a:r>
            <a:r>
              <a:rPr lang="en-US" sz="1600" baseline="30000" dirty="0" smtClean="0"/>
              <a:t>th</a:t>
            </a:r>
            <a:r>
              <a:rPr lang="en-US" sz="1600" dirty="0" smtClean="0"/>
              <a:t> 2013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920240" y="2236244"/>
            <a:ext cx="6471634" cy="2400657"/>
          </a:xfrm>
          <a:prstGeom prst="rect">
            <a:avLst/>
          </a:prstGeom>
        </p:spPr>
        <p:txBody>
          <a:bodyPr wrap="square">
            <a:spAutoFit/>
          </a:bodyPr>
          <a:lstStyle/>
          <a:p>
            <a:r>
              <a:rPr lang="en-US" sz="3000" dirty="0" smtClean="0"/>
              <a:t>“Gents: I have decided to keep your grand piano.  For some reason unknown to me </a:t>
            </a:r>
            <a:r>
              <a:rPr lang="en-US" sz="3000" b="1" dirty="0" smtClean="0">
                <a:solidFill>
                  <a:schemeClr val="accent1"/>
                </a:solidFill>
              </a:rPr>
              <a:t>it gives better results</a:t>
            </a:r>
            <a:r>
              <a:rPr lang="en-US" sz="3000" b="1" dirty="0" smtClean="0"/>
              <a:t> </a:t>
            </a:r>
            <a:r>
              <a:rPr lang="en-US" sz="3000" dirty="0" smtClean="0"/>
              <a:t>than any so far tried.  Please send bill with </a:t>
            </a:r>
            <a:r>
              <a:rPr lang="en-US" sz="3000" b="1" dirty="0" smtClean="0">
                <a:solidFill>
                  <a:schemeClr val="accent1"/>
                </a:solidFill>
              </a:rPr>
              <a:t>lowest price</a:t>
            </a:r>
            <a:r>
              <a:rPr lang="en-US" sz="3000" dirty="0" smtClean="0"/>
              <a:t>.” </a:t>
            </a:r>
          </a:p>
        </p:txBody>
      </p:sp>
      <p:sp>
        <p:nvSpPr>
          <p:cNvPr id="3" name="TextBox 2"/>
          <p:cNvSpPr txBox="1"/>
          <p:nvPr/>
        </p:nvSpPr>
        <p:spPr>
          <a:xfrm>
            <a:off x="7172013" y="99618"/>
            <a:ext cx="958758" cy="1708160"/>
          </a:xfrm>
          <a:prstGeom prst="rect">
            <a:avLst/>
          </a:prstGeom>
          <a:noFill/>
        </p:spPr>
        <p:txBody>
          <a:bodyPr wrap="square" rtlCol="0">
            <a:spAutoFit/>
          </a:bodyPr>
          <a:lstStyle/>
          <a:p>
            <a:r>
              <a:rPr lang="en-US" sz="10500" dirty="0" smtClean="0">
                <a:solidFill>
                  <a:schemeClr val="bg1"/>
                </a:solidFill>
              </a:rPr>
              <a:t>“</a:t>
            </a:r>
            <a:endParaRPr lang="en-US" sz="10500" dirty="0">
              <a:solidFill>
                <a:schemeClr val="bg1"/>
              </a:solidFill>
            </a:endParaRPr>
          </a:p>
        </p:txBody>
      </p:sp>
      <p:sp>
        <p:nvSpPr>
          <p:cNvPr id="4" name="TextBox 3"/>
          <p:cNvSpPr txBox="1"/>
          <p:nvPr/>
        </p:nvSpPr>
        <p:spPr>
          <a:xfrm>
            <a:off x="7757241" y="572799"/>
            <a:ext cx="1200004" cy="1708160"/>
          </a:xfrm>
          <a:prstGeom prst="rect">
            <a:avLst/>
          </a:prstGeom>
          <a:noFill/>
        </p:spPr>
        <p:txBody>
          <a:bodyPr wrap="square" rtlCol="0">
            <a:spAutoFit/>
          </a:bodyPr>
          <a:lstStyle/>
          <a:p>
            <a:r>
              <a:rPr lang="en-US" dirty="0" smtClean="0"/>
              <a:t> </a:t>
            </a:r>
            <a:r>
              <a:rPr lang="en-US" dirty="0" smtClean="0">
                <a:solidFill>
                  <a:srgbClr val="FFFFFF"/>
                </a:solidFill>
              </a:rPr>
              <a:t>.</a:t>
            </a:r>
            <a:r>
              <a:rPr lang="en-US" sz="10500" dirty="0" smtClean="0">
                <a:solidFill>
                  <a:schemeClr val="bg1"/>
                </a:solidFill>
              </a:rPr>
              <a:t>”</a:t>
            </a:r>
            <a:endParaRPr lang="en-US" sz="10500"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477326" y="293192"/>
            <a:ext cx="4127086" cy="6283292"/>
          </a:xfrm>
          <a:prstGeom prst="rect">
            <a:avLst/>
          </a:prstGeom>
          <a:ln w="57150" cap="flat" cmpd="sng" algn="ctr">
            <a:solidFill>
              <a:schemeClr val="accent1"/>
            </a:solidFill>
            <a:prstDash val="solid"/>
            <a:round/>
            <a:headEnd type="none" w="med" len="med"/>
            <a:tailEnd type="none" w="med" len="med"/>
          </a:ln>
        </p:spPr>
      </p:pic>
      <p:sp>
        <p:nvSpPr>
          <p:cNvPr id="18" name="Cloud Callout 17"/>
          <p:cNvSpPr/>
          <p:nvPr/>
        </p:nvSpPr>
        <p:spPr>
          <a:xfrm>
            <a:off x="1148910" y="2494168"/>
            <a:ext cx="3200008" cy="1942739"/>
          </a:xfrm>
          <a:prstGeom prst="cloudCallout">
            <a:avLst>
              <a:gd name="adj1" fmla="val 45704"/>
              <a:gd name="adj2" fmla="val 52886"/>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465859" y="2704466"/>
            <a:ext cx="2428023" cy="1292662"/>
          </a:xfrm>
          <a:prstGeom prst="rect">
            <a:avLst/>
          </a:prstGeom>
          <a:noFill/>
        </p:spPr>
        <p:txBody>
          <a:bodyPr wrap="square" rtlCol="0">
            <a:spAutoFit/>
          </a:bodyPr>
          <a:lstStyle/>
          <a:p>
            <a:pPr algn="ctr"/>
            <a:r>
              <a:rPr lang="en-US" sz="2600" dirty="0" smtClean="0">
                <a:solidFill>
                  <a:schemeClr val="accent1"/>
                </a:solidFill>
              </a:rPr>
              <a:t>Wow! This thing sounds great!</a:t>
            </a:r>
            <a:endParaRPr lang="en-US" sz="2600" dirty="0">
              <a:solidFill>
                <a:schemeClr val="accent1"/>
              </a:solidFill>
            </a:endParaRPr>
          </a:p>
        </p:txBody>
      </p:sp>
      <p:sp>
        <p:nvSpPr>
          <p:cNvPr id="26" name="Rectangle 25"/>
          <p:cNvSpPr/>
          <p:nvPr/>
        </p:nvSpPr>
        <p:spPr>
          <a:xfrm>
            <a:off x="277319" y="293192"/>
            <a:ext cx="3034760" cy="203535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7" name="Rectangle 26"/>
          <p:cNvSpPr/>
          <p:nvPr/>
        </p:nvSpPr>
        <p:spPr>
          <a:xfrm>
            <a:off x="277319" y="2444360"/>
            <a:ext cx="731243" cy="413212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8" name="Rectangle 27"/>
          <p:cNvSpPr/>
          <p:nvPr/>
        </p:nvSpPr>
        <p:spPr>
          <a:xfrm>
            <a:off x="1148909" y="4619733"/>
            <a:ext cx="2163169" cy="195675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9" name="Right Triangle 28"/>
          <p:cNvSpPr/>
          <p:nvPr/>
        </p:nvSpPr>
        <p:spPr>
          <a:xfrm>
            <a:off x="1161360" y="4084292"/>
            <a:ext cx="930476" cy="439779"/>
          </a:xfrm>
          <a:prstGeom prst="r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32" name="Right Triangle 31"/>
          <p:cNvSpPr/>
          <p:nvPr/>
        </p:nvSpPr>
        <p:spPr>
          <a:xfrm flipV="1">
            <a:off x="1148909" y="2444360"/>
            <a:ext cx="930476" cy="439779"/>
          </a:xfrm>
          <a:prstGeom prst="r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9" name="Picture Placeholder 8"/>
          <p:cNvSpPr>
            <a:spLocks noGrp="1"/>
          </p:cNvSpPr>
          <p:nvPr>
            <p:ph type="pic" idx="1"/>
          </p:nvPr>
        </p:nvSpPr>
        <p:spPr/>
      </p:sp>
      <p:sp>
        <p:nvSpPr>
          <p:cNvPr id="10" name="Text Placeholder 9"/>
          <p:cNvSpPr>
            <a:spLocks noGrp="1"/>
          </p:cNvSpPr>
          <p:nvPr>
            <p:ph type="body" sz="half" idx="2"/>
          </p:nvPr>
        </p:nvSpPr>
        <p:spPr/>
        <p:txBody>
          <a:bodyPr/>
          <a:lstStyle/>
          <a:p>
            <a:endParaRPr lang="en-US"/>
          </a:p>
        </p:txBody>
      </p:sp>
      <p:pic>
        <p:nvPicPr>
          <p:cNvPr id="11" name="Picture 10"/>
          <p:cNvPicPr>
            <a:picLocks noChangeAspect="1"/>
          </p:cNvPicPr>
          <p:nvPr/>
        </p:nvPicPr>
        <p:blipFill>
          <a:blip r:embed="rId2"/>
          <a:stretch>
            <a:fillRect/>
          </a:stretch>
        </p:blipFill>
        <p:spPr>
          <a:xfrm>
            <a:off x="283985" y="268288"/>
            <a:ext cx="6858000" cy="4572000"/>
          </a:xfrm>
          <a:prstGeom prst="rect">
            <a:avLst/>
          </a:prstGeom>
        </p:spPr>
      </p:pic>
      <p:sp>
        <p:nvSpPr>
          <p:cNvPr id="12" name="Rectangle 11"/>
          <p:cNvSpPr/>
          <p:nvPr/>
        </p:nvSpPr>
        <p:spPr>
          <a:xfrm>
            <a:off x="7226653" y="3985158"/>
            <a:ext cx="1649237" cy="862891"/>
          </a:xfrm>
          <a:prstGeom prst="rect">
            <a:avLst/>
          </a:prstGeom>
          <a:ln w="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cxnSp>
        <p:nvCxnSpPr>
          <p:cNvPr id="14" name="Elbow Connector 13"/>
          <p:cNvCxnSpPr/>
          <p:nvPr/>
        </p:nvCxnSpPr>
        <p:spPr>
          <a:xfrm rot="10800000" flipV="1">
            <a:off x="7212543" y="4267200"/>
            <a:ext cx="1649237" cy="361244"/>
          </a:xfrm>
          <a:prstGeom prst="bentConnector3">
            <a:avLst>
              <a:gd name="adj1" fmla="val 79091"/>
            </a:avLst>
          </a:prstGeom>
          <a:ln w="66675"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269874" y="4939718"/>
            <a:ext cx="8591905" cy="1524000"/>
          </a:xfrm>
          <a:prstGeom prst="rect">
            <a:avLst/>
          </a:prstGeom>
          <a:ln w="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cxnSp>
        <p:nvCxnSpPr>
          <p:cNvPr id="28" name="Elbow Connector 27"/>
          <p:cNvCxnSpPr/>
          <p:nvPr/>
        </p:nvCxnSpPr>
        <p:spPr>
          <a:xfrm flipV="1">
            <a:off x="269874" y="5390444"/>
            <a:ext cx="8591905" cy="754768"/>
          </a:xfrm>
          <a:prstGeom prst="bentConnector3">
            <a:avLst>
              <a:gd name="adj1" fmla="val 29962"/>
            </a:avLst>
          </a:prstGeom>
          <a:ln w="8255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530051" y="14111"/>
            <a:ext cx="7391401" cy="1143000"/>
          </a:xfrm>
        </p:spPr>
        <p:txBody>
          <a:bodyPr/>
          <a:lstStyle/>
          <a:p>
            <a:r>
              <a:rPr lang="en-US" dirty="0" smtClean="0"/>
              <a:t>Steinway: Customer Value</a:t>
            </a:r>
            <a:endParaRPr lang="en-US" dirty="0"/>
          </a:p>
        </p:txBody>
      </p:sp>
      <p:sp>
        <p:nvSpPr>
          <p:cNvPr id="9" name="Rectangle 8"/>
          <p:cNvSpPr/>
          <p:nvPr/>
        </p:nvSpPr>
        <p:spPr>
          <a:xfrm>
            <a:off x="671161" y="2345953"/>
            <a:ext cx="3013904" cy="1232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dirty="0" smtClean="0"/>
              <a:t>Customer Segments</a:t>
            </a:r>
            <a:endParaRPr lang="en-US" dirty="0"/>
          </a:p>
        </p:txBody>
      </p:sp>
      <p:sp>
        <p:nvSpPr>
          <p:cNvPr id="10" name="Rectangle 9"/>
          <p:cNvSpPr/>
          <p:nvPr/>
        </p:nvSpPr>
        <p:spPr>
          <a:xfrm>
            <a:off x="5293077" y="2345953"/>
            <a:ext cx="1960033" cy="1232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dirty="0" smtClean="0"/>
              <a:t>Purchase Criteria</a:t>
            </a:r>
            <a:endParaRPr lang="en-US" dirty="0"/>
          </a:p>
        </p:txBody>
      </p:sp>
      <p:sp>
        <p:nvSpPr>
          <p:cNvPr id="11" name="TextBox 10"/>
          <p:cNvSpPr txBox="1"/>
          <p:nvPr/>
        </p:nvSpPr>
        <p:spPr>
          <a:xfrm>
            <a:off x="4250175" y="2751915"/>
            <a:ext cx="430927" cy="584776"/>
          </a:xfrm>
          <a:prstGeom prst="rect">
            <a:avLst/>
          </a:prstGeom>
          <a:noFill/>
        </p:spPr>
        <p:txBody>
          <a:bodyPr wrap="none" rtlCol="0">
            <a:spAutoFit/>
          </a:bodyPr>
          <a:lstStyle/>
          <a:p>
            <a:r>
              <a:rPr lang="en-US" sz="3200" b="1" dirty="0" smtClean="0">
                <a:solidFill>
                  <a:srgbClr val="294171"/>
                </a:solidFill>
              </a:rPr>
              <a:t>+</a:t>
            </a:r>
            <a:endParaRPr lang="en-US" sz="3200" b="1" dirty="0">
              <a:solidFill>
                <a:srgbClr val="294171"/>
              </a:solidFill>
            </a:endParaRPr>
          </a:p>
        </p:txBody>
      </p:sp>
      <p:sp>
        <p:nvSpPr>
          <p:cNvPr id="12" name="TextBox 11"/>
          <p:cNvSpPr txBox="1"/>
          <p:nvPr/>
        </p:nvSpPr>
        <p:spPr>
          <a:xfrm>
            <a:off x="586494" y="3725332"/>
            <a:ext cx="3406949" cy="1200329"/>
          </a:xfrm>
          <a:prstGeom prst="rect">
            <a:avLst/>
          </a:prstGeom>
          <a:noFill/>
        </p:spPr>
        <p:txBody>
          <a:bodyPr wrap="square" rtlCol="0">
            <a:spAutoFit/>
          </a:bodyPr>
          <a:lstStyle/>
          <a:p>
            <a:pPr>
              <a:buFont typeface="Arial"/>
              <a:buChar char="•"/>
            </a:pPr>
            <a:r>
              <a:rPr lang="en-US" dirty="0" smtClean="0"/>
              <a:t>Professional/Serious User (6)</a:t>
            </a:r>
          </a:p>
          <a:p>
            <a:pPr>
              <a:buFont typeface="Arial"/>
              <a:buChar char="•"/>
            </a:pPr>
            <a:r>
              <a:rPr lang="en-US" dirty="0" smtClean="0"/>
              <a:t>Furniture (8)</a:t>
            </a:r>
          </a:p>
          <a:p>
            <a:pPr>
              <a:buFont typeface="Arial"/>
              <a:buChar char="•"/>
            </a:pPr>
            <a:r>
              <a:rPr lang="en-US" dirty="0" smtClean="0"/>
              <a:t>Institutions (i.e. Julliard) (8)</a:t>
            </a:r>
          </a:p>
          <a:p>
            <a:pPr>
              <a:buFont typeface="Arial"/>
              <a:buChar char="•"/>
            </a:pPr>
            <a:r>
              <a:rPr lang="en-US" dirty="0" smtClean="0"/>
              <a:t>Families (70)</a:t>
            </a:r>
            <a:endParaRPr lang="en-US" dirty="0"/>
          </a:p>
        </p:txBody>
      </p:sp>
      <p:sp>
        <p:nvSpPr>
          <p:cNvPr id="13" name="TextBox 12"/>
          <p:cNvSpPr txBox="1"/>
          <p:nvPr/>
        </p:nvSpPr>
        <p:spPr>
          <a:xfrm>
            <a:off x="5293077" y="3725332"/>
            <a:ext cx="2411589" cy="1477328"/>
          </a:xfrm>
          <a:prstGeom prst="rect">
            <a:avLst/>
          </a:prstGeom>
          <a:noFill/>
        </p:spPr>
        <p:txBody>
          <a:bodyPr wrap="square" rtlCol="0">
            <a:spAutoFit/>
          </a:bodyPr>
          <a:lstStyle/>
          <a:p>
            <a:pPr>
              <a:buFont typeface="Arial"/>
              <a:buChar char="•"/>
            </a:pPr>
            <a:r>
              <a:rPr lang="en-US" dirty="0" smtClean="0"/>
              <a:t>Voice</a:t>
            </a:r>
          </a:p>
          <a:p>
            <a:pPr>
              <a:buFont typeface="Arial"/>
              <a:buChar char="•"/>
            </a:pPr>
            <a:r>
              <a:rPr lang="en-US" dirty="0" smtClean="0"/>
              <a:t>Size, Wood</a:t>
            </a:r>
          </a:p>
          <a:p>
            <a:pPr>
              <a:buFont typeface="Arial"/>
              <a:buChar char="•"/>
            </a:pPr>
            <a:r>
              <a:rPr lang="en-US" dirty="0" smtClean="0"/>
              <a:t>Durability, Price</a:t>
            </a:r>
          </a:p>
          <a:p>
            <a:pPr>
              <a:buFont typeface="Arial"/>
              <a:buChar char="•"/>
            </a:pPr>
            <a:r>
              <a:rPr lang="en-US" dirty="0" smtClean="0"/>
              <a:t>Price</a:t>
            </a:r>
          </a:p>
          <a:p>
            <a:pPr>
              <a:buFont typeface="Arial"/>
              <a:buChar char="•"/>
            </a:pPr>
            <a:endParaRPr lang="en-US" dirty="0"/>
          </a:p>
        </p:txBody>
      </p:sp>
      <p:cxnSp>
        <p:nvCxnSpPr>
          <p:cNvPr id="15" name="Elbow Connector 14"/>
          <p:cNvCxnSpPr/>
          <p:nvPr/>
        </p:nvCxnSpPr>
        <p:spPr>
          <a:xfrm rot="5400000" flipH="1" flipV="1">
            <a:off x="7704667" y="860777"/>
            <a:ext cx="1665112" cy="423336"/>
          </a:xfrm>
          <a:prstGeom prst="bentConnector3">
            <a:avLst>
              <a:gd name="adj1" fmla="val 52542"/>
            </a:avLst>
          </a:prstGeom>
          <a:ln w="53975"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Oval 4"/>
          <p:cNvSpPr/>
          <p:nvPr/>
        </p:nvSpPr>
        <p:spPr>
          <a:xfrm>
            <a:off x="164349" y="1120819"/>
            <a:ext cx="1478594" cy="987778"/>
          </a:xfrm>
          <a:prstGeom prst="ellipse">
            <a:avLst/>
          </a:prstGeom>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400" dirty="0" smtClean="0"/>
              <a:t>&gt;100 Patents</a:t>
            </a:r>
            <a:endParaRPr lang="en-US" sz="1400" dirty="0"/>
          </a:p>
        </p:txBody>
      </p:sp>
      <p:sp>
        <p:nvSpPr>
          <p:cNvPr id="18" name="Oval 17"/>
          <p:cNvSpPr/>
          <p:nvPr/>
        </p:nvSpPr>
        <p:spPr>
          <a:xfrm>
            <a:off x="523523" y="2608130"/>
            <a:ext cx="889000" cy="987778"/>
          </a:xfrm>
          <a:prstGeom prst="ellipse">
            <a:avLst/>
          </a:prstGeom>
        </p:spPr>
        <p:style>
          <a:lnRef idx="2">
            <a:schemeClr val="accent1"/>
          </a:lnRef>
          <a:fillRef idx="1">
            <a:schemeClr val="lt1"/>
          </a:fillRef>
          <a:effectRef idx="0">
            <a:schemeClr val="accent1"/>
          </a:effectRef>
          <a:fontRef idx="minor">
            <a:schemeClr val="dk1"/>
          </a:fontRef>
        </p:style>
        <p:txBody>
          <a:bodyPr tIns="0" rIns="0" bIns="0" rtlCol="0" anchor="ctr">
            <a:normAutofit/>
          </a:bodyPr>
          <a:lstStyle/>
          <a:p>
            <a:pPr algn="ctr"/>
            <a:endParaRPr lang="en-US" sz="950" dirty="0"/>
          </a:p>
        </p:txBody>
      </p:sp>
      <p:sp>
        <p:nvSpPr>
          <p:cNvPr id="19" name="Oval 18"/>
          <p:cNvSpPr/>
          <p:nvPr/>
        </p:nvSpPr>
        <p:spPr>
          <a:xfrm>
            <a:off x="362887" y="4301463"/>
            <a:ext cx="1049636" cy="987778"/>
          </a:xfrm>
          <a:prstGeom prst="ellipse">
            <a:avLst/>
          </a:prstGeom>
        </p:spPr>
        <p:style>
          <a:lnRef idx="2">
            <a:schemeClr val="accent1"/>
          </a:lnRef>
          <a:fillRef idx="1">
            <a:schemeClr val="lt1"/>
          </a:fillRef>
          <a:effectRef idx="0">
            <a:schemeClr val="accent1"/>
          </a:effectRef>
          <a:fontRef idx="minor">
            <a:schemeClr val="dk1"/>
          </a:fontRef>
        </p:style>
        <p:txBody>
          <a:bodyPr lIns="0" tIns="0" rIns="0" bIns="0" rtlCol="0" anchor="ctr">
            <a:normAutofit/>
          </a:bodyPr>
          <a:lstStyle/>
          <a:p>
            <a:pPr algn="ctr"/>
            <a:r>
              <a:rPr lang="en-US" sz="1000" dirty="0" smtClean="0"/>
              <a:t>Craft Methods</a:t>
            </a:r>
            <a:endParaRPr lang="en-US" sz="1000" dirty="0"/>
          </a:p>
        </p:txBody>
      </p:sp>
      <p:sp>
        <p:nvSpPr>
          <p:cNvPr id="20" name="Oval 19"/>
          <p:cNvSpPr/>
          <p:nvPr/>
        </p:nvSpPr>
        <p:spPr>
          <a:xfrm>
            <a:off x="1120423" y="5783130"/>
            <a:ext cx="889000" cy="98777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t>12000 Parts</a:t>
            </a:r>
            <a:endParaRPr lang="en-US" sz="1200" dirty="0"/>
          </a:p>
        </p:txBody>
      </p:sp>
      <p:sp>
        <p:nvSpPr>
          <p:cNvPr id="21" name="Oval 20"/>
          <p:cNvSpPr/>
          <p:nvPr/>
        </p:nvSpPr>
        <p:spPr>
          <a:xfrm>
            <a:off x="2009422" y="3595908"/>
            <a:ext cx="1207911" cy="987778"/>
          </a:xfrm>
          <a:prstGeom prst="ellipse">
            <a:avLst/>
          </a:prstGeom>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200" dirty="0" smtClean="0"/>
              <a:t>10 Tone Regulators</a:t>
            </a:r>
            <a:endParaRPr lang="en-US" sz="1200" dirty="0"/>
          </a:p>
        </p:txBody>
      </p:sp>
      <p:sp>
        <p:nvSpPr>
          <p:cNvPr id="22" name="Oval 21"/>
          <p:cNvSpPr/>
          <p:nvPr/>
        </p:nvSpPr>
        <p:spPr>
          <a:xfrm>
            <a:off x="2009423" y="762398"/>
            <a:ext cx="1207911" cy="987778"/>
          </a:xfrm>
          <a:prstGeom prst="ellipse">
            <a:avLst/>
          </a:prstGeom>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r>
              <a:rPr lang="en-US" sz="1200" dirty="0" smtClean="0"/>
              <a:t>Wood Technicians</a:t>
            </a:r>
            <a:endParaRPr lang="en-US" sz="1200" dirty="0"/>
          </a:p>
        </p:txBody>
      </p:sp>
      <p:sp>
        <p:nvSpPr>
          <p:cNvPr id="23" name="Oval 22"/>
          <p:cNvSpPr/>
          <p:nvPr/>
        </p:nvSpPr>
        <p:spPr>
          <a:xfrm>
            <a:off x="3956755" y="1120819"/>
            <a:ext cx="1090015" cy="987778"/>
          </a:xfrm>
          <a:prstGeom prst="ellipse">
            <a:avLst/>
          </a:prstGeom>
        </p:spPr>
        <p:style>
          <a:lnRef idx="2">
            <a:schemeClr val="accent1"/>
          </a:lnRef>
          <a:fillRef idx="1">
            <a:schemeClr val="lt1"/>
          </a:fillRef>
          <a:effectRef idx="0">
            <a:schemeClr val="accent1"/>
          </a:effectRef>
          <a:fontRef idx="minor">
            <a:schemeClr val="dk1"/>
          </a:fontRef>
        </p:style>
        <p:txBody>
          <a:bodyPr tIns="0" bIns="0" rtlCol="0" anchor="ctr"/>
          <a:lstStyle/>
          <a:p>
            <a:pPr algn="ctr"/>
            <a:r>
              <a:rPr lang="en-US" sz="1200" dirty="0" smtClean="0"/>
              <a:t>All</a:t>
            </a:r>
          </a:p>
          <a:p>
            <a:pPr algn="ctr"/>
            <a:r>
              <a:rPr lang="en-US" sz="1200" dirty="0" smtClean="0"/>
              <a:t>Wood Action</a:t>
            </a:r>
            <a:endParaRPr lang="en-US" sz="1200" dirty="0"/>
          </a:p>
        </p:txBody>
      </p:sp>
      <p:sp>
        <p:nvSpPr>
          <p:cNvPr id="24" name="Oval 23"/>
          <p:cNvSpPr/>
          <p:nvPr/>
        </p:nvSpPr>
        <p:spPr>
          <a:xfrm>
            <a:off x="3793996" y="2876046"/>
            <a:ext cx="1467717" cy="987778"/>
          </a:xfrm>
          <a:prstGeom prst="ellipse">
            <a:avLst/>
          </a:prstGeom>
        </p:spPr>
        <p:style>
          <a:lnRef idx="2">
            <a:schemeClr val="accent1"/>
          </a:lnRef>
          <a:fillRef idx="1">
            <a:schemeClr val="lt1"/>
          </a:fillRef>
          <a:effectRef idx="0">
            <a:schemeClr val="accent1"/>
          </a:effectRef>
          <a:fontRef idx="minor">
            <a:schemeClr val="dk1"/>
          </a:fontRef>
        </p:style>
        <p:txBody>
          <a:bodyPr tIns="0" rIns="0" bIns="0" rtlCol="0" anchor="ctr">
            <a:noAutofit/>
          </a:bodyPr>
          <a:lstStyle/>
          <a:p>
            <a:pPr algn="ctr"/>
            <a:r>
              <a:rPr lang="en-US" sz="1200" dirty="0" smtClean="0"/>
              <a:t>Master Piano Technicians</a:t>
            </a:r>
            <a:endParaRPr lang="en-US" sz="1200" dirty="0"/>
          </a:p>
        </p:txBody>
      </p:sp>
      <p:sp>
        <p:nvSpPr>
          <p:cNvPr id="26" name="Oval 25"/>
          <p:cNvSpPr/>
          <p:nvPr/>
        </p:nvSpPr>
        <p:spPr>
          <a:xfrm>
            <a:off x="3808234" y="5610974"/>
            <a:ext cx="1238536" cy="987778"/>
          </a:xfrm>
          <a:prstGeom prst="ellipse">
            <a:avLst/>
          </a:prstGeom>
        </p:spPr>
        <p:style>
          <a:lnRef idx="2">
            <a:schemeClr val="accent1"/>
          </a:lnRef>
          <a:fillRef idx="1">
            <a:schemeClr val="lt1"/>
          </a:fillRef>
          <a:effectRef idx="0">
            <a:schemeClr val="accent1"/>
          </a:effectRef>
          <a:fontRef idx="minor">
            <a:schemeClr val="dk1"/>
          </a:fontRef>
        </p:style>
        <p:txBody>
          <a:bodyPr lIns="0" tIns="0" rIns="0" bIns="0" rtlCol="0" anchor="ctr">
            <a:normAutofit lnSpcReduction="10000"/>
          </a:bodyPr>
          <a:lstStyle/>
          <a:p>
            <a:pPr algn="ctr"/>
            <a:r>
              <a:rPr lang="en-US" sz="1200" dirty="0" smtClean="0"/>
              <a:t>3</a:t>
            </a:r>
            <a:r>
              <a:rPr lang="en-US" sz="1200" baseline="30000" dirty="0" smtClean="0"/>
              <a:t>rd</a:t>
            </a:r>
            <a:r>
              <a:rPr lang="en-US" sz="1200" dirty="0" smtClean="0"/>
              <a:t> </a:t>
            </a:r>
            <a:r>
              <a:rPr lang="en-US" sz="1200" dirty="0" err="1" smtClean="0"/>
              <a:t>GenerationSkilled</a:t>
            </a:r>
            <a:r>
              <a:rPr lang="en-US" sz="1200" dirty="0" smtClean="0"/>
              <a:t> employees</a:t>
            </a:r>
            <a:endParaRPr lang="en-US" sz="1200" dirty="0"/>
          </a:p>
        </p:txBody>
      </p:sp>
      <p:sp>
        <p:nvSpPr>
          <p:cNvPr id="27" name="Oval 26"/>
          <p:cNvSpPr/>
          <p:nvPr/>
        </p:nvSpPr>
        <p:spPr>
          <a:xfrm>
            <a:off x="5745323" y="3451251"/>
            <a:ext cx="1367858" cy="1280187"/>
          </a:xfrm>
          <a:prstGeom prst="ellipse">
            <a:avLst/>
          </a:prstGeom>
        </p:spPr>
        <p:style>
          <a:lnRef idx="2">
            <a:schemeClr val="accent1"/>
          </a:lnRef>
          <a:fillRef idx="1">
            <a:schemeClr val="lt1"/>
          </a:fillRef>
          <a:effectRef idx="0">
            <a:schemeClr val="accent1"/>
          </a:effectRef>
          <a:fontRef idx="minor">
            <a:schemeClr val="dk1"/>
          </a:fontRef>
        </p:style>
        <p:txBody>
          <a:bodyPr lIns="0" tIns="0" rIns="0" bIns="0" rtlCol="0" anchor="ctr">
            <a:normAutofit/>
          </a:bodyPr>
          <a:lstStyle/>
          <a:p>
            <a:pPr algn="ctr"/>
            <a:r>
              <a:rPr lang="en-US" sz="1200" dirty="0" smtClean="0"/>
              <a:t>Relationship 95% Concert Performers</a:t>
            </a:r>
            <a:endParaRPr lang="en-US" sz="1200" dirty="0"/>
          </a:p>
        </p:txBody>
      </p:sp>
      <p:sp>
        <p:nvSpPr>
          <p:cNvPr id="28" name="Oval 27"/>
          <p:cNvSpPr/>
          <p:nvPr/>
        </p:nvSpPr>
        <p:spPr>
          <a:xfrm>
            <a:off x="7763932" y="5783130"/>
            <a:ext cx="1202405" cy="987778"/>
          </a:xfrm>
          <a:prstGeom prst="ellipse">
            <a:avLst/>
          </a:prstGeom>
        </p:spPr>
        <p:style>
          <a:lnRef idx="2">
            <a:schemeClr val="accent1"/>
          </a:lnRef>
          <a:fillRef idx="1">
            <a:schemeClr val="lt1"/>
          </a:fillRef>
          <a:effectRef idx="0">
            <a:schemeClr val="accent1"/>
          </a:effectRef>
          <a:fontRef idx="minor">
            <a:schemeClr val="dk1"/>
          </a:fontRef>
        </p:style>
        <p:txBody>
          <a:bodyPr tIns="0" bIns="0" rtlCol="0" anchor="ctr"/>
          <a:lstStyle/>
          <a:p>
            <a:pPr algn="ctr"/>
            <a:r>
              <a:rPr lang="en-US" sz="1200" dirty="0" smtClean="0"/>
              <a:t>Informed Testers</a:t>
            </a:r>
            <a:endParaRPr lang="en-US" sz="1200" dirty="0"/>
          </a:p>
        </p:txBody>
      </p:sp>
      <p:sp>
        <p:nvSpPr>
          <p:cNvPr id="29" name="Oval 28"/>
          <p:cNvSpPr/>
          <p:nvPr/>
        </p:nvSpPr>
        <p:spPr>
          <a:xfrm>
            <a:off x="7763933" y="4301463"/>
            <a:ext cx="1093950" cy="987778"/>
          </a:xfrm>
          <a:prstGeom prst="ellipse">
            <a:avLst/>
          </a:prstGeom>
        </p:spPr>
        <p:style>
          <a:lnRef idx="2">
            <a:schemeClr val="accent1"/>
          </a:lnRef>
          <a:fillRef idx="1">
            <a:schemeClr val="lt1"/>
          </a:fillRef>
          <a:effectRef idx="0">
            <a:schemeClr val="accent1"/>
          </a:effectRef>
          <a:fontRef idx="minor">
            <a:schemeClr val="dk1"/>
          </a:fontRef>
        </p:style>
        <p:txBody>
          <a:bodyPr lIns="0" tIns="0" rIns="0" bIns="0" rtlCol="0" anchor="ctr">
            <a:normAutofit/>
          </a:bodyPr>
          <a:lstStyle/>
          <a:p>
            <a:pPr algn="ctr"/>
            <a:r>
              <a:rPr lang="en-US" sz="1200" dirty="0" smtClean="0"/>
              <a:t>1,500 Unpaid endorsers</a:t>
            </a:r>
            <a:endParaRPr lang="en-US" sz="1200" dirty="0"/>
          </a:p>
        </p:txBody>
      </p:sp>
      <p:sp>
        <p:nvSpPr>
          <p:cNvPr id="30" name="Oval 29"/>
          <p:cNvSpPr/>
          <p:nvPr/>
        </p:nvSpPr>
        <p:spPr>
          <a:xfrm>
            <a:off x="7763933" y="2940534"/>
            <a:ext cx="1093950" cy="114926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Exclusive Use of Artist Names</a:t>
            </a:r>
            <a:endParaRPr lang="en-US" sz="1100" dirty="0"/>
          </a:p>
        </p:txBody>
      </p:sp>
      <p:sp>
        <p:nvSpPr>
          <p:cNvPr id="32" name="Oval 31"/>
          <p:cNvSpPr/>
          <p:nvPr/>
        </p:nvSpPr>
        <p:spPr>
          <a:xfrm>
            <a:off x="7763933" y="1425619"/>
            <a:ext cx="889000" cy="987778"/>
          </a:xfrm>
          <a:prstGeom prst="ellipse">
            <a:avLst/>
          </a:prstGeom>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100" dirty="0" smtClean="0"/>
              <a:t>Steinway Hall</a:t>
            </a:r>
            <a:endParaRPr lang="en-US" sz="1100" dirty="0"/>
          </a:p>
        </p:txBody>
      </p:sp>
      <p:sp>
        <p:nvSpPr>
          <p:cNvPr id="33" name="Oval 32"/>
          <p:cNvSpPr/>
          <p:nvPr/>
        </p:nvSpPr>
        <p:spPr>
          <a:xfrm>
            <a:off x="2009423" y="1939265"/>
            <a:ext cx="1207910" cy="1298222"/>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ormAutofit/>
          </a:bodyPr>
          <a:lstStyle/>
          <a:p>
            <a:pPr algn="ctr"/>
            <a:r>
              <a:rPr lang="en-US" sz="1200" dirty="0" smtClean="0"/>
              <a:t>Technical Excellence</a:t>
            </a:r>
            <a:endParaRPr lang="en-US" sz="1200" dirty="0"/>
          </a:p>
        </p:txBody>
      </p:sp>
      <p:sp>
        <p:nvSpPr>
          <p:cNvPr id="35" name="Oval 34"/>
          <p:cNvSpPr/>
          <p:nvPr/>
        </p:nvSpPr>
        <p:spPr>
          <a:xfrm>
            <a:off x="6064955" y="1995709"/>
            <a:ext cx="1207910" cy="1298222"/>
          </a:xfrm>
          <a:prstGeom prst="ellipse">
            <a:avLst/>
          </a:prstGeom>
        </p:spPr>
        <p:style>
          <a:lnRef idx="3">
            <a:schemeClr val="lt1"/>
          </a:lnRef>
          <a:fillRef idx="1">
            <a:schemeClr val="accent1"/>
          </a:fillRef>
          <a:effectRef idx="1">
            <a:schemeClr val="accent1"/>
          </a:effectRef>
          <a:fontRef idx="minor">
            <a:schemeClr val="lt1"/>
          </a:fontRef>
        </p:style>
        <p:txBody>
          <a:bodyPr lIns="0" tIns="0" bIns="0" rtlCol="0" anchor="ctr">
            <a:normAutofit/>
          </a:bodyPr>
          <a:lstStyle/>
          <a:p>
            <a:pPr algn="ctr"/>
            <a:r>
              <a:rPr lang="en-US" sz="1350" dirty="0" smtClean="0"/>
              <a:t>Steinway Concert Service</a:t>
            </a:r>
            <a:endParaRPr lang="en-US" sz="1350" dirty="0"/>
          </a:p>
        </p:txBody>
      </p:sp>
      <p:sp>
        <p:nvSpPr>
          <p:cNvPr id="36" name="Oval 35"/>
          <p:cNvSpPr/>
          <p:nvPr/>
        </p:nvSpPr>
        <p:spPr>
          <a:xfrm>
            <a:off x="2161823" y="4964683"/>
            <a:ext cx="1207910" cy="1298222"/>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400" dirty="0" smtClean="0"/>
              <a:t>Steinway Village Factory</a:t>
            </a:r>
            <a:endParaRPr lang="en-US" sz="1400" dirty="0"/>
          </a:p>
        </p:txBody>
      </p:sp>
      <p:cxnSp>
        <p:nvCxnSpPr>
          <p:cNvPr id="38" name="Straight Connector 37"/>
          <p:cNvCxnSpPr/>
          <p:nvPr/>
        </p:nvCxnSpPr>
        <p:spPr>
          <a:xfrm rot="16200000" flipH="1">
            <a:off x="2029061" y="3548635"/>
            <a:ext cx="2674290" cy="1505656"/>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053644" y="2608130"/>
            <a:ext cx="3175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32" idx="3"/>
            <a:endCxn id="35" idx="6"/>
          </p:cNvCxnSpPr>
          <p:nvPr/>
        </p:nvCxnSpPr>
        <p:spPr>
          <a:xfrm flipH="1">
            <a:off x="7272865" y="2268740"/>
            <a:ext cx="621259" cy="37608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30" idx="4"/>
            <a:endCxn id="29" idx="0"/>
          </p:cNvCxnSpPr>
          <p:nvPr/>
        </p:nvCxnSpPr>
        <p:spPr>
          <a:xfrm>
            <a:off x="8310908" y="4089797"/>
            <a:ext cx="0" cy="211666"/>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a:endCxn id="28" idx="0"/>
          </p:cNvCxnSpPr>
          <p:nvPr/>
        </p:nvCxnSpPr>
        <p:spPr>
          <a:xfrm>
            <a:off x="8206846" y="5289240"/>
            <a:ext cx="158289" cy="4938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a:endCxn id="30" idx="1"/>
          </p:cNvCxnSpPr>
          <p:nvPr/>
        </p:nvCxnSpPr>
        <p:spPr>
          <a:xfrm>
            <a:off x="7117644" y="2940534"/>
            <a:ext cx="806494" cy="168306"/>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27" idx="7"/>
            <a:endCxn id="30" idx="2"/>
          </p:cNvCxnSpPr>
          <p:nvPr/>
        </p:nvCxnSpPr>
        <p:spPr>
          <a:xfrm rot="5400000" flipH="1" flipV="1">
            <a:off x="7276616" y="3151413"/>
            <a:ext cx="123564" cy="851070"/>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p:cNvCxnSpPr>
            <a:stCxn id="27" idx="5"/>
            <a:endCxn id="29" idx="2"/>
          </p:cNvCxnSpPr>
          <p:nvPr/>
        </p:nvCxnSpPr>
        <p:spPr>
          <a:xfrm rot="16200000" flipH="1">
            <a:off x="7212702" y="4244120"/>
            <a:ext cx="251393" cy="851070"/>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a:endCxn id="27" idx="0"/>
          </p:cNvCxnSpPr>
          <p:nvPr/>
        </p:nvCxnSpPr>
        <p:spPr>
          <a:xfrm>
            <a:off x="6375024" y="3182761"/>
            <a:ext cx="54228" cy="2684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a:endCxn id="55" idx="7"/>
          </p:cNvCxnSpPr>
          <p:nvPr/>
        </p:nvCxnSpPr>
        <p:spPr>
          <a:xfrm rot="5400000">
            <a:off x="3058053" y="3998610"/>
            <a:ext cx="1305093" cy="1035520"/>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26" idx="2"/>
          </p:cNvCxnSpPr>
          <p:nvPr/>
        </p:nvCxnSpPr>
        <p:spPr>
          <a:xfrm flipH="1" flipV="1">
            <a:off x="3067882" y="5850865"/>
            <a:ext cx="740352" cy="253998"/>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20" idx="7"/>
          </p:cNvCxnSpPr>
          <p:nvPr/>
        </p:nvCxnSpPr>
        <p:spPr>
          <a:xfrm rot="5400000" flipH="1" flipV="1">
            <a:off x="2001821" y="5573052"/>
            <a:ext cx="232147" cy="477324"/>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p:cNvCxnSpPr>
            <a:stCxn id="19" idx="4"/>
            <a:endCxn id="20" idx="1"/>
          </p:cNvCxnSpPr>
          <p:nvPr/>
        </p:nvCxnSpPr>
        <p:spPr>
          <a:xfrm>
            <a:off x="887705" y="5289241"/>
            <a:ext cx="362909" cy="638546"/>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a:stCxn id="19" idx="6"/>
          </p:cNvCxnSpPr>
          <p:nvPr/>
        </p:nvCxnSpPr>
        <p:spPr>
          <a:xfrm>
            <a:off x="1412523" y="4795352"/>
            <a:ext cx="944034" cy="81562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18" idx="5"/>
          </p:cNvCxnSpPr>
          <p:nvPr/>
        </p:nvCxnSpPr>
        <p:spPr>
          <a:xfrm>
            <a:off x="1282332" y="3451251"/>
            <a:ext cx="1226624" cy="18104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p:cNvCxnSpPr>
            <a:endCxn id="19" idx="0"/>
          </p:cNvCxnSpPr>
          <p:nvPr/>
        </p:nvCxnSpPr>
        <p:spPr>
          <a:xfrm flipH="1">
            <a:off x="887705" y="3584293"/>
            <a:ext cx="80316" cy="717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8" name="Straight Connector 107"/>
          <p:cNvCxnSpPr>
            <a:stCxn id="18" idx="7"/>
            <a:endCxn id="22" idx="3"/>
          </p:cNvCxnSpPr>
          <p:nvPr/>
        </p:nvCxnSpPr>
        <p:spPr>
          <a:xfrm flipV="1">
            <a:off x="1282332" y="1605519"/>
            <a:ext cx="903985" cy="114726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Straight Connector 110"/>
          <p:cNvCxnSpPr>
            <a:stCxn id="5" idx="5"/>
          </p:cNvCxnSpPr>
          <p:nvPr/>
        </p:nvCxnSpPr>
        <p:spPr>
          <a:xfrm>
            <a:off x="1426408" y="1963940"/>
            <a:ext cx="803927" cy="44945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p:cNvCxnSpPr>
            <a:stCxn id="22" idx="6"/>
          </p:cNvCxnSpPr>
          <p:nvPr/>
        </p:nvCxnSpPr>
        <p:spPr>
          <a:xfrm>
            <a:off x="3217334" y="1256287"/>
            <a:ext cx="739422" cy="16933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040439" y="3119315"/>
            <a:ext cx="4853685" cy="28162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3053644" y="4795352"/>
            <a:ext cx="903112" cy="466391"/>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33" idx="5"/>
            <a:endCxn id="24" idx="2"/>
          </p:cNvCxnSpPr>
          <p:nvPr/>
        </p:nvCxnSpPr>
        <p:spPr>
          <a:xfrm>
            <a:off x="3040439" y="3047367"/>
            <a:ext cx="753557" cy="32256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21" idx="4"/>
          </p:cNvCxnSpPr>
          <p:nvPr/>
        </p:nvCxnSpPr>
        <p:spPr>
          <a:xfrm>
            <a:off x="2613378" y="4583686"/>
            <a:ext cx="91721" cy="4226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9" name="Straight Connector 128"/>
          <p:cNvCxnSpPr>
            <a:endCxn id="21" idx="0"/>
          </p:cNvCxnSpPr>
          <p:nvPr/>
        </p:nvCxnSpPr>
        <p:spPr>
          <a:xfrm>
            <a:off x="2508957" y="3092936"/>
            <a:ext cx="104421" cy="5029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Straight Connector 131"/>
          <p:cNvCxnSpPr>
            <a:stCxn id="22" idx="4"/>
            <a:endCxn id="33" idx="0"/>
          </p:cNvCxnSpPr>
          <p:nvPr/>
        </p:nvCxnSpPr>
        <p:spPr>
          <a:xfrm flipH="1">
            <a:off x="2613378" y="1750176"/>
            <a:ext cx="1" cy="189089"/>
          </a:xfrm>
          <a:prstGeom prst="line">
            <a:avLst/>
          </a:prstGeom>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73629" y="227494"/>
            <a:ext cx="8230442" cy="492443"/>
          </a:xfrm>
          <a:prstGeom prst="rect">
            <a:avLst/>
          </a:prstGeom>
          <a:noFill/>
        </p:spPr>
        <p:txBody>
          <a:bodyPr wrap="square" rtlCol="0">
            <a:spAutoFit/>
          </a:bodyPr>
          <a:lstStyle/>
          <a:p>
            <a:r>
              <a:rPr lang="en-US" sz="2600" u="sng" dirty="0" smtClean="0">
                <a:solidFill>
                  <a:srgbClr val="294171"/>
                </a:solidFill>
              </a:rPr>
              <a:t>Steinway Activities System: Costs and Capabilities</a:t>
            </a:r>
            <a:endParaRPr lang="en-US" sz="2600" u="sng" dirty="0">
              <a:solidFill>
                <a:srgbClr val="294171"/>
              </a:solidFill>
            </a:endParaRPr>
          </a:p>
        </p:txBody>
      </p:sp>
      <p:sp>
        <p:nvSpPr>
          <p:cNvPr id="55" name="Oval 54"/>
          <p:cNvSpPr/>
          <p:nvPr/>
        </p:nvSpPr>
        <p:spPr>
          <a:xfrm>
            <a:off x="2161823" y="4978797"/>
            <a:ext cx="1207910" cy="1298222"/>
          </a:xfrm>
          <a:prstGeom prst="ellipse">
            <a:avLst/>
          </a:prstGeom>
        </p:spPr>
        <p:style>
          <a:lnRef idx="3">
            <a:schemeClr val="lt1"/>
          </a:lnRef>
          <a:fillRef idx="1">
            <a:schemeClr val="accent1"/>
          </a:fillRef>
          <a:effectRef idx="1">
            <a:schemeClr val="accent1"/>
          </a:effectRef>
          <a:fontRef idx="minor">
            <a:schemeClr val="lt1"/>
          </a:fontRef>
        </p:style>
        <p:txBody>
          <a:bodyPr lIns="0" tIns="0" rIns="0" bIns="0" rtlCol="0" anchor="ctr">
            <a:normAutofit/>
          </a:bodyPr>
          <a:lstStyle/>
          <a:p>
            <a:pPr algn="ctr"/>
            <a:r>
              <a:rPr lang="en-US" sz="1400" dirty="0" smtClean="0"/>
              <a:t>Steinway Village Factory</a:t>
            </a:r>
            <a:endParaRPr lang="en-US" sz="1400" dirty="0"/>
          </a:p>
        </p:txBody>
      </p:sp>
      <p:sp>
        <p:nvSpPr>
          <p:cNvPr id="3" name="TextBox 2"/>
          <p:cNvSpPr txBox="1"/>
          <p:nvPr/>
        </p:nvSpPr>
        <p:spPr>
          <a:xfrm>
            <a:off x="593359" y="2815937"/>
            <a:ext cx="749327" cy="707886"/>
          </a:xfrm>
          <a:prstGeom prst="rect">
            <a:avLst/>
          </a:prstGeom>
          <a:noFill/>
        </p:spPr>
        <p:txBody>
          <a:bodyPr wrap="square" rtlCol="0">
            <a:spAutoFit/>
          </a:bodyPr>
          <a:lstStyle/>
          <a:p>
            <a:pPr algn="ctr"/>
            <a:r>
              <a:rPr lang="en-US" sz="1000" dirty="0" smtClean="0"/>
              <a:t>Finest Raw </a:t>
            </a:r>
            <a:r>
              <a:rPr lang="en-US" sz="1000" dirty="0" smtClean="0"/>
              <a:t>Materials.  Aged.</a:t>
            </a:r>
            <a:endParaRPr lang="en-US" sz="1000" dirty="0"/>
          </a:p>
        </p:txBody>
      </p:sp>
      <p:cxnSp>
        <p:nvCxnSpPr>
          <p:cNvPr id="125" name="Straight Connector 124"/>
          <p:cNvCxnSpPr>
            <a:stCxn id="24" idx="6"/>
          </p:cNvCxnSpPr>
          <p:nvPr/>
        </p:nvCxnSpPr>
        <p:spPr>
          <a:xfrm flipV="1">
            <a:off x="5261713" y="2940534"/>
            <a:ext cx="980136" cy="4294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5" idx="3"/>
            <a:endCxn id="19" idx="1"/>
          </p:cNvCxnSpPr>
          <p:nvPr/>
        </p:nvCxnSpPr>
        <p:spPr>
          <a:xfrm>
            <a:off x="380884" y="1963940"/>
            <a:ext cx="135719" cy="248218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3" name="Straight Connector 152"/>
          <p:cNvCxnSpPr>
            <a:stCxn id="33" idx="7"/>
          </p:cNvCxnSpPr>
          <p:nvPr/>
        </p:nvCxnSpPr>
        <p:spPr>
          <a:xfrm flipV="1">
            <a:off x="3040439" y="1750176"/>
            <a:ext cx="916317" cy="379209"/>
          </a:xfrm>
          <a:prstGeom prst="line">
            <a:avLst/>
          </a:prstGeom>
        </p:spPr>
        <p:style>
          <a:lnRef idx="2">
            <a:schemeClr val="accent1"/>
          </a:lnRef>
          <a:fillRef idx="0">
            <a:schemeClr val="accent1"/>
          </a:fillRef>
          <a:effectRef idx="1">
            <a:schemeClr val="accent1"/>
          </a:effectRef>
          <a:fontRef idx="minor">
            <a:schemeClr val="tx1"/>
          </a:fontRef>
        </p:style>
      </p:cxnSp>
      <p:sp>
        <p:nvSpPr>
          <p:cNvPr id="68" name="Oval 67"/>
          <p:cNvSpPr/>
          <p:nvPr/>
        </p:nvSpPr>
        <p:spPr>
          <a:xfrm>
            <a:off x="6047679" y="4961863"/>
            <a:ext cx="1207910" cy="1298222"/>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ormAutofit/>
          </a:bodyPr>
          <a:lstStyle/>
          <a:p>
            <a:pPr algn="ctr"/>
            <a:r>
              <a:rPr lang="en-US" sz="1200" dirty="0" smtClean="0"/>
              <a:t>Piano </a:t>
            </a:r>
          </a:p>
          <a:p>
            <a:pPr algn="ctr"/>
            <a:r>
              <a:rPr lang="en-US" sz="1200" dirty="0" smtClean="0"/>
              <a:t>Bank</a:t>
            </a:r>
            <a:endParaRPr lang="en-US" sz="1200" dirty="0"/>
          </a:p>
        </p:txBody>
      </p:sp>
      <p:sp>
        <p:nvSpPr>
          <p:cNvPr id="79" name="Oval 78"/>
          <p:cNvSpPr/>
          <p:nvPr/>
        </p:nvSpPr>
        <p:spPr>
          <a:xfrm>
            <a:off x="3956755" y="4237549"/>
            <a:ext cx="889000" cy="987778"/>
          </a:xfrm>
          <a:prstGeom prst="ellipse">
            <a:avLst/>
          </a:prstGeom>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200" dirty="0" smtClean="0"/>
              <a:t>Voicing </a:t>
            </a:r>
            <a:r>
              <a:rPr lang="en-US" sz="1200" dirty="0" smtClean="0"/>
              <a:t>Process</a:t>
            </a:r>
          </a:p>
          <a:p>
            <a:pPr algn="ctr"/>
            <a:r>
              <a:rPr lang="en-US" sz="1200" dirty="0" smtClean="0"/>
              <a:t>(20 hours)</a:t>
            </a:r>
            <a:endParaRPr lang="en-US" sz="12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7172013" y="99618"/>
            <a:ext cx="958758" cy="1708160"/>
          </a:xfrm>
          <a:prstGeom prst="rect">
            <a:avLst/>
          </a:prstGeom>
          <a:noFill/>
        </p:spPr>
        <p:txBody>
          <a:bodyPr wrap="square" rtlCol="0">
            <a:spAutoFit/>
          </a:bodyPr>
          <a:lstStyle/>
          <a:p>
            <a:r>
              <a:rPr lang="en-US" sz="10500" dirty="0" smtClean="0">
                <a:solidFill>
                  <a:schemeClr val="bg1"/>
                </a:solidFill>
              </a:rPr>
              <a:t>“</a:t>
            </a:r>
            <a:endParaRPr lang="en-US" sz="10500" dirty="0">
              <a:solidFill>
                <a:schemeClr val="bg1"/>
              </a:solidFill>
            </a:endParaRPr>
          </a:p>
        </p:txBody>
      </p:sp>
      <p:sp>
        <p:nvSpPr>
          <p:cNvPr id="9" name="TextBox 8"/>
          <p:cNvSpPr txBox="1"/>
          <p:nvPr/>
        </p:nvSpPr>
        <p:spPr>
          <a:xfrm>
            <a:off x="7757241" y="572799"/>
            <a:ext cx="1200004" cy="1708160"/>
          </a:xfrm>
          <a:prstGeom prst="rect">
            <a:avLst/>
          </a:prstGeom>
          <a:noFill/>
        </p:spPr>
        <p:txBody>
          <a:bodyPr wrap="square" rtlCol="0">
            <a:spAutoFit/>
          </a:bodyPr>
          <a:lstStyle/>
          <a:p>
            <a:r>
              <a:rPr lang="en-US" dirty="0" smtClean="0"/>
              <a:t> </a:t>
            </a:r>
            <a:r>
              <a:rPr lang="en-US" dirty="0" smtClean="0">
                <a:solidFill>
                  <a:srgbClr val="FFFFFF"/>
                </a:solidFill>
              </a:rPr>
              <a:t>.</a:t>
            </a:r>
            <a:r>
              <a:rPr lang="en-US" sz="10500" dirty="0" smtClean="0">
                <a:solidFill>
                  <a:schemeClr val="bg1"/>
                </a:solidFill>
              </a:rPr>
              <a:t>”</a:t>
            </a:r>
            <a:endParaRPr lang="en-US" sz="10500" dirty="0">
              <a:solidFill>
                <a:schemeClr val="bg1"/>
              </a:solidFill>
            </a:endParaRPr>
          </a:p>
        </p:txBody>
      </p:sp>
      <p:sp>
        <p:nvSpPr>
          <p:cNvPr id="11" name="TextBox 10"/>
          <p:cNvSpPr txBox="1"/>
          <p:nvPr/>
        </p:nvSpPr>
        <p:spPr>
          <a:xfrm>
            <a:off x="511572" y="2007570"/>
            <a:ext cx="7027330" cy="3693319"/>
          </a:xfrm>
          <a:prstGeom prst="rect">
            <a:avLst/>
          </a:prstGeom>
          <a:noFill/>
        </p:spPr>
        <p:txBody>
          <a:bodyPr wrap="square" rtlCol="0">
            <a:spAutoFit/>
          </a:bodyPr>
          <a:lstStyle/>
          <a:p>
            <a:r>
              <a:rPr lang="en-US" i="1" dirty="0" smtClean="0"/>
              <a:t>“We use the concert pianist as a proving ground.  They know it.  Part of this association with performing artists is the fact that we say, “Look, we are trying to make a better piano for you guys, will you try this one?” And a Gary </a:t>
            </a:r>
            <a:r>
              <a:rPr lang="en-US" i="1" dirty="0" err="1" smtClean="0"/>
              <a:t>Graffman</a:t>
            </a:r>
            <a:r>
              <a:rPr lang="en-US" i="1" dirty="0" smtClean="0"/>
              <a:t> or a Grant </a:t>
            </a:r>
            <a:r>
              <a:rPr lang="en-US" i="1" dirty="0" err="1" smtClean="0"/>
              <a:t>Johannesen</a:t>
            </a:r>
            <a:r>
              <a:rPr lang="en-US" i="1" dirty="0" smtClean="0"/>
              <a:t> or a Rudolf Serkin or one of today’s fine performing artists say, “Sure.”  They’ll try it and come back and say, “Johnny, you know that dog- I just couldn’t get what I wanted out of it,” and that’s what I want to know.  That’s the help they give us.  There’s no real scientific laboratory way you could take an experimental action, put it in a piano and test it, and say, “This is 89.27 percent better than the other” or something.  I want Gary </a:t>
            </a:r>
            <a:r>
              <a:rPr lang="en-US" i="1" dirty="0" err="1" smtClean="0"/>
              <a:t>Graffman</a:t>
            </a:r>
            <a:r>
              <a:rPr lang="en-US" i="1" dirty="0" smtClean="0"/>
              <a:t> to try the thing.”</a:t>
            </a:r>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72799"/>
            <a:ext cx="6508377" cy="1143000"/>
          </a:xfrm>
        </p:spPr>
        <p:txBody>
          <a:bodyPr/>
          <a:lstStyle/>
          <a:p>
            <a:r>
              <a:rPr lang="en-US" dirty="0" smtClean="0"/>
              <a:t>Steinway: Passionate Customers</a:t>
            </a:r>
            <a:endParaRPr lang="en-US" dirty="0"/>
          </a:p>
        </p:txBody>
      </p:sp>
      <p:sp>
        <p:nvSpPr>
          <p:cNvPr id="3" name="Content Placeholder 2"/>
          <p:cNvSpPr>
            <a:spLocks noGrp="1"/>
          </p:cNvSpPr>
          <p:nvPr>
            <p:ph idx="1"/>
          </p:nvPr>
        </p:nvSpPr>
        <p:spPr>
          <a:xfrm>
            <a:off x="457199" y="2209800"/>
            <a:ext cx="7844651" cy="3916363"/>
          </a:xfrm>
        </p:spPr>
        <p:txBody>
          <a:bodyPr>
            <a:normAutofit fontScale="85000" lnSpcReduction="10000"/>
          </a:bodyPr>
          <a:lstStyle/>
          <a:p>
            <a:r>
              <a:rPr lang="en-US" i="1" dirty="0" smtClean="0"/>
              <a:t>“Steinway is the only piano on which the pianist can do everything he wants.  And everything he dreams.” </a:t>
            </a:r>
            <a:r>
              <a:rPr lang="en-US" dirty="0" smtClean="0"/>
              <a:t>– Vladimir Ashkenazy</a:t>
            </a:r>
          </a:p>
          <a:p>
            <a:r>
              <a:rPr lang="en-US" i="1" dirty="0" smtClean="0"/>
              <a:t>“When one plays a Steinway, there is a warmth and nobility in the sound that is unequaled by any other instrument.” </a:t>
            </a:r>
            <a:r>
              <a:rPr lang="en-US" dirty="0" smtClean="0"/>
              <a:t>– Emanuel Ax</a:t>
            </a:r>
          </a:p>
          <a:p>
            <a:r>
              <a:rPr lang="en-US" i="1" dirty="0" smtClean="0"/>
              <a:t>“A Pianist without a Steinway, for me, is the same as a singer without a voice.” </a:t>
            </a:r>
            <a:r>
              <a:rPr lang="en-US" dirty="0" smtClean="0"/>
              <a:t>– Rudolph </a:t>
            </a:r>
            <a:r>
              <a:rPr lang="en-US" dirty="0" err="1" smtClean="0"/>
              <a:t>Buchbinder</a:t>
            </a:r>
            <a:endParaRPr lang="en-US" dirty="0" smtClean="0"/>
          </a:p>
          <a:p>
            <a:r>
              <a:rPr lang="en-US" i="1" dirty="0" smtClean="0"/>
              <a:t>“The Steinway pianos of today are the finest I have ever played.” </a:t>
            </a:r>
            <a:r>
              <a:rPr lang="en-US" dirty="0" smtClean="0"/>
              <a:t>–James Levine</a:t>
            </a:r>
          </a:p>
          <a:p>
            <a:r>
              <a:rPr lang="en-US" i="1" dirty="0" smtClean="0"/>
              <a:t>“The more I hear its nuances of sounds, the more I realize the wealth of colors only a Steinway piano can produce.” </a:t>
            </a:r>
            <a:r>
              <a:rPr lang="en-US" dirty="0" smtClean="0"/>
              <a:t>– Murray </a:t>
            </a:r>
            <a:r>
              <a:rPr lang="en-US" dirty="0" err="1" smtClean="0"/>
              <a:t>Perahia</a:t>
            </a:r>
            <a:endParaRPr lang="en-US" i="1" dirty="0"/>
          </a:p>
        </p:txBody>
      </p:sp>
      <p:sp>
        <p:nvSpPr>
          <p:cNvPr id="7" name="TextBox 6"/>
          <p:cNvSpPr txBox="1"/>
          <p:nvPr/>
        </p:nvSpPr>
        <p:spPr>
          <a:xfrm>
            <a:off x="7172013" y="99618"/>
            <a:ext cx="958758" cy="1708160"/>
          </a:xfrm>
          <a:prstGeom prst="rect">
            <a:avLst/>
          </a:prstGeom>
          <a:noFill/>
        </p:spPr>
        <p:txBody>
          <a:bodyPr wrap="square" rtlCol="0">
            <a:spAutoFit/>
          </a:bodyPr>
          <a:lstStyle/>
          <a:p>
            <a:r>
              <a:rPr lang="en-US" sz="10500" dirty="0" smtClean="0">
                <a:solidFill>
                  <a:schemeClr val="bg1"/>
                </a:solidFill>
              </a:rPr>
              <a:t>“</a:t>
            </a:r>
            <a:endParaRPr lang="en-US" sz="10500" dirty="0">
              <a:solidFill>
                <a:schemeClr val="bg1"/>
              </a:solidFill>
            </a:endParaRPr>
          </a:p>
        </p:txBody>
      </p:sp>
      <p:sp>
        <p:nvSpPr>
          <p:cNvPr id="8" name="TextBox 7"/>
          <p:cNvSpPr txBox="1"/>
          <p:nvPr/>
        </p:nvSpPr>
        <p:spPr>
          <a:xfrm>
            <a:off x="7757241" y="572799"/>
            <a:ext cx="1200004" cy="1708160"/>
          </a:xfrm>
          <a:prstGeom prst="rect">
            <a:avLst/>
          </a:prstGeom>
          <a:noFill/>
        </p:spPr>
        <p:txBody>
          <a:bodyPr wrap="square" rtlCol="0">
            <a:spAutoFit/>
          </a:bodyPr>
          <a:lstStyle/>
          <a:p>
            <a:r>
              <a:rPr lang="en-US" dirty="0" smtClean="0"/>
              <a:t> </a:t>
            </a:r>
            <a:r>
              <a:rPr lang="en-US" dirty="0" smtClean="0">
                <a:solidFill>
                  <a:srgbClr val="FFFFFF"/>
                </a:solidFill>
              </a:rPr>
              <a:t>.</a:t>
            </a:r>
            <a:r>
              <a:rPr lang="en-US" sz="10500" dirty="0" smtClean="0">
                <a:solidFill>
                  <a:schemeClr val="bg1"/>
                </a:solidFill>
              </a:rPr>
              <a:t>”</a:t>
            </a:r>
            <a:endParaRPr lang="en-US" sz="10500"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7388352" cy="1143000"/>
          </a:xfrm>
        </p:spPr>
        <p:txBody>
          <a:bodyPr/>
          <a:lstStyle/>
          <a:p>
            <a:r>
              <a:rPr lang="en-US" dirty="0" smtClean="0"/>
              <a:t>Steinway: Relative Advantage</a:t>
            </a:r>
            <a:endParaRPr lang="en-US" dirty="0"/>
          </a:p>
        </p:txBody>
      </p:sp>
      <p:cxnSp>
        <p:nvCxnSpPr>
          <p:cNvPr id="11" name="Straight Connector 10"/>
          <p:cNvCxnSpPr/>
          <p:nvPr/>
        </p:nvCxnSpPr>
        <p:spPr>
          <a:xfrm>
            <a:off x="1300345" y="5744922"/>
            <a:ext cx="6214443"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300345" y="1360645"/>
            <a:ext cx="0" cy="4384277"/>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088669" y="5790277"/>
            <a:ext cx="6455613" cy="369332"/>
          </a:xfrm>
          <a:prstGeom prst="rect">
            <a:avLst/>
          </a:prstGeom>
          <a:noFill/>
        </p:spPr>
        <p:txBody>
          <a:bodyPr wrap="none" rtlCol="0">
            <a:spAutoFit/>
          </a:bodyPr>
          <a:lstStyle/>
          <a:p>
            <a:r>
              <a:rPr lang="en-US" dirty="0" smtClean="0"/>
              <a:t>80K       70K       60K       50K       40K       30K       20K       10K   </a:t>
            </a:r>
            <a:endParaRPr lang="en-US" dirty="0"/>
          </a:p>
        </p:txBody>
      </p:sp>
      <p:sp>
        <p:nvSpPr>
          <p:cNvPr id="21" name="TextBox 20"/>
          <p:cNvSpPr txBox="1"/>
          <p:nvPr/>
        </p:nvSpPr>
        <p:spPr>
          <a:xfrm>
            <a:off x="645807" y="1405999"/>
            <a:ext cx="633294" cy="4524316"/>
          </a:xfrm>
          <a:prstGeom prst="rect">
            <a:avLst/>
          </a:prstGeom>
          <a:noFill/>
        </p:spPr>
        <p:txBody>
          <a:bodyPr wrap="none" rtlCol="0">
            <a:spAutoFit/>
          </a:bodyPr>
          <a:lstStyle/>
          <a:p>
            <a:pPr algn="r"/>
            <a:r>
              <a:rPr lang="en-US" dirty="0" smtClean="0"/>
              <a:t>100</a:t>
            </a:r>
          </a:p>
          <a:p>
            <a:pPr algn="r"/>
            <a:endParaRPr lang="en-US" dirty="0" smtClean="0"/>
          </a:p>
          <a:p>
            <a:pPr algn="r"/>
            <a:endParaRPr lang="en-US" dirty="0"/>
          </a:p>
          <a:p>
            <a:pPr algn="r"/>
            <a:r>
              <a:rPr lang="en-US" dirty="0" smtClean="0"/>
              <a:t>90</a:t>
            </a:r>
          </a:p>
          <a:p>
            <a:pPr algn="r"/>
            <a:endParaRPr lang="en-US" dirty="0" smtClean="0"/>
          </a:p>
          <a:p>
            <a:pPr algn="r"/>
            <a:endParaRPr lang="en-US" dirty="0"/>
          </a:p>
          <a:p>
            <a:pPr algn="r"/>
            <a:r>
              <a:rPr lang="en-US" dirty="0" smtClean="0"/>
              <a:t>80</a:t>
            </a:r>
          </a:p>
          <a:p>
            <a:pPr algn="r"/>
            <a:endParaRPr lang="en-US" dirty="0" smtClean="0"/>
          </a:p>
          <a:p>
            <a:pPr algn="r"/>
            <a:endParaRPr lang="en-US" dirty="0"/>
          </a:p>
          <a:p>
            <a:pPr algn="r"/>
            <a:r>
              <a:rPr lang="en-US" dirty="0" smtClean="0"/>
              <a:t>70</a:t>
            </a:r>
          </a:p>
          <a:p>
            <a:pPr algn="r"/>
            <a:endParaRPr lang="en-US" dirty="0" smtClean="0"/>
          </a:p>
          <a:p>
            <a:pPr algn="r"/>
            <a:endParaRPr lang="en-US" dirty="0"/>
          </a:p>
          <a:p>
            <a:pPr algn="r"/>
            <a:r>
              <a:rPr lang="en-US" dirty="0" smtClean="0"/>
              <a:t>60</a:t>
            </a:r>
          </a:p>
          <a:p>
            <a:pPr algn="r"/>
            <a:endParaRPr lang="en-US" dirty="0" smtClean="0"/>
          </a:p>
          <a:p>
            <a:pPr algn="r"/>
            <a:endParaRPr lang="en-US" dirty="0"/>
          </a:p>
          <a:p>
            <a:pPr algn="r"/>
            <a:r>
              <a:rPr lang="en-US" dirty="0" smtClean="0"/>
              <a:t>50</a:t>
            </a:r>
            <a:endParaRPr lang="en-US" dirty="0"/>
          </a:p>
        </p:txBody>
      </p:sp>
      <p:cxnSp>
        <p:nvCxnSpPr>
          <p:cNvPr id="23" name="Straight Connector 22"/>
          <p:cNvCxnSpPr/>
          <p:nvPr/>
        </p:nvCxnSpPr>
        <p:spPr>
          <a:xfrm>
            <a:off x="2163400" y="5630926"/>
            <a:ext cx="0" cy="197756"/>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981093" y="5630924"/>
            <a:ext cx="0" cy="197756"/>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829026" y="5646044"/>
            <a:ext cx="0" cy="197756"/>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661840" y="5635798"/>
            <a:ext cx="0" cy="197756"/>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494654" y="5635798"/>
            <a:ext cx="0" cy="197756"/>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297226" y="5637016"/>
            <a:ext cx="0" cy="197756"/>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7130040" y="5638235"/>
            <a:ext cx="0" cy="197756"/>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1204457" y="4892570"/>
            <a:ext cx="1917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1190537" y="4062300"/>
            <a:ext cx="1917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1190537" y="3230810"/>
            <a:ext cx="1917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1190537" y="2399320"/>
            <a:ext cx="1917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1190537" y="1598066"/>
            <a:ext cx="191775" cy="0"/>
          </a:xfrm>
          <a:prstGeom prst="line">
            <a:avLst/>
          </a:prstGeom>
        </p:spPr>
        <p:style>
          <a:lnRef idx="2">
            <a:schemeClr val="accent1"/>
          </a:lnRef>
          <a:fillRef idx="0">
            <a:schemeClr val="accent1"/>
          </a:fillRef>
          <a:effectRef idx="1">
            <a:schemeClr val="accent1"/>
          </a:effectRef>
          <a:fontRef idx="minor">
            <a:schemeClr val="tx1"/>
          </a:fontRef>
        </p:style>
      </p:cxnSp>
      <p:sp>
        <p:nvSpPr>
          <p:cNvPr id="39" name="Oval 38"/>
          <p:cNvSpPr/>
          <p:nvPr/>
        </p:nvSpPr>
        <p:spPr>
          <a:xfrm>
            <a:off x="2511685" y="1522580"/>
            <a:ext cx="119247" cy="135959"/>
          </a:xfrm>
          <a:prstGeom prst="ellipse">
            <a:avLst/>
          </a:prstGeom>
        </p:spPr>
        <p:style>
          <a:lnRef idx="3">
            <a:schemeClr val="lt1"/>
          </a:lnRef>
          <a:fillRef idx="1">
            <a:schemeClr val="accent1"/>
          </a:fillRef>
          <a:effectRef idx="1">
            <a:schemeClr val="accent1"/>
          </a:effectRef>
          <a:fontRef idx="minor">
            <a:schemeClr val="lt1"/>
          </a:fontRef>
        </p:style>
        <p:txBody>
          <a:bodyPr lIns="0" tIns="0" bIns="0" rtlCol="0" anchor="ctr">
            <a:normAutofit fontScale="55000" lnSpcReduction="20000"/>
          </a:bodyPr>
          <a:lstStyle/>
          <a:p>
            <a:pPr algn="ctr"/>
            <a:endParaRPr lang="en-US" sz="1350" dirty="0"/>
          </a:p>
        </p:txBody>
      </p:sp>
      <p:sp>
        <p:nvSpPr>
          <p:cNvPr id="40" name="Oval 39"/>
          <p:cNvSpPr/>
          <p:nvPr/>
        </p:nvSpPr>
        <p:spPr>
          <a:xfrm>
            <a:off x="4406513" y="2088958"/>
            <a:ext cx="119247" cy="135959"/>
          </a:xfrm>
          <a:prstGeom prst="ellipse">
            <a:avLst/>
          </a:prstGeom>
        </p:spPr>
        <p:style>
          <a:lnRef idx="3">
            <a:schemeClr val="lt1"/>
          </a:lnRef>
          <a:fillRef idx="1">
            <a:schemeClr val="accent1"/>
          </a:fillRef>
          <a:effectRef idx="1">
            <a:schemeClr val="accent1"/>
          </a:effectRef>
          <a:fontRef idx="minor">
            <a:schemeClr val="lt1"/>
          </a:fontRef>
        </p:style>
        <p:txBody>
          <a:bodyPr lIns="0" tIns="0" bIns="0" rtlCol="0" anchor="ctr">
            <a:normAutofit fontScale="55000" lnSpcReduction="20000"/>
          </a:bodyPr>
          <a:lstStyle/>
          <a:p>
            <a:pPr algn="ctr"/>
            <a:endParaRPr lang="en-US" sz="1350" dirty="0"/>
          </a:p>
        </p:txBody>
      </p:sp>
      <p:sp>
        <p:nvSpPr>
          <p:cNvPr id="41" name="Oval 40"/>
          <p:cNvSpPr/>
          <p:nvPr/>
        </p:nvSpPr>
        <p:spPr>
          <a:xfrm>
            <a:off x="5116508" y="2893668"/>
            <a:ext cx="119247" cy="135959"/>
          </a:xfrm>
          <a:prstGeom prst="ellipse">
            <a:avLst/>
          </a:prstGeom>
        </p:spPr>
        <p:style>
          <a:lnRef idx="3">
            <a:schemeClr val="lt1"/>
          </a:lnRef>
          <a:fillRef idx="1">
            <a:schemeClr val="accent1"/>
          </a:fillRef>
          <a:effectRef idx="1">
            <a:schemeClr val="accent1"/>
          </a:effectRef>
          <a:fontRef idx="minor">
            <a:schemeClr val="lt1"/>
          </a:fontRef>
        </p:style>
        <p:txBody>
          <a:bodyPr lIns="0" tIns="0" bIns="0" rtlCol="0" anchor="ctr">
            <a:normAutofit fontScale="55000" lnSpcReduction="20000"/>
          </a:bodyPr>
          <a:lstStyle/>
          <a:p>
            <a:pPr algn="ctr"/>
            <a:endParaRPr lang="en-US" sz="1350" dirty="0"/>
          </a:p>
        </p:txBody>
      </p:sp>
      <p:sp>
        <p:nvSpPr>
          <p:cNvPr id="42" name="Oval 41"/>
          <p:cNvSpPr/>
          <p:nvPr/>
        </p:nvSpPr>
        <p:spPr>
          <a:xfrm>
            <a:off x="5435030" y="3230810"/>
            <a:ext cx="119247" cy="135959"/>
          </a:xfrm>
          <a:prstGeom prst="ellipse">
            <a:avLst/>
          </a:prstGeom>
        </p:spPr>
        <p:style>
          <a:lnRef idx="3">
            <a:schemeClr val="lt1"/>
          </a:lnRef>
          <a:fillRef idx="1">
            <a:schemeClr val="accent1"/>
          </a:fillRef>
          <a:effectRef idx="1">
            <a:schemeClr val="accent1"/>
          </a:effectRef>
          <a:fontRef idx="minor">
            <a:schemeClr val="lt1"/>
          </a:fontRef>
        </p:style>
        <p:txBody>
          <a:bodyPr lIns="0" tIns="0" bIns="0" rtlCol="0" anchor="ctr">
            <a:normAutofit fontScale="55000" lnSpcReduction="20000"/>
          </a:bodyPr>
          <a:lstStyle/>
          <a:p>
            <a:pPr algn="ctr"/>
            <a:endParaRPr lang="en-US" sz="1350" dirty="0"/>
          </a:p>
        </p:txBody>
      </p:sp>
      <p:sp>
        <p:nvSpPr>
          <p:cNvPr id="43" name="Oval 42"/>
          <p:cNvSpPr/>
          <p:nvPr/>
        </p:nvSpPr>
        <p:spPr>
          <a:xfrm>
            <a:off x="5671754" y="4062300"/>
            <a:ext cx="119247" cy="135959"/>
          </a:xfrm>
          <a:prstGeom prst="ellipse">
            <a:avLst/>
          </a:prstGeom>
        </p:spPr>
        <p:style>
          <a:lnRef idx="3">
            <a:schemeClr val="lt1"/>
          </a:lnRef>
          <a:fillRef idx="1">
            <a:schemeClr val="accent1"/>
          </a:fillRef>
          <a:effectRef idx="1">
            <a:schemeClr val="accent1"/>
          </a:effectRef>
          <a:fontRef idx="minor">
            <a:schemeClr val="lt1"/>
          </a:fontRef>
        </p:style>
        <p:txBody>
          <a:bodyPr lIns="0" tIns="0" bIns="0" rtlCol="0" anchor="ctr">
            <a:normAutofit fontScale="55000" lnSpcReduction="20000"/>
          </a:bodyPr>
          <a:lstStyle/>
          <a:p>
            <a:pPr algn="ctr"/>
            <a:endParaRPr lang="en-US" sz="1350" dirty="0"/>
          </a:p>
        </p:txBody>
      </p:sp>
      <p:sp>
        <p:nvSpPr>
          <p:cNvPr id="44" name="Oval 43"/>
          <p:cNvSpPr/>
          <p:nvPr/>
        </p:nvSpPr>
        <p:spPr>
          <a:xfrm>
            <a:off x="6826955" y="4771729"/>
            <a:ext cx="119247" cy="135959"/>
          </a:xfrm>
          <a:prstGeom prst="ellipse">
            <a:avLst/>
          </a:prstGeom>
        </p:spPr>
        <p:style>
          <a:lnRef idx="3">
            <a:schemeClr val="lt1"/>
          </a:lnRef>
          <a:fillRef idx="1">
            <a:schemeClr val="accent1"/>
          </a:fillRef>
          <a:effectRef idx="1">
            <a:schemeClr val="accent1"/>
          </a:effectRef>
          <a:fontRef idx="minor">
            <a:schemeClr val="lt1"/>
          </a:fontRef>
        </p:style>
        <p:txBody>
          <a:bodyPr lIns="0" tIns="0" bIns="0" rtlCol="0" anchor="ctr">
            <a:normAutofit fontScale="55000" lnSpcReduction="20000"/>
          </a:bodyPr>
          <a:lstStyle/>
          <a:p>
            <a:pPr algn="ctr"/>
            <a:endParaRPr lang="en-US" sz="1350" dirty="0"/>
          </a:p>
        </p:txBody>
      </p:sp>
      <p:cxnSp>
        <p:nvCxnSpPr>
          <p:cNvPr id="45" name="Straight Connector 44"/>
          <p:cNvCxnSpPr>
            <a:stCxn id="40" idx="2"/>
          </p:cNvCxnSpPr>
          <p:nvPr/>
        </p:nvCxnSpPr>
        <p:spPr>
          <a:xfrm flipH="1" flipV="1">
            <a:off x="2601888" y="1598067"/>
            <a:ext cx="1804625" cy="558871"/>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40" idx="5"/>
            <a:endCxn id="41" idx="1"/>
          </p:cNvCxnSpPr>
          <p:nvPr/>
        </p:nvCxnSpPr>
        <p:spPr>
          <a:xfrm>
            <a:off x="4508297" y="2205006"/>
            <a:ext cx="625674" cy="708573"/>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41" idx="5"/>
            <a:endCxn id="42" idx="1"/>
          </p:cNvCxnSpPr>
          <p:nvPr/>
        </p:nvCxnSpPr>
        <p:spPr>
          <a:xfrm>
            <a:off x="5218292" y="3009716"/>
            <a:ext cx="234201" cy="241005"/>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42" idx="5"/>
            <a:endCxn id="43" idx="0"/>
          </p:cNvCxnSpPr>
          <p:nvPr/>
        </p:nvCxnSpPr>
        <p:spPr>
          <a:xfrm>
            <a:off x="5536814" y="3346858"/>
            <a:ext cx="194564" cy="715442"/>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43" idx="5"/>
            <a:endCxn id="44" idx="2"/>
          </p:cNvCxnSpPr>
          <p:nvPr/>
        </p:nvCxnSpPr>
        <p:spPr>
          <a:xfrm>
            <a:off x="5773538" y="4178348"/>
            <a:ext cx="1053417" cy="661361"/>
          </a:xfrm>
          <a:prstGeom prst="line">
            <a:avLst/>
          </a:prstGeom>
        </p:spPr>
        <p:style>
          <a:lnRef idx="2">
            <a:schemeClr val="accent1"/>
          </a:lnRef>
          <a:fillRef idx="0">
            <a:schemeClr val="accent1"/>
          </a:fillRef>
          <a:effectRef idx="1">
            <a:schemeClr val="accent1"/>
          </a:effectRef>
          <a:fontRef idx="minor">
            <a:schemeClr val="tx1"/>
          </a:fontRef>
        </p:style>
      </p:cxnSp>
      <p:sp>
        <p:nvSpPr>
          <p:cNvPr id="65" name="Right Triangle 64"/>
          <p:cNvSpPr/>
          <p:nvPr/>
        </p:nvSpPr>
        <p:spPr>
          <a:xfrm flipV="1">
            <a:off x="2508254" y="3172785"/>
            <a:ext cx="122678" cy="116049"/>
          </a:xfrm>
          <a:prstGeom prst="r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6" name="Right Triangle 65"/>
          <p:cNvSpPr/>
          <p:nvPr/>
        </p:nvSpPr>
        <p:spPr>
          <a:xfrm flipV="1">
            <a:off x="4807694" y="3657781"/>
            <a:ext cx="122678" cy="116049"/>
          </a:xfrm>
          <a:prstGeom prst="r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7" name="Right Triangle 66"/>
          <p:cNvSpPr/>
          <p:nvPr/>
        </p:nvSpPr>
        <p:spPr>
          <a:xfrm flipV="1">
            <a:off x="5746334" y="3825299"/>
            <a:ext cx="122678" cy="116049"/>
          </a:xfrm>
          <a:prstGeom prst="r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8" name="Right Triangle 67"/>
          <p:cNvSpPr/>
          <p:nvPr/>
        </p:nvSpPr>
        <p:spPr>
          <a:xfrm flipV="1">
            <a:off x="6175407" y="3978096"/>
            <a:ext cx="122678" cy="116049"/>
          </a:xfrm>
          <a:prstGeom prst="r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9" name="Right Triangle 68"/>
          <p:cNvSpPr/>
          <p:nvPr/>
        </p:nvSpPr>
        <p:spPr>
          <a:xfrm flipV="1">
            <a:off x="6565224" y="4077417"/>
            <a:ext cx="122678" cy="116049"/>
          </a:xfrm>
          <a:prstGeom prst="r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0" name="Right Triangle 69"/>
          <p:cNvSpPr/>
          <p:nvPr/>
        </p:nvSpPr>
        <p:spPr>
          <a:xfrm flipV="1">
            <a:off x="7337544" y="4501941"/>
            <a:ext cx="122678" cy="116049"/>
          </a:xfrm>
          <a:prstGeom prst="r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71" name="Straight Connector 70"/>
          <p:cNvCxnSpPr>
            <a:stCxn id="65" idx="1"/>
            <a:endCxn id="66" idx="5"/>
          </p:cNvCxnSpPr>
          <p:nvPr/>
        </p:nvCxnSpPr>
        <p:spPr>
          <a:xfrm>
            <a:off x="2508254" y="3230809"/>
            <a:ext cx="2360779" cy="484996"/>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66" idx="5"/>
            <a:endCxn id="67" idx="5"/>
          </p:cNvCxnSpPr>
          <p:nvPr/>
        </p:nvCxnSpPr>
        <p:spPr>
          <a:xfrm>
            <a:off x="4869033" y="3715805"/>
            <a:ext cx="938640" cy="167518"/>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67" idx="1"/>
            <a:endCxn id="69" idx="1"/>
          </p:cNvCxnSpPr>
          <p:nvPr/>
        </p:nvCxnSpPr>
        <p:spPr>
          <a:xfrm>
            <a:off x="5746334" y="3883323"/>
            <a:ext cx="818890" cy="252118"/>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69" idx="5"/>
            <a:endCxn id="70" idx="5"/>
          </p:cNvCxnSpPr>
          <p:nvPr/>
        </p:nvCxnSpPr>
        <p:spPr>
          <a:xfrm>
            <a:off x="6626563" y="4135441"/>
            <a:ext cx="772320" cy="424524"/>
          </a:xfrm>
          <a:prstGeom prst="line">
            <a:avLst/>
          </a:prstGeom>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4316188" y="6186598"/>
            <a:ext cx="691303" cy="369332"/>
          </a:xfrm>
          <a:prstGeom prst="rect">
            <a:avLst/>
          </a:prstGeom>
          <a:noFill/>
        </p:spPr>
        <p:txBody>
          <a:bodyPr wrap="none" rtlCol="0">
            <a:spAutoFit/>
          </a:bodyPr>
          <a:lstStyle/>
          <a:p>
            <a:r>
              <a:rPr lang="en-US" dirty="0" smtClean="0"/>
              <a:t>Cost</a:t>
            </a:r>
            <a:endParaRPr lang="en-US" dirty="0"/>
          </a:p>
        </p:txBody>
      </p:sp>
      <p:sp>
        <p:nvSpPr>
          <p:cNvPr id="91" name="TextBox 90"/>
          <p:cNvSpPr txBox="1"/>
          <p:nvPr/>
        </p:nvSpPr>
        <p:spPr>
          <a:xfrm rot="16200000">
            <a:off x="-159308" y="3015827"/>
            <a:ext cx="1602347" cy="369332"/>
          </a:xfrm>
          <a:prstGeom prst="rect">
            <a:avLst/>
          </a:prstGeom>
          <a:noFill/>
        </p:spPr>
        <p:txBody>
          <a:bodyPr wrap="none" rtlCol="0">
            <a:spAutoFit/>
          </a:bodyPr>
          <a:lstStyle/>
          <a:p>
            <a:r>
              <a:rPr lang="en-US" dirty="0" smtClean="0"/>
              <a:t>Voice Rating</a:t>
            </a:r>
            <a:endParaRPr lang="en-US" dirty="0"/>
          </a:p>
        </p:txBody>
      </p:sp>
      <p:sp>
        <p:nvSpPr>
          <p:cNvPr id="92" name="Oval 91"/>
          <p:cNvSpPr/>
          <p:nvPr/>
        </p:nvSpPr>
        <p:spPr>
          <a:xfrm>
            <a:off x="6663033" y="2023693"/>
            <a:ext cx="119247" cy="135959"/>
          </a:xfrm>
          <a:prstGeom prst="ellipse">
            <a:avLst/>
          </a:prstGeom>
        </p:spPr>
        <p:style>
          <a:lnRef idx="3">
            <a:schemeClr val="lt1"/>
          </a:lnRef>
          <a:fillRef idx="1">
            <a:schemeClr val="accent1"/>
          </a:fillRef>
          <a:effectRef idx="1">
            <a:schemeClr val="accent1"/>
          </a:effectRef>
          <a:fontRef idx="minor">
            <a:schemeClr val="lt1"/>
          </a:fontRef>
        </p:style>
        <p:txBody>
          <a:bodyPr lIns="0" tIns="0" bIns="0" rtlCol="0" anchor="ctr">
            <a:normAutofit fontScale="55000" lnSpcReduction="20000"/>
          </a:bodyPr>
          <a:lstStyle/>
          <a:p>
            <a:pPr algn="ctr"/>
            <a:endParaRPr lang="en-US" sz="1350" dirty="0"/>
          </a:p>
        </p:txBody>
      </p:sp>
      <p:cxnSp>
        <p:nvCxnSpPr>
          <p:cNvPr id="94" name="Straight Connector 93"/>
          <p:cNvCxnSpPr/>
          <p:nvPr/>
        </p:nvCxnSpPr>
        <p:spPr>
          <a:xfrm>
            <a:off x="6595464" y="2082722"/>
            <a:ext cx="260137" cy="0"/>
          </a:xfrm>
          <a:prstGeom prst="line">
            <a:avLst/>
          </a:prstGeom>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6859802" y="1928007"/>
            <a:ext cx="853644" cy="276999"/>
          </a:xfrm>
          <a:prstGeom prst="rect">
            <a:avLst/>
          </a:prstGeom>
          <a:noFill/>
        </p:spPr>
        <p:txBody>
          <a:bodyPr wrap="none" rtlCol="0">
            <a:spAutoFit/>
          </a:bodyPr>
          <a:lstStyle/>
          <a:p>
            <a:r>
              <a:rPr lang="en-US" sz="1200" dirty="0" smtClean="0">
                <a:solidFill>
                  <a:schemeClr val="accent1"/>
                </a:solidFill>
              </a:rPr>
              <a:t>Steinway</a:t>
            </a:r>
            <a:endParaRPr lang="en-US" sz="1200" dirty="0">
              <a:solidFill>
                <a:schemeClr val="accent1"/>
              </a:solidFill>
            </a:endParaRPr>
          </a:p>
        </p:txBody>
      </p:sp>
      <p:sp>
        <p:nvSpPr>
          <p:cNvPr id="99" name="Right Triangle 98"/>
          <p:cNvSpPr/>
          <p:nvPr/>
        </p:nvSpPr>
        <p:spPr>
          <a:xfrm flipV="1">
            <a:off x="6672782" y="2283270"/>
            <a:ext cx="122678" cy="116049"/>
          </a:xfrm>
          <a:prstGeom prst="r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101" name="Straight Connector 100"/>
          <p:cNvCxnSpPr/>
          <p:nvPr/>
        </p:nvCxnSpPr>
        <p:spPr>
          <a:xfrm>
            <a:off x="6605049" y="2328624"/>
            <a:ext cx="260137" cy="0"/>
          </a:xfrm>
          <a:prstGeom prst="line">
            <a:avLst/>
          </a:prstGeom>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6854433" y="2190307"/>
            <a:ext cx="815022" cy="276999"/>
          </a:xfrm>
          <a:prstGeom prst="rect">
            <a:avLst/>
          </a:prstGeom>
          <a:noFill/>
        </p:spPr>
        <p:txBody>
          <a:bodyPr wrap="none" rtlCol="0">
            <a:spAutoFit/>
          </a:bodyPr>
          <a:lstStyle/>
          <a:p>
            <a:r>
              <a:rPr lang="en-US" sz="1200" dirty="0" smtClean="0">
                <a:solidFill>
                  <a:srgbClr val="294171"/>
                </a:solidFill>
              </a:rPr>
              <a:t>Yamaha</a:t>
            </a:r>
            <a:endParaRPr lang="en-US" sz="1200" dirty="0">
              <a:solidFill>
                <a:srgbClr val="29417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a:xfrm>
            <a:off x="457199" y="578556"/>
            <a:ext cx="6508377" cy="1143000"/>
          </a:xfrm>
        </p:spPr>
        <p:txBody>
          <a:bodyPr/>
          <a:lstStyle/>
          <a:p>
            <a:r>
              <a:rPr lang="en-US" dirty="0" smtClean="0"/>
              <a:t>Steven Tyler, Aerosmith @ Boston Strong</a:t>
            </a:r>
            <a:endParaRPr lang="en-US" dirty="0"/>
          </a:p>
        </p:txBody>
      </p:sp>
      <p:pic>
        <p:nvPicPr>
          <p:cNvPr id="5" name="Picture 4"/>
          <p:cNvPicPr>
            <a:picLocks noChangeAspect="1"/>
          </p:cNvPicPr>
          <p:nvPr/>
        </p:nvPicPr>
        <p:blipFill>
          <a:blip r:embed="rId3"/>
          <a:stretch>
            <a:fillRect/>
          </a:stretch>
        </p:blipFill>
        <p:spPr>
          <a:xfrm>
            <a:off x="758995" y="2388059"/>
            <a:ext cx="6009169" cy="338015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391401" cy="1143000"/>
          </a:xfrm>
        </p:spPr>
        <p:txBody>
          <a:bodyPr/>
          <a:lstStyle/>
          <a:p>
            <a:r>
              <a:rPr lang="en-US" u="sng" dirty="0" smtClean="0"/>
              <a:t>Steinway (LVB): Valuation</a:t>
            </a:r>
            <a:endParaRPr lang="en-US" u="sng" dirty="0"/>
          </a:p>
        </p:txBody>
      </p:sp>
      <p:sp>
        <p:nvSpPr>
          <p:cNvPr id="7" name="TextBox 6"/>
          <p:cNvSpPr txBox="1"/>
          <p:nvPr/>
        </p:nvSpPr>
        <p:spPr>
          <a:xfrm>
            <a:off x="1064795" y="1509886"/>
            <a:ext cx="6138333" cy="369332"/>
          </a:xfrm>
          <a:prstGeom prst="rect">
            <a:avLst/>
          </a:prstGeom>
          <a:noFill/>
        </p:spPr>
        <p:txBody>
          <a:bodyPr wrap="square" rtlCol="0">
            <a:spAutoFit/>
          </a:bodyPr>
          <a:lstStyle/>
          <a:p>
            <a:r>
              <a:rPr lang="en-US" u="sng" dirty="0" smtClean="0"/>
              <a:t>Market Cap</a:t>
            </a:r>
            <a:endParaRPr lang="en-US" u="sng" dirty="0"/>
          </a:p>
        </p:txBody>
      </p:sp>
      <p:sp>
        <p:nvSpPr>
          <p:cNvPr id="8" name="TextBox 7"/>
          <p:cNvSpPr txBox="1"/>
          <p:nvPr/>
        </p:nvSpPr>
        <p:spPr>
          <a:xfrm>
            <a:off x="894641" y="1794552"/>
            <a:ext cx="2187222" cy="369332"/>
          </a:xfrm>
          <a:prstGeom prst="rect">
            <a:avLst/>
          </a:prstGeom>
          <a:noFill/>
        </p:spPr>
        <p:txBody>
          <a:bodyPr wrap="square" rtlCol="0">
            <a:spAutoFit/>
          </a:bodyPr>
          <a:lstStyle/>
          <a:p>
            <a:r>
              <a:rPr lang="en-US" dirty="0" smtClean="0"/>
              <a:t>Normalized FCF</a:t>
            </a:r>
            <a:endParaRPr lang="en-US" dirty="0"/>
          </a:p>
        </p:txBody>
      </p:sp>
      <p:sp>
        <p:nvSpPr>
          <p:cNvPr id="9" name="TextBox 8"/>
          <p:cNvSpPr txBox="1"/>
          <p:nvPr/>
        </p:nvSpPr>
        <p:spPr>
          <a:xfrm>
            <a:off x="615241" y="5758744"/>
            <a:ext cx="7233360" cy="923330"/>
          </a:xfrm>
          <a:prstGeom prst="rect">
            <a:avLst/>
          </a:prstGeom>
          <a:noFill/>
        </p:spPr>
        <p:txBody>
          <a:bodyPr wrap="square" rtlCol="0">
            <a:spAutoFit/>
          </a:bodyPr>
          <a:lstStyle/>
          <a:p>
            <a:r>
              <a:rPr lang="en-US" dirty="0" smtClean="0"/>
              <a:t>Not necessarily cheap today, but it has been in the past and will be again in the future.  Meanwhile, their advantage in certain segments is enduring  (123 years and counting…).  </a:t>
            </a:r>
            <a:endParaRPr lang="en-US" dirty="0"/>
          </a:p>
        </p:txBody>
      </p:sp>
      <p:sp>
        <p:nvSpPr>
          <p:cNvPr id="10" name="TextBox 9"/>
          <p:cNvSpPr txBox="1"/>
          <p:nvPr/>
        </p:nvSpPr>
        <p:spPr>
          <a:xfrm>
            <a:off x="6091768" y="3132667"/>
            <a:ext cx="3513666" cy="369332"/>
          </a:xfrm>
          <a:prstGeom prst="rect">
            <a:avLst/>
          </a:prstGeom>
          <a:noFill/>
        </p:spPr>
        <p:txBody>
          <a:bodyPr wrap="square" rtlCol="0">
            <a:spAutoFit/>
          </a:bodyPr>
          <a:lstStyle/>
          <a:p>
            <a:r>
              <a:rPr lang="en-US" u="sng" dirty="0" smtClean="0"/>
              <a:t>Liquidation Value</a:t>
            </a:r>
          </a:p>
        </p:txBody>
      </p:sp>
      <p:sp>
        <p:nvSpPr>
          <p:cNvPr id="11" name="TextBox 10"/>
          <p:cNvSpPr txBox="1"/>
          <p:nvPr/>
        </p:nvSpPr>
        <p:spPr>
          <a:xfrm>
            <a:off x="3376801" y="1609886"/>
            <a:ext cx="324540" cy="369332"/>
          </a:xfrm>
          <a:prstGeom prst="rect">
            <a:avLst/>
          </a:prstGeom>
          <a:noFill/>
        </p:spPr>
        <p:txBody>
          <a:bodyPr wrap="none" rtlCol="0">
            <a:spAutoFit/>
          </a:bodyPr>
          <a:lstStyle/>
          <a:p>
            <a:r>
              <a:rPr lang="en-US" dirty="0" smtClean="0"/>
              <a:t>=</a:t>
            </a:r>
            <a:endParaRPr lang="en-US" dirty="0"/>
          </a:p>
        </p:txBody>
      </p:sp>
      <p:sp>
        <p:nvSpPr>
          <p:cNvPr id="12" name="TextBox 11"/>
          <p:cNvSpPr txBox="1"/>
          <p:nvPr/>
        </p:nvSpPr>
        <p:spPr>
          <a:xfrm>
            <a:off x="4133962" y="1509886"/>
            <a:ext cx="1228258" cy="369332"/>
          </a:xfrm>
          <a:prstGeom prst="rect">
            <a:avLst/>
          </a:prstGeom>
          <a:noFill/>
        </p:spPr>
        <p:txBody>
          <a:bodyPr wrap="none" rtlCol="0">
            <a:spAutoFit/>
          </a:bodyPr>
          <a:lstStyle/>
          <a:p>
            <a:r>
              <a:rPr lang="en-US" u="sng" dirty="0" smtClean="0"/>
              <a:t>$359.29M</a:t>
            </a:r>
            <a:endParaRPr lang="en-US" u="sng" dirty="0"/>
          </a:p>
        </p:txBody>
      </p:sp>
      <p:sp>
        <p:nvSpPr>
          <p:cNvPr id="13" name="TextBox 12"/>
          <p:cNvSpPr txBox="1"/>
          <p:nvPr/>
        </p:nvSpPr>
        <p:spPr>
          <a:xfrm>
            <a:off x="4133962" y="1794552"/>
            <a:ext cx="1129478" cy="369332"/>
          </a:xfrm>
          <a:prstGeom prst="rect">
            <a:avLst/>
          </a:prstGeom>
          <a:noFill/>
        </p:spPr>
        <p:txBody>
          <a:bodyPr wrap="square" rtlCol="0">
            <a:spAutoFit/>
          </a:bodyPr>
          <a:lstStyle/>
          <a:p>
            <a:r>
              <a:rPr lang="en-US" dirty="0" smtClean="0"/>
              <a:t>~22mm</a:t>
            </a:r>
            <a:endParaRPr lang="en-US" dirty="0"/>
          </a:p>
        </p:txBody>
      </p:sp>
      <p:sp>
        <p:nvSpPr>
          <p:cNvPr id="14" name="TextBox 13"/>
          <p:cNvSpPr txBox="1"/>
          <p:nvPr/>
        </p:nvSpPr>
        <p:spPr>
          <a:xfrm>
            <a:off x="6261102" y="3501999"/>
            <a:ext cx="2351926" cy="1200329"/>
          </a:xfrm>
          <a:prstGeom prst="rect">
            <a:avLst/>
          </a:prstGeom>
          <a:noFill/>
        </p:spPr>
        <p:txBody>
          <a:bodyPr wrap="none" rtlCol="0">
            <a:spAutoFit/>
          </a:bodyPr>
          <a:lstStyle/>
          <a:p>
            <a:pPr>
              <a:buFont typeface="Arial"/>
              <a:buChar char="•"/>
            </a:pPr>
            <a:r>
              <a:rPr lang="en-US" dirty="0" smtClean="0"/>
              <a:t>LI Factory: $150M</a:t>
            </a:r>
          </a:p>
          <a:p>
            <a:pPr>
              <a:buFont typeface="Arial"/>
              <a:buChar char="•"/>
            </a:pPr>
            <a:r>
              <a:rPr lang="en-US" dirty="0" smtClean="0"/>
              <a:t>Piano Bank: $130M</a:t>
            </a:r>
          </a:p>
          <a:p>
            <a:pPr>
              <a:buFont typeface="Arial"/>
              <a:buChar char="•"/>
            </a:pPr>
            <a:r>
              <a:rPr lang="en-US" dirty="0" smtClean="0"/>
              <a:t>Brand: $25M</a:t>
            </a:r>
          </a:p>
          <a:p>
            <a:pPr>
              <a:buFont typeface="Arial"/>
              <a:buChar char="•"/>
            </a:pPr>
            <a:r>
              <a:rPr lang="en-US" dirty="0" smtClean="0"/>
              <a:t>German Factory: ?</a:t>
            </a:r>
            <a:endParaRPr lang="en-US" dirty="0"/>
          </a:p>
        </p:txBody>
      </p:sp>
      <p:graphicFrame>
        <p:nvGraphicFramePr>
          <p:cNvPr id="15" name="Chart 14"/>
          <p:cNvGraphicFramePr/>
          <p:nvPr/>
        </p:nvGraphicFramePr>
        <p:xfrm>
          <a:off x="615241" y="2469444"/>
          <a:ext cx="4933244" cy="32893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3999" y="239889"/>
            <a:ext cx="4318000" cy="3517192"/>
          </a:xfrm>
          <a:prstGeom prst="rect">
            <a:avLst/>
          </a:prstGeom>
          <a:ln w="12700" cap="flat" cmpd="sng" algn="ctr">
            <a:solidFill>
              <a:schemeClr val="accent1"/>
            </a:solidFill>
            <a:prstDash val="solid"/>
            <a:round/>
            <a:headEnd type="none" w="med" len="med"/>
            <a:tailEnd type="none" w="med" len="med"/>
          </a:ln>
        </p:spPr>
      </p:pic>
      <p:pic>
        <p:nvPicPr>
          <p:cNvPr id="4" name="Picture 3"/>
          <p:cNvPicPr>
            <a:picLocks noChangeAspect="1"/>
          </p:cNvPicPr>
          <p:nvPr/>
        </p:nvPicPr>
        <p:blipFill>
          <a:blip r:embed="rId3"/>
          <a:stretch>
            <a:fillRect/>
          </a:stretch>
        </p:blipFill>
        <p:spPr>
          <a:xfrm>
            <a:off x="4716286" y="3884259"/>
            <a:ext cx="4201936" cy="2747965"/>
          </a:xfrm>
          <a:prstGeom prst="rect">
            <a:avLst/>
          </a:prstGeom>
          <a:ln w="15875" cap="flat" cmpd="sng" algn="ctr">
            <a:solidFill>
              <a:schemeClr val="accent1"/>
            </a:solidFill>
            <a:prstDash val="solid"/>
            <a:round/>
            <a:headEnd type="none" w="med" len="med"/>
            <a:tailEnd type="none" w="med" len="med"/>
          </a:ln>
        </p:spPr>
      </p:pic>
      <p:sp>
        <p:nvSpPr>
          <p:cNvPr id="15" name="Rectangle 14"/>
          <p:cNvSpPr/>
          <p:nvPr/>
        </p:nvSpPr>
        <p:spPr>
          <a:xfrm>
            <a:off x="197555" y="3856037"/>
            <a:ext cx="4405842" cy="2846742"/>
          </a:xfrm>
          <a:prstGeom prst="rect">
            <a:avLst/>
          </a:prstGeom>
          <a:ln w="15875"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6" name="Rectangle 15"/>
          <p:cNvSpPr/>
          <p:nvPr/>
        </p:nvSpPr>
        <p:spPr>
          <a:xfrm>
            <a:off x="4702174" y="239889"/>
            <a:ext cx="4216047" cy="3517192"/>
          </a:xfrm>
          <a:prstGeom prst="rect">
            <a:avLst/>
          </a:prstGeom>
          <a:ln w="15875" cap="flat" cmpd="sng" algn="ctr">
            <a:solidFill>
              <a:schemeClr val="accen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rtlCol="0" anchor="ctr">
            <a:normAutofit/>
          </a:bodyPr>
          <a:lstStyle/>
          <a:p>
            <a:pPr algn="r"/>
            <a:r>
              <a:rPr lang="en-US" sz="5100" dirty="0" smtClean="0">
                <a:latin typeface="+mj-lt"/>
              </a:rPr>
              <a:t>Pricing Anomalies Are All Around Us</a:t>
            </a:r>
            <a:endParaRPr lang="en-US" sz="5100" dirty="0">
              <a:latin typeface="+mj-lt"/>
            </a:endParaRPr>
          </a:p>
        </p:txBody>
      </p:sp>
      <p:cxnSp>
        <p:nvCxnSpPr>
          <p:cNvPr id="18" name="Straight Connector 17"/>
          <p:cNvCxnSpPr/>
          <p:nvPr/>
        </p:nvCxnSpPr>
        <p:spPr>
          <a:xfrm rot="10800000" flipV="1">
            <a:off x="183445" y="3799414"/>
            <a:ext cx="4504619" cy="2917476"/>
          </a:xfrm>
          <a:prstGeom prst="line">
            <a:avLst/>
          </a:prstGeom>
          <a:ln w="10795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84667" y="-366890"/>
            <a:ext cx="7628468" cy="1329905"/>
          </a:xfrm>
        </p:spPr>
        <p:txBody>
          <a:bodyPr/>
          <a:lstStyle/>
          <a:p>
            <a:r>
              <a:rPr lang="en-US" sz="3000" u="sng" dirty="0" smtClean="0"/>
              <a:t/>
            </a:r>
            <a:br>
              <a:rPr lang="en-US" sz="3000" u="sng" dirty="0" smtClean="0"/>
            </a:br>
            <a:r>
              <a:rPr lang="en-US" sz="3000" u="sng" dirty="0" smtClean="0"/>
              <a:t/>
            </a:r>
            <a:br>
              <a:rPr lang="en-US" sz="3000" u="sng" dirty="0" smtClean="0"/>
            </a:br>
            <a:r>
              <a:rPr lang="en-US" sz="3000" u="sng" dirty="0" smtClean="0"/>
              <a:t>Three Most Valuable Things In Searching for Advantaged Companies</a:t>
            </a:r>
            <a:endParaRPr lang="en-US" sz="3000" u="sng" dirty="0"/>
          </a:p>
        </p:txBody>
      </p:sp>
      <p:cxnSp>
        <p:nvCxnSpPr>
          <p:cNvPr id="9" name="Elbow Connector 8"/>
          <p:cNvCxnSpPr/>
          <p:nvPr/>
        </p:nvCxnSpPr>
        <p:spPr>
          <a:xfrm flipV="1">
            <a:off x="8085667" y="776111"/>
            <a:ext cx="1058333" cy="709789"/>
          </a:xfrm>
          <a:prstGeom prst="bentConnector3">
            <a:avLst>
              <a:gd name="adj1" fmla="val 50000"/>
            </a:avLst>
          </a:prstGeom>
          <a:ln w="5715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4667" y="1144454"/>
            <a:ext cx="9468556" cy="3693319"/>
          </a:xfrm>
          <a:prstGeom prst="rect">
            <a:avLst/>
          </a:prstGeom>
          <a:noFill/>
        </p:spPr>
        <p:txBody>
          <a:bodyPr wrap="square" rtlCol="0">
            <a:spAutoFit/>
          </a:bodyPr>
          <a:lstStyle/>
          <a:p>
            <a:pPr marL="400050" indent="-400050">
              <a:buFont typeface="+mj-lt"/>
              <a:buAutoNum type="romanUcPeriod"/>
            </a:pPr>
            <a:r>
              <a:rPr lang="en-US" b="1" u="sng" dirty="0" smtClean="0"/>
              <a:t>Customer Segmentation and Value Analysis</a:t>
            </a:r>
          </a:p>
          <a:p>
            <a:pPr marL="800100" lvl="1" indent="-342900">
              <a:buFont typeface="Arial"/>
              <a:buChar char="•"/>
            </a:pPr>
            <a:r>
              <a:rPr lang="en-US" dirty="0" smtClean="0"/>
              <a:t>Who is the core buyer?</a:t>
            </a:r>
          </a:p>
          <a:p>
            <a:pPr marL="800100" lvl="1" indent="-342900">
              <a:buFont typeface="Arial"/>
              <a:buChar char="•"/>
            </a:pPr>
            <a:r>
              <a:rPr lang="en-US" dirty="0" smtClean="0"/>
              <a:t>What are their purchase criteria, exactly?</a:t>
            </a:r>
          </a:p>
          <a:p>
            <a:pPr marL="800100" lvl="1" indent="-342900">
              <a:buFont typeface="Arial"/>
              <a:buChar char="•"/>
            </a:pPr>
            <a:r>
              <a:rPr lang="en-US" dirty="0" smtClean="0"/>
              <a:t>Does the company have leading market share?</a:t>
            </a:r>
          </a:p>
          <a:p>
            <a:pPr marL="800100" lvl="1" indent="-342900">
              <a:buFont typeface="Arial"/>
              <a:buChar char="•"/>
            </a:pPr>
            <a:r>
              <a:rPr lang="en-US" dirty="0" smtClean="0"/>
              <a:t>Will anyone miss them if they are gone tomorrow?</a:t>
            </a:r>
          </a:p>
          <a:p>
            <a:pPr marL="342900" indent="-342900">
              <a:buFont typeface="+mj-lt"/>
              <a:buAutoNum type="romanUcPeriod"/>
            </a:pPr>
            <a:r>
              <a:rPr lang="en-US" b="1" u="sng" dirty="0" smtClean="0"/>
              <a:t>The Company has Unique Set of Assets and Activities (Costs and Capabilities)</a:t>
            </a:r>
          </a:p>
          <a:p>
            <a:pPr marL="800100" lvl="1" indent="-342900">
              <a:buFont typeface="Arial"/>
              <a:buChar char="•"/>
            </a:pPr>
            <a:r>
              <a:rPr lang="en-US" dirty="0" smtClean="0"/>
              <a:t>Unfair advantage: “They are cheating!”</a:t>
            </a:r>
          </a:p>
          <a:p>
            <a:pPr marL="800100" lvl="1" indent="-342900">
              <a:buFont typeface="Arial"/>
              <a:buChar char="•"/>
            </a:pPr>
            <a:r>
              <a:rPr lang="en-US" dirty="0" smtClean="0"/>
              <a:t>Understand what their actual advantage is</a:t>
            </a:r>
          </a:p>
          <a:p>
            <a:pPr marL="800100" lvl="1" indent="-342900" algn="just">
              <a:buFont typeface="Arial"/>
              <a:buChar char="•"/>
            </a:pPr>
            <a:r>
              <a:rPr lang="en-US" dirty="0" smtClean="0"/>
              <a:t>Build an “Activity System”</a:t>
            </a:r>
          </a:p>
          <a:p>
            <a:pPr marL="800100" lvl="1" indent="-342900">
              <a:buFont typeface="Arial"/>
              <a:buChar char="•"/>
            </a:pPr>
            <a:r>
              <a:rPr lang="en-US" dirty="0" smtClean="0"/>
              <a:t>Evidence of Barriers to Entry (Historic Returns on Capital)</a:t>
            </a:r>
          </a:p>
          <a:p>
            <a:pPr marL="800100" lvl="1" indent="-342900">
              <a:buFont typeface="Arial"/>
              <a:buChar char="•"/>
            </a:pPr>
            <a:r>
              <a:rPr lang="en-US" dirty="0" smtClean="0"/>
              <a:t>Not replicable no matter what another company spends</a:t>
            </a:r>
          </a:p>
          <a:p>
            <a:pPr marL="800100" lvl="1" indent="-342900">
              <a:buFont typeface="Arial"/>
              <a:buChar char="•"/>
            </a:pPr>
            <a:r>
              <a:rPr lang="en-US" dirty="0" smtClean="0"/>
              <a:t>Demonstratably Lowest Cost Producer</a:t>
            </a:r>
          </a:p>
          <a:p>
            <a:pPr marL="342900" indent="-342900">
              <a:buFont typeface="+mj-lt"/>
              <a:buAutoNum type="romanUcPeriod"/>
            </a:pPr>
            <a:r>
              <a:rPr lang="en-US" b="1" u="sng" dirty="0" smtClean="0"/>
              <a:t>Fit Between the Two</a:t>
            </a:r>
          </a:p>
        </p:txBody>
      </p:sp>
      <p:sp>
        <p:nvSpPr>
          <p:cNvPr id="11" name="TextBox 10"/>
          <p:cNvSpPr txBox="1"/>
          <p:nvPr/>
        </p:nvSpPr>
        <p:spPr>
          <a:xfrm>
            <a:off x="386642" y="4980563"/>
            <a:ext cx="8446912" cy="1877437"/>
          </a:xfrm>
          <a:prstGeom prst="rect">
            <a:avLst/>
          </a:prstGeom>
          <a:noFill/>
        </p:spPr>
        <p:txBody>
          <a:bodyPr wrap="square" rtlCol="0">
            <a:spAutoFit/>
          </a:bodyPr>
          <a:lstStyle/>
          <a:p>
            <a:r>
              <a:rPr lang="en-US" b="1" u="sng" dirty="0" smtClean="0"/>
              <a:t>Good Value:</a:t>
            </a:r>
          </a:p>
          <a:p>
            <a:pPr lvl="1">
              <a:buFont typeface="Arial"/>
              <a:buChar char="•"/>
            </a:pPr>
            <a:r>
              <a:rPr lang="en-US" sz="1600" dirty="0" smtClean="0"/>
              <a:t>Low multiple of normalized Cash Flows</a:t>
            </a:r>
          </a:p>
          <a:p>
            <a:pPr lvl="1">
              <a:buFont typeface="Arial"/>
              <a:buChar char="•"/>
            </a:pPr>
            <a:r>
              <a:rPr lang="en-US" sz="1600" dirty="0" smtClean="0"/>
              <a:t>Positive Free Cash Flows – Predictable, recurring, consistent</a:t>
            </a:r>
          </a:p>
          <a:p>
            <a:pPr lvl="1">
              <a:buFont typeface="Arial"/>
              <a:buChar char="•"/>
            </a:pPr>
            <a:r>
              <a:rPr lang="en-US" sz="1600" dirty="0" err="1" smtClean="0"/>
              <a:t>Monetizeable</a:t>
            </a:r>
            <a:r>
              <a:rPr lang="en-US" sz="1600" dirty="0" smtClean="0"/>
              <a:t> Assets</a:t>
            </a:r>
          </a:p>
          <a:p>
            <a:pPr lvl="1">
              <a:buFont typeface="Arial"/>
              <a:buChar char="•"/>
            </a:pPr>
            <a:r>
              <a:rPr lang="en-US" sz="1600" dirty="0" smtClean="0"/>
              <a:t>Discount to conservatively assessed value</a:t>
            </a:r>
          </a:p>
          <a:p>
            <a:pPr lvl="1">
              <a:buFont typeface="Arial"/>
              <a:buChar char="•"/>
            </a:pPr>
            <a:r>
              <a:rPr lang="en-US" sz="1600" dirty="0" smtClean="0"/>
              <a:t>Out of Favor Holdings that carry less risk of loss</a:t>
            </a:r>
          </a:p>
          <a:p>
            <a:pPr>
              <a:buFont typeface="Arial"/>
              <a:buChar char="•"/>
            </a:pP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87866" y="478962"/>
            <a:ext cx="6908801" cy="1143000"/>
          </a:xfrm>
        </p:spPr>
        <p:txBody>
          <a:bodyPr/>
          <a:lstStyle/>
          <a:p>
            <a:r>
              <a:rPr lang="en-US" sz="4400" dirty="0" smtClean="0"/>
              <a:t>Pricing Anomaly: </a:t>
            </a:r>
            <a:br>
              <a:rPr lang="en-US" sz="4400" dirty="0" smtClean="0"/>
            </a:br>
            <a:r>
              <a:rPr lang="en-US" sz="4400" dirty="0" smtClean="0"/>
              <a:t>Life Sciences/ Biotech</a:t>
            </a:r>
            <a:endParaRPr lang="en-US" sz="4400" dirty="0"/>
          </a:p>
        </p:txBody>
      </p:sp>
      <p:sp>
        <p:nvSpPr>
          <p:cNvPr id="3" name="TextBox 2"/>
          <p:cNvSpPr txBox="1"/>
          <p:nvPr/>
        </p:nvSpPr>
        <p:spPr>
          <a:xfrm>
            <a:off x="287866" y="2089440"/>
            <a:ext cx="8856134" cy="2218043"/>
          </a:xfrm>
          <a:prstGeom prst="rect">
            <a:avLst/>
          </a:prstGeom>
          <a:noFill/>
        </p:spPr>
        <p:txBody>
          <a:bodyPr wrap="square" rtlCol="0">
            <a:spAutoFit/>
          </a:bodyPr>
          <a:lstStyle/>
          <a:p>
            <a:pPr marL="514350" indent="-514350">
              <a:lnSpc>
                <a:spcPct val="140000"/>
              </a:lnSpc>
              <a:buFont typeface="+mj-lt"/>
              <a:buAutoNum type="arabicPeriod"/>
            </a:pPr>
            <a:r>
              <a:rPr lang="en-US" sz="2400" dirty="0" smtClean="0"/>
              <a:t>Disconnect between VC and scientists’ timeline</a:t>
            </a:r>
          </a:p>
          <a:p>
            <a:pPr marL="514350" indent="-514350">
              <a:lnSpc>
                <a:spcPct val="140000"/>
              </a:lnSpc>
              <a:buFont typeface="+mj-lt"/>
              <a:buAutoNum type="arabicPeriod"/>
            </a:pPr>
            <a:r>
              <a:rPr lang="en-US" sz="2400" dirty="0" smtClean="0"/>
              <a:t>FDA phases disproportionately affect valuation</a:t>
            </a:r>
          </a:p>
          <a:p>
            <a:pPr marL="514350" indent="-514350">
              <a:lnSpc>
                <a:spcPct val="140000"/>
              </a:lnSpc>
              <a:buFont typeface="+mj-lt"/>
              <a:buAutoNum type="arabicPeriod"/>
            </a:pPr>
            <a:r>
              <a:rPr lang="en-US" sz="2400" dirty="0" smtClean="0"/>
              <a:t>When publically traded, story trumps science</a:t>
            </a:r>
          </a:p>
          <a:p>
            <a:pPr marL="514350" indent="-514350">
              <a:lnSpc>
                <a:spcPct val="140000"/>
              </a:lnSpc>
              <a:buFont typeface="+mj-lt"/>
              <a:buAutoNum type="arabicPeriod"/>
            </a:pPr>
            <a:r>
              <a:rPr lang="en-US" sz="2400" dirty="0" smtClean="0"/>
              <a:t>Analysts focus only on lead candidates</a:t>
            </a:r>
            <a:endParaRPr lang="en-US"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06678" y="859332"/>
            <a:ext cx="5473987" cy="2557707"/>
          </a:xfrm>
          <a:prstGeom prst="rect">
            <a:avLst/>
          </a:prstGeom>
          <a:solidFill>
            <a:schemeClr val="accent1"/>
          </a:solidFill>
          <a:ln w="47625" cap="flat" cmpd="sng" algn="ctr">
            <a:solidFill>
              <a:schemeClr val="accent1"/>
            </a:solidFill>
            <a:prstDash val="solid"/>
            <a:round/>
            <a:headEnd type="none" w="med" len="med"/>
            <a:tailEnd type="none" w="med" len="med"/>
          </a:ln>
        </p:spPr>
      </p:pic>
      <p:pic>
        <p:nvPicPr>
          <p:cNvPr id="14" name="Picture 13"/>
          <p:cNvPicPr>
            <a:picLocks noChangeAspect="1"/>
          </p:cNvPicPr>
          <p:nvPr/>
        </p:nvPicPr>
        <p:blipFill>
          <a:blip r:embed="rId3"/>
          <a:stretch>
            <a:fillRect/>
          </a:stretch>
        </p:blipFill>
        <p:spPr>
          <a:xfrm>
            <a:off x="6720973" y="4043520"/>
            <a:ext cx="2600706" cy="2600706"/>
          </a:xfrm>
          <a:prstGeom prst="rect">
            <a:avLst/>
          </a:prstGeom>
        </p:spPr>
      </p:pic>
      <p:graphicFrame>
        <p:nvGraphicFramePr>
          <p:cNvPr id="6" name="Chart 5"/>
          <p:cNvGraphicFramePr/>
          <p:nvPr/>
        </p:nvGraphicFramePr>
        <p:xfrm>
          <a:off x="629279" y="3417041"/>
          <a:ext cx="6214610" cy="3440959"/>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629279" y="120667"/>
            <a:ext cx="7239000" cy="461665"/>
          </a:xfrm>
          <a:prstGeom prst="rect">
            <a:avLst/>
          </a:prstGeom>
          <a:noFill/>
        </p:spPr>
        <p:txBody>
          <a:bodyPr wrap="square" rtlCol="0">
            <a:spAutoFit/>
          </a:bodyPr>
          <a:lstStyle/>
          <a:p>
            <a:r>
              <a:rPr lang="en-US" sz="2400" u="sng" dirty="0" smtClean="0">
                <a:solidFill>
                  <a:srgbClr val="294171"/>
                </a:solidFill>
              </a:rPr>
              <a:t>One more Advantaged Value “Investment”</a:t>
            </a:r>
            <a:endParaRPr lang="en-US" sz="2400" u="sng" dirty="0">
              <a:solidFill>
                <a:srgbClr val="294171"/>
              </a:solidFill>
            </a:endParaRPr>
          </a:p>
        </p:txBody>
      </p:sp>
      <p:cxnSp>
        <p:nvCxnSpPr>
          <p:cNvPr id="10" name="Shape 9"/>
          <p:cNvCxnSpPr/>
          <p:nvPr/>
        </p:nvCxnSpPr>
        <p:spPr>
          <a:xfrm rot="16200000" flipH="1">
            <a:off x="6145391" y="1601612"/>
            <a:ext cx="3810001" cy="973667"/>
          </a:xfrm>
          <a:prstGeom prst="bentConnector3">
            <a:avLst>
              <a:gd name="adj1" fmla="val 50000"/>
            </a:avLst>
          </a:prstGeom>
          <a:ln w="8255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464609" y="2691042"/>
            <a:ext cx="6222191" cy="2136453"/>
          </a:xfrm>
        </p:spPr>
        <p:txBody>
          <a:bodyPr/>
          <a:lstStyle/>
          <a:p>
            <a:r>
              <a:rPr lang="en-US" sz="8000" dirty="0" smtClean="0"/>
              <a:t>Appendix</a:t>
            </a:r>
            <a:endParaRPr lang="en-US" sz="8000" dirty="0"/>
          </a:p>
        </p:txBody>
      </p:sp>
      <p:cxnSp>
        <p:nvCxnSpPr>
          <p:cNvPr id="7" name="Shape 9"/>
          <p:cNvCxnSpPr/>
          <p:nvPr/>
        </p:nvCxnSpPr>
        <p:spPr>
          <a:xfrm rot="16200000" flipH="1">
            <a:off x="30823" y="5229983"/>
            <a:ext cx="3810001" cy="973667"/>
          </a:xfrm>
          <a:prstGeom prst="bentConnector3">
            <a:avLst>
              <a:gd name="adj1" fmla="val 50000"/>
            </a:avLst>
          </a:prstGeom>
          <a:ln w="8255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610131" y="4071725"/>
            <a:ext cx="2353316" cy="523220"/>
          </a:xfrm>
          <a:prstGeom prst="rect">
            <a:avLst/>
          </a:prstGeom>
          <a:noFill/>
        </p:spPr>
        <p:txBody>
          <a:bodyPr wrap="square" rtlCol="0">
            <a:spAutoFit/>
          </a:bodyPr>
          <a:lstStyle/>
          <a:p>
            <a:pPr algn="ctr"/>
            <a:r>
              <a:rPr lang="en-US" sz="1400" dirty="0" smtClean="0"/>
              <a:t>Customers’ </a:t>
            </a:r>
          </a:p>
          <a:p>
            <a:pPr algn="ctr"/>
            <a:r>
              <a:rPr lang="en-US" sz="1400" dirty="0" smtClean="0"/>
              <a:t>Willingness to Pay</a:t>
            </a:r>
            <a:endParaRPr lang="en-US" sz="1400" dirty="0"/>
          </a:p>
        </p:txBody>
      </p:sp>
      <p:sp>
        <p:nvSpPr>
          <p:cNvPr id="4" name="TextBox 3"/>
          <p:cNvSpPr txBox="1"/>
          <p:nvPr/>
        </p:nvSpPr>
        <p:spPr>
          <a:xfrm>
            <a:off x="3312086" y="4071725"/>
            <a:ext cx="2216349" cy="523220"/>
          </a:xfrm>
          <a:prstGeom prst="rect">
            <a:avLst/>
          </a:prstGeom>
          <a:noFill/>
        </p:spPr>
        <p:txBody>
          <a:bodyPr wrap="square" rtlCol="0">
            <a:spAutoFit/>
          </a:bodyPr>
          <a:lstStyle/>
          <a:p>
            <a:pPr algn="ctr"/>
            <a:r>
              <a:rPr lang="en-US" sz="1400" dirty="0" smtClean="0"/>
              <a:t>Cost of Creating Value (Incl. Capital Costs)</a:t>
            </a:r>
          </a:p>
        </p:txBody>
      </p:sp>
      <p:sp>
        <p:nvSpPr>
          <p:cNvPr id="5" name="TextBox 4"/>
          <p:cNvSpPr txBox="1"/>
          <p:nvPr/>
        </p:nvSpPr>
        <p:spPr>
          <a:xfrm>
            <a:off x="6591275" y="4172868"/>
            <a:ext cx="792705" cy="307777"/>
          </a:xfrm>
          <a:prstGeom prst="rect">
            <a:avLst/>
          </a:prstGeom>
          <a:noFill/>
        </p:spPr>
        <p:txBody>
          <a:bodyPr wrap="none" rtlCol="0">
            <a:spAutoFit/>
          </a:bodyPr>
          <a:lstStyle/>
          <a:p>
            <a:r>
              <a:rPr lang="en-US" sz="1400" dirty="0" smtClean="0"/>
              <a:t>Margin</a:t>
            </a:r>
            <a:endParaRPr lang="en-US" sz="1400" dirty="0"/>
          </a:p>
        </p:txBody>
      </p:sp>
      <p:sp>
        <p:nvSpPr>
          <p:cNvPr id="6" name="TextBox 5"/>
          <p:cNvSpPr txBox="1"/>
          <p:nvPr/>
        </p:nvSpPr>
        <p:spPr>
          <a:xfrm>
            <a:off x="2870310" y="4148669"/>
            <a:ext cx="261310" cy="369332"/>
          </a:xfrm>
          <a:prstGeom prst="rect">
            <a:avLst/>
          </a:prstGeom>
          <a:noFill/>
        </p:spPr>
        <p:txBody>
          <a:bodyPr wrap="none" rtlCol="0">
            <a:spAutoFit/>
          </a:bodyPr>
          <a:lstStyle/>
          <a:p>
            <a:r>
              <a:rPr lang="en-US" dirty="0" smtClean="0"/>
              <a:t>-</a:t>
            </a:r>
          </a:p>
        </p:txBody>
      </p:sp>
      <p:sp>
        <p:nvSpPr>
          <p:cNvPr id="7" name="TextBox 6"/>
          <p:cNvSpPr txBox="1"/>
          <p:nvPr/>
        </p:nvSpPr>
        <p:spPr>
          <a:xfrm>
            <a:off x="5831248" y="4172868"/>
            <a:ext cx="293457" cy="307777"/>
          </a:xfrm>
          <a:prstGeom prst="rect">
            <a:avLst/>
          </a:prstGeom>
          <a:noFill/>
        </p:spPr>
        <p:txBody>
          <a:bodyPr wrap="none" rtlCol="0">
            <a:spAutoFit/>
          </a:bodyPr>
          <a:lstStyle/>
          <a:p>
            <a:r>
              <a:rPr lang="en-US" sz="1400" dirty="0" smtClean="0"/>
              <a:t>=</a:t>
            </a:r>
            <a:endParaRPr lang="en-US" sz="1400" dirty="0"/>
          </a:p>
        </p:txBody>
      </p:sp>
      <p:sp>
        <p:nvSpPr>
          <p:cNvPr id="8" name="TextBox 7"/>
          <p:cNvSpPr txBox="1"/>
          <p:nvPr/>
        </p:nvSpPr>
        <p:spPr>
          <a:xfrm>
            <a:off x="996112" y="323755"/>
            <a:ext cx="5320725" cy="553998"/>
          </a:xfrm>
          <a:prstGeom prst="rect">
            <a:avLst/>
          </a:prstGeom>
          <a:noFill/>
        </p:spPr>
        <p:txBody>
          <a:bodyPr wrap="none" rtlCol="0">
            <a:spAutoFit/>
          </a:bodyPr>
          <a:lstStyle/>
          <a:p>
            <a:r>
              <a:rPr lang="en-US" sz="2900" dirty="0" smtClean="0">
                <a:solidFill>
                  <a:schemeClr val="accent1"/>
                </a:solidFill>
              </a:rPr>
              <a:t>Winning the Value Equation</a:t>
            </a:r>
            <a:endParaRPr lang="en-US" sz="2900" dirty="0">
              <a:solidFill>
                <a:schemeClr val="accent1"/>
              </a:solidFill>
            </a:endParaRPr>
          </a:p>
        </p:txBody>
      </p:sp>
      <p:cxnSp>
        <p:nvCxnSpPr>
          <p:cNvPr id="10" name="Straight Connector 9"/>
          <p:cNvCxnSpPr/>
          <p:nvPr/>
        </p:nvCxnSpPr>
        <p:spPr>
          <a:xfrm rot="5400000">
            <a:off x="-851137" y="2450289"/>
            <a:ext cx="314507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21399" y="4022032"/>
            <a:ext cx="7354795" cy="1588"/>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16200000">
            <a:off x="101724" y="2017241"/>
            <a:ext cx="916725" cy="369332"/>
          </a:xfrm>
          <a:prstGeom prst="rect">
            <a:avLst/>
          </a:prstGeom>
          <a:noFill/>
        </p:spPr>
        <p:txBody>
          <a:bodyPr wrap="none" rtlCol="0">
            <a:spAutoFit/>
          </a:bodyPr>
          <a:lstStyle/>
          <a:p>
            <a:r>
              <a:rPr lang="en-US" dirty="0" smtClean="0"/>
              <a:t>Dollars</a:t>
            </a:r>
            <a:endParaRPr lang="en-US" dirty="0"/>
          </a:p>
        </p:txBody>
      </p:sp>
      <p:sp>
        <p:nvSpPr>
          <p:cNvPr id="14" name="Rectangle 13"/>
          <p:cNvSpPr/>
          <p:nvPr/>
        </p:nvSpPr>
        <p:spPr>
          <a:xfrm>
            <a:off x="996112" y="1096580"/>
            <a:ext cx="1568877" cy="292545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5" name="Rectangle 14"/>
          <p:cNvSpPr/>
          <p:nvPr/>
        </p:nvSpPr>
        <p:spPr>
          <a:xfrm>
            <a:off x="3623371" y="1930077"/>
            <a:ext cx="1506620" cy="209195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17" name="Straight Arrow Connector 16"/>
          <p:cNvCxnSpPr/>
          <p:nvPr/>
        </p:nvCxnSpPr>
        <p:spPr>
          <a:xfrm>
            <a:off x="2564989" y="1096580"/>
            <a:ext cx="3751848" cy="1588"/>
          </a:xfrm>
          <a:prstGeom prst="straightConnector1">
            <a:avLst/>
          </a:prstGeom>
          <a:ln w="25400" cap="flat" cmpd="sng" algn="ctr">
            <a:solidFill>
              <a:schemeClr val="accent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129991" y="1930077"/>
            <a:ext cx="1186846" cy="1588"/>
          </a:xfrm>
          <a:prstGeom prst="straightConnector1">
            <a:avLst/>
          </a:prstGeom>
          <a:ln w="25400" cap="flat" cmpd="sng" algn="ctr">
            <a:solidFill>
              <a:schemeClr val="accent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16837" y="1096580"/>
            <a:ext cx="1340777" cy="83508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Down Arrow 20"/>
          <p:cNvSpPr/>
          <p:nvPr/>
        </p:nvSpPr>
        <p:spPr>
          <a:xfrm>
            <a:off x="3623371" y="4694447"/>
            <a:ext cx="1294958" cy="5229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477316" y="5503834"/>
            <a:ext cx="4026286" cy="800219"/>
          </a:xfrm>
          <a:prstGeom prst="rect">
            <a:avLst/>
          </a:prstGeom>
          <a:noFill/>
        </p:spPr>
        <p:txBody>
          <a:bodyPr wrap="square" rtlCol="0">
            <a:spAutoFit/>
          </a:bodyPr>
          <a:lstStyle/>
          <a:p>
            <a:r>
              <a:rPr lang="en-US" dirty="0" smtClean="0"/>
              <a:t>Winning the value equation:</a:t>
            </a:r>
          </a:p>
          <a:p>
            <a:pPr lvl="1">
              <a:buFont typeface="Arial"/>
              <a:buChar char="•"/>
            </a:pPr>
            <a:r>
              <a:rPr lang="en-US" sz="1400" dirty="0" smtClean="0"/>
              <a:t>Correctly interpreting “value”</a:t>
            </a:r>
          </a:p>
          <a:p>
            <a:pPr lvl="1">
              <a:buFont typeface="Arial"/>
              <a:buChar char="•"/>
            </a:pPr>
            <a:r>
              <a:rPr lang="en-US" sz="1400" dirty="0" smtClean="0"/>
              <a:t>Understanding cost dynamics</a:t>
            </a:r>
            <a:endParaRPr lang="en-US" sz="1400" dirty="0"/>
          </a:p>
        </p:txBody>
      </p:sp>
      <p:cxnSp>
        <p:nvCxnSpPr>
          <p:cNvPr id="25" name="Straight Connector 24"/>
          <p:cNvCxnSpPr/>
          <p:nvPr/>
        </p:nvCxnSpPr>
        <p:spPr>
          <a:xfrm rot="10800000" flipV="1">
            <a:off x="8076194" y="87164"/>
            <a:ext cx="1067806" cy="791381"/>
          </a:xfrm>
          <a:prstGeom prst="line">
            <a:avLst/>
          </a:prstGeom>
          <a:ln w="381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3542879" y="5235995"/>
            <a:ext cx="5431491" cy="615553"/>
          </a:xfrm>
          <a:prstGeom prst="rect">
            <a:avLst/>
          </a:prstGeom>
          <a:noFill/>
        </p:spPr>
        <p:txBody>
          <a:bodyPr wrap="square" rtlCol="0">
            <a:spAutoFit/>
          </a:bodyPr>
          <a:lstStyle/>
          <a:p>
            <a:r>
              <a:rPr lang="en-US" sz="3400" dirty="0" smtClean="0"/>
              <a:t>“I know it when I see it…”</a:t>
            </a:r>
            <a:endParaRPr lang="en-US" sz="3400" dirty="0"/>
          </a:p>
        </p:txBody>
      </p:sp>
      <p:pic>
        <p:nvPicPr>
          <p:cNvPr id="9" name="Picture 8"/>
          <p:cNvPicPr>
            <a:picLocks noChangeAspect="1"/>
          </p:cNvPicPr>
          <p:nvPr/>
        </p:nvPicPr>
        <p:blipFill>
          <a:blip r:embed="rId2"/>
          <a:stretch>
            <a:fillRect/>
          </a:stretch>
        </p:blipFill>
        <p:spPr>
          <a:xfrm>
            <a:off x="317892" y="1210144"/>
            <a:ext cx="2882118" cy="3402162"/>
          </a:xfrm>
          <a:prstGeom prst="rect">
            <a:avLst/>
          </a:prstGeom>
          <a:ln w="57150" cap="flat" cmpd="sng" algn="ctr">
            <a:solidFill>
              <a:schemeClr val="accent1"/>
            </a:solidFill>
            <a:prstDash val="solid"/>
            <a:round/>
            <a:headEnd type="none" w="med" len="med"/>
            <a:tailEnd type="none" w="med" len="med"/>
          </a:ln>
        </p:spPr>
      </p:pic>
      <p:sp>
        <p:nvSpPr>
          <p:cNvPr id="10" name="TextBox 9"/>
          <p:cNvSpPr txBox="1"/>
          <p:nvPr/>
        </p:nvSpPr>
        <p:spPr>
          <a:xfrm>
            <a:off x="208659" y="299541"/>
            <a:ext cx="7200188" cy="630942"/>
          </a:xfrm>
          <a:prstGeom prst="rect">
            <a:avLst/>
          </a:prstGeom>
          <a:noFill/>
        </p:spPr>
        <p:txBody>
          <a:bodyPr wrap="square" rtlCol="0">
            <a:spAutoFit/>
          </a:bodyPr>
          <a:lstStyle/>
          <a:p>
            <a:r>
              <a:rPr lang="en-US" sz="3500" b="1" u="sng" dirty="0" smtClean="0">
                <a:solidFill>
                  <a:schemeClr val="accent1"/>
                </a:solidFill>
              </a:rPr>
              <a:t>Identifying Advantage:</a:t>
            </a:r>
            <a:endParaRPr lang="en-US" sz="3500" b="1" u="sng" dirty="0">
              <a:solidFill>
                <a:schemeClr val="accent1"/>
              </a:solidFill>
            </a:endParaRPr>
          </a:p>
        </p:txBody>
      </p:sp>
      <p:pic>
        <p:nvPicPr>
          <p:cNvPr id="6" name="Picture 5"/>
          <p:cNvPicPr>
            <a:picLocks noChangeAspect="1"/>
          </p:cNvPicPr>
          <p:nvPr/>
        </p:nvPicPr>
        <p:blipFill>
          <a:blip r:embed="rId3"/>
          <a:stretch>
            <a:fillRect/>
          </a:stretch>
        </p:blipFill>
        <p:spPr>
          <a:xfrm>
            <a:off x="3629780" y="1210143"/>
            <a:ext cx="5110545" cy="3402163"/>
          </a:xfrm>
          <a:prstGeom prst="rect">
            <a:avLst/>
          </a:prstGeom>
          <a:ln w="57150" cap="flat" cmpd="sng" algn="ctr">
            <a:solidFill>
              <a:schemeClr val="accent1"/>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295331" y="235293"/>
            <a:ext cx="6508377" cy="1143000"/>
          </a:xfrm>
        </p:spPr>
        <p:txBody>
          <a:bodyPr/>
          <a:lstStyle/>
          <a:p>
            <a:r>
              <a:rPr lang="en-US" sz="3100" dirty="0" err="1" smtClean="0"/>
              <a:t>Contango</a:t>
            </a:r>
            <a:r>
              <a:rPr lang="en-US" sz="3100" dirty="0" smtClean="0"/>
              <a:t> Oil &amp; Gas Company (MCF) as a case study</a:t>
            </a:r>
            <a:endParaRPr lang="en-US" sz="3100" dirty="0"/>
          </a:p>
        </p:txBody>
      </p:sp>
      <p:sp>
        <p:nvSpPr>
          <p:cNvPr id="5" name="Content Placeholder 4"/>
          <p:cNvSpPr>
            <a:spLocks noGrp="1"/>
          </p:cNvSpPr>
          <p:nvPr>
            <p:ph idx="1"/>
          </p:nvPr>
        </p:nvSpPr>
        <p:spPr>
          <a:xfrm>
            <a:off x="457199" y="2110184"/>
            <a:ext cx="6508377" cy="3094799"/>
          </a:xfrm>
        </p:spPr>
        <p:txBody>
          <a:bodyPr/>
          <a:lstStyle/>
          <a:p>
            <a:r>
              <a:rPr lang="en-US" dirty="0" smtClean="0"/>
              <a:t>The only competitive advantage in the natural gas and oil business is to be among the </a:t>
            </a:r>
            <a:r>
              <a:rPr lang="en-US" b="1" dirty="0" smtClean="0">
                <a:solidFill>
                  <a:srgbClr val="294171"/>
                </a:solidFill>
              </a:rPr>
              <a:t>LOWEST COST</a:t>
            </a:r>
            <a:r>
              <a:rPr lang="en-US" dirty="0" smtClean="0"/>
              <a:t> producers.</a:t>
            </a:r>
          </a:p>
          <a:p>
            <a:r>
              <a:rPr lang="en-US" dirty="0" smtClean="0"/>
              <a:t>Virtually all the exploration and production industry’s </a:t>
            </a:r>
            <a:r>
              <a:rPr lang="en-US" b="1" dirty="0" smtClean="0">
                <a:solidFill>
                  <a:srgbClr val="294171"/>
                </a:solidFill>
              </a:rPr>
              <a:t>VALUE CREATION </a:t>
            </a:r>
            <a:r>
              <a:rPr lang="en-US" dirty="0" smtClean="0"/>
              <a:t>occurs when drilling of successful exploration wells.</a:t>
            </a:r>
          </a:p>
          <a:p>
            <a:r>
              <a:rPr lang="en-US" dirty="0" smtClean="0"/>
              <a:t>The whole point of a business is only and always to increase shareholder wealth… with conditions.</a:t>
            </a:r>
            <a:endParaRPr lang="en-US" dirty="0"/>
          </a:p>
        </p:txBody>
      </p:sp>
      <p:sp>
        <p:nvSpPr>
          <p:cNvPr id="6" name="TextBox 5"/>
          <p:cNvSpPr txBox="1"/>
          <p:nvPr/>
        </p:nvSpPr>
        <p:spPr>
          <a:xfrm>
            <a:off x="457199" y="1618776"/>
            <a:ext cx="6346509" cy="492443"/>
          </a:xfrm>
          <a:prstGeom prst="rect">
            <a:avLst/>
          </a:prstGeom>
          <a:noFill/>
        </p:spPr>
        <p:txBody>
          <a:bodyPr wrap="square" rtlCol="0">
            <a:spAutoFit/>
          </a:bodyPr>
          <a:lstStyle/>
          <a:p>
            <a:r>
              <a:rPr lang="en-US" sz="2600" b="1" u="sng" dirty="0" smtClean="0"/>
              <a:t>Core Beliefs from Inception</a:t>
            </a:r>
            <a:endParaRPr lang="en-US" sz="2600" b="1" u="sng" dirty="0"/>
          </a:p>
        </p:txBody>
      </p:sp>
      <p:sp>
        <p:nvSpPr>
          <p:cNvPr id="7" name="TextBox 6"/>
          <p:cNvSpPr txBox="1"/>
          <p:nvPr/>
        </p:nvSpPr>
        <p:spPr>
          <a:xfrm>
            <a:off x="1618683" y="5491381"/>
            <a:ext cx="7184460" cy="923330"/>
          </a:xfrm>
          <a:prstGeom prst="rect">
            <a:avLst/>
          </a:prstGeom>
          <a:noFill/>
        </p:spPr>
        <p:txBody>
          <a:bodyPr wrap="square" rtlCol="0">
            <a:spAutoFit/>
          </a:bodyPr>
          <a:lstStyle/>
          <a:p>
            <a:r>
              <a:rPr lang="en-US" i="1" dirty="0" smtClean="0"/>
              <a:t>“Beliefs are optional, results are mandatory and the only result that matters is total return to shareholders.” </a:t>
            </a:r>
          </a:p>
          <a:p>
            <a:pPr algn="r"/>
            <a:r>
              <a:rPr lang="en-US" dirty="0" smtClean="0"/>
              <a:t>-Kenneth R. Peak</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2178423" y="342900"/>
            <a:ext cx="6508377" cy="1143000"/>
          </a:xfrm>
        </p:spPr>
        <p:txBody>
          <a:bodyPr/>
          <a:lstStyle/>
          <a:p>
            <a:r>
              <a:rPr lang="en-US" dirty="0" smtClean="0"/>
              <a:t>Strategy, Positioning and Sustainable Advantage</a:t>
            </a:r>
            <a:endParaRPr lang="en-US" dirty="0"/>
          </a:p>
        </p:txBody>
      </p:sp>
      <p:sp>
        <p:nvSpPr>
          <p:cNvPr id="7" name="Content Placeholder 6"/>
          <p:cNvSpPr>
            <a:spLocks noGrp="1"/>
          </p:cNvSpPr>
          <p:nvPr>
            <p:ph idx="1"/>
          </p:nvPr>
        </p:nvSpPr>
        <p:spPr>
          <a:xfrm>
            <a:off x="2178423" y="1730843"/>
            <a:ext cx="6508377" cy="3916363"/>
          </a:xfrm>
        </p:spPr>
        <p:txBody>
          <a:bodyPr>
            <a:noAutofit/>
          </a:bodyPr>
          <a:lstStyle/>
          <a:p>
            <a:r>
              <a:rPr lang="en-US" sz="1600" i="1" dirty="0" smtClean="0"/>
              <a:t>“The highest form of generalship is to conquer the enemy by strategy.  The next highest form of generalship is to conquer the enemy by alliance.  The still next highest form of generalship is to conquer the enemy by battle.  The worst form of generalship is to conquer the enemy by besieging walled cities.”</a:t>
            </a:r>
          </a:p>
          <a:p>
            <a:r>
              <a:rPr lang="en-US" sz="1600" i="1" dirty="0" smtClean="0"/>
              <a:t>“If you know the enemy and you know yourself, you need not fear the result of a hundred battles.  If you know yourself but not the enemy, for every victory gained you will suffer a defeat.  If you know neither the enemy nor yourself, you will succumb in every battle.”</a:t>
            </a:r>
          </a:p>
          <a:p>
            <a:r>
              <a:rPr lang="en-US" sz="1600" i="1" dirty="0" smtClean="0"/>
              <a:t>“The general who wins a battle makes many calculations before the battle is fought.  The general who loses a battle makes but few.” </a:t>
            </a:r>
            <a:endParaRPr lang="en-US" sz="1600" i="1" dirty="0"/>
          </a:p>
        </p:txBody>
      </p:sp>
      <p:sp>
        <p:nvSpPr>
          <p:cNvPr id="9" name="TextBox 8"/>
          <p:cNvSpPr txBox="1"/>
          <p:nvPr/>
        </p:nvSpPr>
        <p:spPr>
          <a:xfrm>
            <a:off x="5134648" y="5647206"/>
            <a:ext cx="3785227" cy="646331"/>
          </a:xfrm>
          <a:prstGeom prst="rect">
            <a:avLst/>
          </a:prstGeom>
          <a:noFill/>
        </p:spPr>
        <p:txBody>
          <a:bodyPr wrap="square" rtlCol="0">
            <a:spAutoFit/>
          </a:bodyPr>
          <a:lstStyle/>
          <a:p>
            <a:r>
              <a:rPr lang="en-US" dirty="0" smtClean="0"/>
              <a:t>-General Tzu, </a:t>
            </a:r>
          </a:p>
          <a:p>
            <a:r>
              <a:rPr lang="en-US" dirty="0" smtClean="0"/>
              <a:t> </a:t>
            </a:r>
            <a:r>
              <a:rPr lang="en-US" u="sng" dirty="0" smtClean="0"/>
              <a:t>The Art of War</a:t>
            </a:r>
            <a:r>
              <a:rPr lang="en-US" dirty="0" smtClean="0"/>
              <a:t> (Circa 450 B.C.)</a:t>
            </a:r>
            <a:endParaRPr lang="en-US" dirty="0"/>
          </a:p>
        </p:txBody>
      </p:sp>
      <p:pic>
        <p:nvPicPr>
          <p:cNvPr id="10" name="Picture 9"/>
          <p:cNvPicPr>
            <a:picLocks noChangeAspect="1"/>
          </p:cNvPicPr>
          <p:nvPr/>
        </p:nvPicPr>
        <p:blipFill>
          <a:blip r:embed="rId2"/>
          <a:stretch>
            <a:fillRect/>
          </a:stretch>
        </p:blipFill>
        <p:spPr>
          <a:xfrm>
            <a:off x="236577" y="2004789"/>
            <a:ext cx="1743195" cy="1307472"/>
          </a:xfrm>
          <a:prstGeom prst="rect">
            <a:avLst/>
          </a:prstGeom>
        </p:spPr>
      </p:pic>
      <p:pic>
        <p:nvPicPr>
          <p:cNvPr id="11" name="Picture 10"/>
          <p:cNvPicPr>
            <a:picLocks noChangeAspect="1"/>
          </p:cNvPicPr>
          <p:nvPr/>
        </p:nvPicPr>
        <p:blipFill>
          <a:blip r:embed="rId3"/>
          <a:stretch>
            <a:fillRect/>
          </a:stretch>
        </p:blipFill>
        <p:spPr>
          <a:xfrm>
            <a:off x="236577" y="3441508"/>
            <a:ext cx="1743195" cy="2752413"/>
          </a:xfrm>
          <a:prstGeom prst="rect">
            <a:avLst/>
          </a:prstGeom>
        </p:spPr>
      </p:pic>
      <p:sp>
        <p:nvSpPr>
          <p:cNvPr id="12" name="Rectangle 11"/>
          <p:cNvSpPr/>
          <p:nvPr/>
        </p:nvSpPr>
        <p:spPr>
          <a:xfrm>
            <a:off x="236577" y="243284"/>
            <a:ext cx="1743195" cy="166188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14" name="Straight Connector 13"/>
          <p:cNvCxnSpPr/>
          <p:nvPr/>
        </p:nvCxnSpPr>
        <p:spPr>
          <a:xfrm>
            <a:off x="0" y="0"/>
            <a:ext cx="2178423" cy="206704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980" y="930326"/>
            <a:ext cx="6589183" cy="3833569"/>
          </a:xfrm>
          <a:prstGeom prst="rect">
            <a:avLst/>
          </a:prstGeom>
        </p:spPr>
      </p:pic>
      <p:sp>
        <p:nvSpPr>
          <p:cNvPr id="8" name="TextBox 7"/>
          <p:cNvSpPr txBox="1"/>
          <p:nvPr/>
        </p:nvSpPr>
        <p:spPr>
          <a:xfrm>
            <a:off x="3833706" y="1737354"/>
            <a:ext cx="5442073" cy="1061829"/>
          </a:xfrm>
          <a:prstGeom prst="rect">
            <a:avLst/>
          </a:prstGeom>
          <a:noFill/>
        </p:spPr>
        <p:txBody>
          <a:bodyPr wrap="square" rtlCol="0">
            <a:spAutoFit/>
          </a:bodyPr>
          <a:lstStyle/>
          <a:p>
            <a:r>
              <a:rPr lang="en-US" sz="4200" dirty="0" smtClean="0"/>
              <a:t>“I yam what I yam!” </a:t>
            </a:r>
          </a:p>
          <a:p>
            <a:r>
              <a:rPr lang="en-US" sz="2100" dirty="0" smtClean="0"/>
              <a:t>						    –Popeye</a:t>
            </a:r>
            <a:endParaRPr lang="en-US" sz="21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2178423" y="362408"/>
            <a:ext cx="6508377" cy="1143000"/>
          </a:xfrm>
        </p:spPr>
        <p:txBody>
          <a:bodyPr/>
          <a:lstStyle/>
          <a:p>
            <a:r>
              <a:rPr lang="en-US" dirty="0" smtClean="0"/>
              <a:t>Types of Advantage:</a:t>
            </a:r>
            <a:endParaRPr lang="en-US" dirty="0"/>
          </a:p>
        </p:txBody>
      </p:sp>
      <p:sp>
        <p:nvSpPr>
          <p:cNvPr id="6" name="Content Placeholder 5"/>
          <p:cNvSpPr>
            <a:spLocks noGrp="1"/>
          </p:cNvSpPr>
          <p:nvPr>
            <p:ph idx="1"/>
          </p:nvPr>
        </p:nvSpPr>
        <p:spPr>
          <a:xfrm>
            <a:off x="2178423" y="1976718"/>
            <a:ext cx="6508377" cy="3916363"/>
          </a:xfrm>
        </p:spPr>
        <p:txBody>
          <a:bodyPr/>
          <a:lstStyle/>
          <a:p>
            <a:pPr marL="457200" indent="-457200">
              <a:buFont typeface="+mj-lt"/>
              <a:buAutoNum type="arabicPeriod"/>
            </a:pPr>
            <a:r>
              <a:rPr lang="en-US" sz="2400" dirty="0" smtClean="0"/>
              <a:t>High Customer Switching Costs</a:t>
            </a:r>
          </a:p>
          <a:p>
            <a:pPr marL="457200" indent="-457200">
              <a:buFont typeface="+mj-lt"/>
              <a:buAutoNum type="arabicPeriod"/>
            </a:pPr>
            <a:r>
              <a:rPr lang="en-US" sz="2400" dirty="0" smtClean="0"/>
              <a:t>Economies of Scale/Low Cost Provider</a:t>
            </a:r>
          </a:p>
          <a:p>
            <a:pPr marL="457200" indent="-457200">
              <a:buFont typeface="+mj-lt"/>
              <a:buAutoNum type="arabicPeriod"/>
            </a:pPr>
            <a:r>
              <a:rPr lang="en-US" sz="2400" dirty="0" smtClean="0"/>
              <a:t>Intangible Assets</a:t>
            </a:r>
          </a:p>
          <a:p>
            <a:pPr marL="457200" indent="-457200">
              <a:buFont typeface="+mj-lt"/>
              <a:buAutoNum type="arabicPeriod"/>
            </a:pPr>
            <a:r>
              <a:rPr lang="en-US" sz="2400" dirty="0" smtClean="0"/>
              <a:t>The Network Effect</a:t>
            </a:r>
          </a:p>
          <a:p>
            <a:pPr marL="457200" indent="-457200">
              <a:buFont typeface="+mj-lt"/>
              <a:buAutoNum type="arabicPeriod"/>
            </a:pPr>
            <a:r>
              <a:rPr lang="en-US" sz="2400" dirty="0" smtClean="0"/>
              <a:t>Threat of Entry</a:t>
            </a:r>
          </a:p>
          <a:p>
            <a:pPr marL="457200" indent="-457200">
              <a:buFont typeface="+mj-lt"/>
              <a:buAutoNum type="arabicPeriod"/>
            </a:pPr>
            <a:endParaRPr lang="en-US" sz="2400" dirty="0" smtClean="0"/>
          </a:p>
          <a:p>
            <a:pPr marL="457200" indent="-457200">
              <a:buFont typeface="+mj-lt"/>
              <a:buAutoNum type="arabicPeriod"/>
            </a:pPr>
            <a:endParaRPr lang="en-US" dirty="0"/>
          </a:p>
        </p:txBody>
      </p:sp>
      <p:sp>
        <p:nvSpPr>
          <p:cNvPr id="7" name="Picture Placeholder 6"/>
          <p:cNvSpPr>
            <a:spLocks noGrp="1"/>
          </p:cNvSpPr>
          <p:nvPr>
            <p:ph type="pic" sz="quarter" idx="13"/>
          </p:nvPr>
        </p:nvSpPr>
        <p:spPr/>
      </p:sp>
      <p:sp>
        <p:nvSpPr>
          <p:cNvPr id="9" name="Rectangle 8"/>
          <p:cNvSpPr/>
          <p:nvPr/>
        </p:nvSpPr>
        <p:spPr>
          <a:xfrm>
            <a:off x="269875" y="1992339"/>
            <a:ext cx="1645920" cy="4610167"/>
          </a:xfrm>
          <a:prstGeom prst="rect">
            <a:avLst/>
          </a:prstGeom>
          <a:ln w="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Vertical Title 10"/>
          <p:cNvSpPr>
            <a:spLocks noGrp="1"/>
          </p:cNvSpPr>
          <p:nvPr>
            <p:ph type="title" orient="vert"/>
          </p:nvPr>
        </p:nvSpPr>
        <p:spPr/>
        <p:txBody>
          <a:bodyPr/>
          <a:lstStyle/>
          <a:p>
            <a:endParaRPr lang="en-US"/>
          </a:p>
        </p:txBody>
      </p:sp>
      <p:sp>
        <p:nvSpPr>
          <p:cNvPr id="12" name="Vertical Text Placeholder 11"/>
          <p:cNvSpPr>
            <a:spLocks noGrp="1"/>
          </p:cNvSpPr>
          <p:nvPr>
            <p:ph type="body" orient="vert"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227130" y="206552"/>
            <a:ext cx="4242055" cy="6491193"/>
          </a:xfrm>
          <a:prstGeom prst="rect">
            <a:avLst/>
          </a:prstGeom>
          <a:ln w="60325" cap="flat" cmpd="sng" algn="ctr">
            <a:solidFill>
              <a:schemeClr val="accent1"/>
            </a:solidFill>
            <a:prstDash val="solid"/>
            <a:round/>
            <a:headEnd type="none" w="med" len="med"/>
            <a:tailEnd type="none" w="med" len="med"/>
          </a:ln>
        </p:spPr>
      </p:pic>
      <p:pic>
        <p:nvPicPr>
          <p:cNvPr id="8" name="Picture 7"/>
          <p:cNvPicPr>
            <a:picLocks noChangeAspect="1"/>
          </p:cNvPicPr>
          <p:nvPr/>
        </p:nvPicPr>
        <p:blipFill>
          <a:blip r:embed="rId3"/>
          <a:stretch>
            <a:fillRect/>
          </a:stretch>
        </p:blipFill>
        <p:spPr>
          <a:xfrm>
            <a:off x="4701116" y="206552"/>
            <a:ext cx="4164978" cy="6491193"/>
          </a:xfrm>
          <a:prstGeom prst="rect">
            <a:avLst/>
          </a:prstGeom>
          <a:ln w="60325" cap="flat" cmpd="sng" algn="ctr">
            <a:solidFill>
              <a:schemeClr val="accent1"/>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p:nvPr>
        </p:nvSpPr>
        <p:spPr>
          <a:xfrm>
            <a:off x="307787" y="230832"/>
            <a:ext cx="6508377" cy="1143000"/>
          </a:xfrm>
        </p:spPr>
        <p:txBody>
          <a:bodyPr/>
          <a:lstStyle/>
          <a:p>
            <a:r>
              <a:rPr lang="en-US" sz="3200" dirty="0" smtClean="0"/>
              <a:t>Relationship Between Strategy and Activity Systems</a:t>
            </a:r>
            <a:endParaRPr lang="en-US" sz="3200" dirty="0"/>
          </a:p>
        </p:txBody>
      </p:sp>
      <p:sp>
        <p:nvSpPr>
          <p:cNvPr id="15" name="TextBox 14"/>
          <p:cNvSpPr txBox="1"/>
          <p:nvPr/>
        </p:nvSpPr>
        <p:spPr>
          <a:xfrm>
            <a:off x="307787" y="1485900"/>
            <a:ext cx="7561505" cy="4524316"/>
          </a:xfrm>
          <a:prstGeom prst="rect">
            <a:avLst/>
          </a:prstGeom>
          <a:noFill/>
        </p:spPr>
        <p:txBody>
          <a:bodyPr wrap="square" rtlCol="0">
            <a:spAutoFit/>
          </a:bodyPr>
          <a:lstStyle/>
          <a:p>
            <a:pPr>
              <a:buFont typeface="Arial"/>
              <a:buChar char="•"/>
            </a:pPr>
            <a:r>
              <a:rPr lang="en-US" b="1" dirty="0" smtClean="0">
                <a:solidFill>
                  <a:srgbClr val="294171"/>
                </a:solidFill>
              </a:rPr>
              <a:t>Strategy</a:t>
            </a:r>
            <a:r>
              <a:rPr lang="en-US" dirty="0" smtClean="0"/>
              <a:t> is an integrated set of choices about where to play and how to win</a:t>
            </a:r>
          </a:p>
          <a:p>
            <a:pPr>
              <a:buFont typeface="Arial"/>
              <a:buChar char="•"/>
            </a:pPr>
            <a:r>
              <a:rPr lang="en-US" dirty="0" smtClean="0"/>
              <a:t>The goal is to make choices that enable the firm to create sustainable advantage relative to competitors</a:t>
            </a:r>
          </a:p>
          <a:p>
            <a:pPr>
              <a:buFont typeface="Arial"/>
              <a:buChar char="•"/>
            </a:pPr>
            <a:r>
              <a:rPr lang="en-US" dirty="0" smtClean="0"/>
              <a:t>The purpose of an </a:t>
            </a:r>
            <a:r>
              <a:rPr lang="en-US" b="1" dirty="0" smtClean="0">
                <a:solidFill>
                  <a:srgbClr val="294171"/>
                </a:solidFill>
              </a:rPr>
              <a:t>activity system</a:t>
            </a:r>
            <a:r>
              <a:rPr lang="en-US" dirty="0" smtClean="0"/>
              <a:t> is to transform a set of choices into what an organization must do on a day to day basis to create sustainable competitive advantage.</a:t>
            </a:r>
          </a:p>
          <a:p>
            <a:pPr lvl="1">
              <a:buFont typeface="Arial"/>
              <a:buChar char="•"/>
            </a:pPr>
            <a:r>
              <a:rPr lang="en-US" dirty="0" smtClean="0"/>
              <a:t>The essence of great strategy is a </a:t>
            </a:r>
            <a:r>
              <a:rPr lang="en-US" b="1" dirty="0" smtClean="0">
                <a:solidFill>
                  <a:srgbClr val="294171"/>
                </a:solidFill>
              </a:rPr>
              <a:t>unique</a:t>
            </a:r>
            <a:r>
              <a:rPr lang="en-US" dirty="0" smtClean="0"/>
              <a:t> activity system- choosing to perform activities differently or to perform different activities than rivals in order to win the value equation</a:t>
            </a:r>
          </a:p>
          <a:p>
            <a:pPr>
              <a:buFont typeface="Arial"/>
              <a:buChar char="•"/>
            </a:pPr>
            <a:r>
              <a:rPr lang="en-US" dirty="0" smtClean="0"/>
              <a:t>Sustainable competitive advantage arises from the way activities </a:t>
            </a:r>
            <a:r>
              <a:rPr lang="en-US" b="1" dirty="0" smtClean="0">
                <a:solidFill>
                  <a:srgbClr val="294171"/>
                </a:solidFill>
              </a:rPr>
              <a:t>fit and reinforce </a:t>
            </a:r>
            <a:r>
              <a:rPr lang="en-US" dirty="0" smtClean="0"/>
              <a:t>each other.</a:t>
            </a:r>
          </a:p>
          <a:p>
            <a:pPr lvl="1">
              <a:buFont typeface="Arial"/>
              <a:buChar char="•"/>
            </a:pPr>
            <a:r>
              <a:rPr lang="en-US" dirty="0" smtClean="0"/>
              <a:t>The system is greater than the sum of activities: </a:t>
            </a:r>
            <a:r>
              <a:rPr lang="en-US" b="1" dirty="0" smtClean="0">
                <a:solidFill>
                  <a:srgbClr val="294171"/>
                </a:solidFill>
              </a:rPr>
              <a:t>synergy</a:t>
            </a:r>
          </a:p>
          <a:p>
            <a:pPr lvl="1">
              <a:buFont typeface="Arial"/>
              <a:buChar char="•"/>
            </a:pPr>
            <a:r>
              <a:rPr lang="en-US" dirty="0" smtClean="0"/>
              <a:t>The whole system is more difficult to replicate by competitors than each individual activity.</a:t>
            </a:r>
          </a:p>
        </p:txBody>
      </p:sp>
      <p:pic>
        <p:nvPicPr>
          <p:cNvPr id="16" name="Picture 15"/>
          <p:cNvPicPr>
            <a:picLocks noChangeAspect="1"/>
          </p:cNvPicPr>
          <p:nvPr/>
        </p:nvPicPr>
        <p:blipFill>
          <a:blip r:embed="rId2"/>
          <a:stretch>
            <a:fillRect/>
          </a:stretch>
        </p:blipFill>
        <p:spPr>
          <a:xfrm>
            <a:off x="8064998" y="2051636"/>
            <a:ext cx="880531" cy="2169628"/>
          </a:xfrm>
          <a:prstGeom prst="rect">
            <a:avLst/>
          </a:prstGeom>
        </p:spPr>
      </p:pic>
      <p:sp>
        <p:nvSpPr>
          <p:cNvPr id="17" name="Right Triangle 16"/>
          <p:cNvSpPr/>
          <p:nvPr/>
        </p:nvSpPr>
        <p:spPr>
          <a:xfrm>
            <a:off x="8177057" y="4507663"/>
            <a:ext cx="622571" cy="1883244"/>
          </a:xfrm>
          <a:prstGeom prst="r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 name="Right Triangle 17"/>
          <p:cNvSpPr/>
          <p:nvPr/>
        </p:nvSpPr>
        <p:spPr>
          <a:xfrm flipH="1" flipV="1">
            <a:off x="8264214" y="4482759"/>
            <a:ext cx="622571" cy="1883243"/>
          </a:xfrm>
          <a:prstGeom prst="r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86765" y="211686"/>
            <a:ext cx="7520648" cy="892552"/>
          </a:xfrm>
          <a:prstGeom prst="rect">
            <a:avLst/>
          </a:prstGeom>
          <a:noFill/>
        </p:spPr>
        <p:txBody>
          <a:bodyPr wrap="square" rtlCol="0">
            <a:spAutoFit/>
          </a:bodyPr>
          <a:lstStyle/>
          <a:p>
            <a:r>
              <a:rPr lang="en-US" sz="2600" dirty="0" smtClean="0"/>
              <a:t>Activity Systems Within the Context of Cascading Choice</a:t>
            </a:r>
            <a:endParaRPr lang="en-US" sz="2600" dirty="0"/>
          </a:p>
        </p:txBody>
      </p:sp>
      <p:sp>
        <p:nvSpPr>
          <p:cNvPr id="5" name="Rectangle 4"/>
          <p:cNvSpPr/>
          <p:nvPr/>
        </p:nvSpPr>
        <p:spPr>
          <a:xfrm>
            <a:off x="1668485" y="1730843"/>
            <a:ext cx="4955662" cy="450441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5"/>
          <p:cNvSpPr/>
          <p:nvPr/>
        </p:nvSpPr>
        <p:spPr>
          <a:xfrm>
            <a:off x="149412" y="2390803"/>
            <a:ext cx="1369661" cy="115804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extBox 6"/>
          <p:cNvSpPr txBox="1"/>
          <p:nvPr/>
        </p:nvSpPr>
        <p:spPr>
          <a:xfrm>
            <a:off x="49804" y="2496535"/>
            <a:ext cx="1543975" cy="830997"/>
          </a:xfrm>
          <a:prstGeom prst="rect">
            <a:avLst/>
          </a:prstGeom>
          <a:noFill/>
        </p:spPr>
        <p:txBody>
          <a:bodyPr wrap="square" rtlCol="0">
            <a:spAutoFit/>
          </a:bodyPr>
          <a:lstStyle/>
          <a:p>
            <a:pPr algn="ctr"/>
            <a:r>
              <a:rPr lang="en-US" sz="1600" dirty="0" smtClean="0">
                <a:solidFill>
                  <a:schemeClr val="bg1"/>
                </a:solidFill>
              </a:rPr>
              <a:t>What are our goals and aspirations?</a:t>
            </a:r>
            <a:endParaRPr lang="en-US" sz="1600" dirty="0">
              <a:solidFill>
                <a:schemeClr val="bg1"/>
              </a:solidFill>
            </a:endParaRPr>
          </a:p>
        </p:txBody>
      </p:sp>
      <p:sp>
        <p:nvSpPr>
          <p:cNvPr id="9" name="Rectangle 8"/>
          <p:cNvSpPr/>
          <p:nvPr/>
        </p:nvSpPr>
        <p:spPr>
          <a:xfrm>
            <a:off x="1892613" y="3097322"/>
            <a:ext cx="1369661" cy="115804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Rectangle 9"/>
          <p:cNvSpPr/>
          <p:nvPr/>
        </p:nvSpPr>
        <p:spPr>
          <a:xfrm>
            <a:off x="3816111" y="3825769"/>
            <a:ext cx="1369661" cy="115804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Rectangle 10"/>
          <p:cNvSpPr/>
          <p:nvPr/>
        </p:nvSpPr>
        <p:spPr>
          <a:xfrm>
            <a:off x="5823768" y="4557192"/>
            <a:ext cx="1369661" cy="115804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2" name="Rectangle 11"/>
          <p:cNvSpPr/>
          <p:nvPr/>
        </p:nvSpPr>
        <p:spPr>
          <a:xfrm>
            <a:off x="7495746" y="5288615"/>
            <a:ext cx="1539876" cy="115804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Bent Arrow 13"/>
          <p:cNvSpPr/>
          <p:nvPr/>
        </p:nvSpPr>
        <p:spPr>
          <a:xfrm rot="2743633">
            <a:off x="1549532" y="2523330"/>
            <a:ext cx="1142883" cy="465275"/>
          </a:xfrm>
          <a:prstGeom prst="bentArrow">
            <a:avLst>
              <a:gd name="adj1" fmla="val 0"/>
              <a:gd name="adj2" fmla="val 14008"/>
              <a:gd name="adj3" fmla="val 33647"/>
              <a:gd name="adj4" fmla="val 875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15" name="Bent Arrow 14"/>
          <p:cNvSpPr/>
          <p:nvPr/>
        </p:nvSpPr>
        <p:spPr>
          <a:xfrm rot="2743633">
            <a:off x="3318571" y="3253952"/>
            <a:ext cx="1142883" cy="465275"/>
          </a:xfrm>
          <a:prstGeom prst="bentArrow">
            <a:avLst>
              <a:gd name="adj1" fmla="val 0"/>
              <a:gd name="adj2" fmla="val 14008"/>
              <a:gd name="adj3" fmla="val 33647"/>
              <a:gd name="adj4" fmla="val 875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solidFill>
            </a:endParaRPr>
          </a:p>
        </p:txBody>
      </p:sp>
      <p:sp>
        <p:nvSpPr>
          <p:cNvPr id="16" name="Bent Arrow 15"/>
          <p:cNvSpPr/>
          <p:nvPr/>
        </p:nvSpPr>
        <p:spPr>
          <a:xfrm rot="2743633">
            <a:off x="5252326" y="3977918"/>
            <a:ext cx="1142883" cy="465275"/>
          </a:xfrm>
          <a:prstGeom prst="bentArrow">
            <a:avLst>
              <a:gd name="adj1" fmla="val 0"/>
              <a:gd name="adj2" fmla="val 14008"/>
              <a:gd name="adj3" fmla="val 33647"/>
              <a:gd name="adj4" fmla="val 875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solidFill>
            </a:endParaRPr>
          </a:p>
        </p:txBody>
      </p:sp>
      <p:sp>
        <p:nvSpPr>
          <p:cNvPr id="18" name="TextBox 17"/>
          <p:cNvSpPr txBox="1"/>
          <p:nvPr/>
        </p:nvSpPr>
        <p:spPr>
          <a:xfrm>
            <a:off x="1892613" y="1967433"/>
            <a:ext cx="1923498" cy="292388"/>
          </a:xfrm>
          <a:prstGeom prst="rect">
            <a:avLst/>
          </a:prstGeom>
          <a:noFill/>
        </p:spPr>
        <p:txBody>
          <a:bodyPr wrap="square" rtlCol="0">
            <a:spAutoFit/>
          </a:bodyPr>
          <a:lstStyle/>
          <a:p>
            <a:r>
              <a:rPr lang="en-US" sz="1300" b="1" dirty="0" smtClean="0">
                <a:solidFill>
                  <a:schemeClr val="accent1"/>
                </a:solidFill>
              </a:rPr>
              <a:t>Heart of Strategy</a:t>
            </a:r>
            <a:endParaRPr lang="en-US" sz="1300" b="1" dirty="0">
              <a:solidFill>
                <a:schemeClr val="accent1"/>
              </a:solidFill>
            </a:endParaRPr>
          </a:p>
        </p:txBody>
      </p:sp>
      <p:sp>
        <p:nvSpPr>
          <p:cNvPr id="19" name="TextBox 18"/>
          <p:cNvSpPr txBox="1"/>
          <p:nvPr/>
        </p:nvSpPr>
        <p:spPr>
          <a:xfrm>
            <a:off x="1793005" y="3364130"/>
            <a:ext cx="1543975" cy="584776"/>
          </a:xfrm>
          <a:prstGeom prst="rect">
            <a:avLst/>
          </a:prstGeom>
          <a:noFill/>
        </p:spPr>
        <p:txBody>
          <a:bodyPr wrap="square" rtlCol="0">
            <a:spAutoFit/>
          </a:bodyPr>
          <a:lstStyle/>
          <a:p>
            <a:pPr algn="ctr"/>
            <a:r>
              <a:rPr lang="en-US" sz="1600" dirty="0" smtClean="0">
                <a:solidFill>
                  <a:schemeClr val="bg1"/>
                </a:solidFill>
              </a:rPr>
              <a:t>Where will </a:t>
            </a:r>
          </a:p>
          <a:p>
            <a:pPr algn="ctr"/>
            <a:r>
              <a:rPr lang="en-US" sz="1600" dirty="0" smtClean="0">
                <a:solidFill>
                  <a:schemeClr val="bg1"/>
                </a:solidFill>
              </a:rPr>
              <a:t>we play?</a:t>
            </a:r>
            <a:endParaRPr lang="en-US" sz="1600" dirty="0">
              <a:solidFill>
                <a:schemeClr val="bg1"/>
              </a:solidFill>
            </a:endParaRPr>
          </a:p>
        </p:txBody>
      </p:sp>
      <p:sp>
        <p:nvSpPr>
          <p:cNvPr id="20" name="TextBox 19"/>
          <p:cNvSpPr txBox="1"/>
          <p:nvPr/>
        </p:nvSpPr>
        <p:spPr>
          <a:xfrm>
            <a:off x="3739211" y="3989238"/>
            <a:ext cx="1543975" cy="830997"/>
          </a:xfrm>
          <a:prstGeom prst="rect">
            <a:avLst/>
          </a:prstGeom>
          <a:noFill/>
        </p:spPr>
        <p:txBody>
          <a:bodyPr wrap="square" rtlCol="0">
            <a:spAutoFit/>
          </a:bodyPr>
          <a:lstStyle/>
          <a:p>
            <a:pPr algn="ctr"/>
            <a:r>
              <a:rPr lang="en-US" sz="1600" dirty="0" smtClean="0">
                <a:solidFill>
                  <a:schemeClr val="bg1"/>
                </a:solidFill>
              </a:rPr>
              <a:t>How will we win in chosen markets?</a:t>
            </a:r>
            <a:endParaRPr lang="en-US" sz="1600" dirty="0">
              <a:solidFill>
                <a:schemeClr val="bg1"/>
              </a:solidFill>
            </a:endParaRPr>
          </a:p>
        </p:txBody>
      </p:sp>
      <p:sp>
        <p:nvSpPr>
          <p:cNvPr id="21" name="TextBox 20"/>
          <p:cNvSpPr txBox="1"/>
          <p:nvPr/>
        </p:nvSpPr>
        <p:spPr>
          <a:xfrm>
            <a:off x="5727649" y="4569645"/>
            <a:ext cx="1543975" cy="1077218"/>
          </a:xfrm>
          <a:prstGeom prst="rect">
            <a:avLst/>
          </a:prstGeom>
          <a:noFill/>
        </p:spPr>
        <p:txBody>
          <a:bodyPr wrap="square" rtlCol="0">
            <a:spAutoFit/>
          </a:bodyPr>
          <a:lstStyle/>
          <a:p>
            <a:pPr algn="ctr"/>
            <a:r>
              <a:rPr lang="en-US" sz="1600" dirty="0" smtClean="0">
                <a:solidFill>
                  <a:schemeClr val="bg1"/>
                </a:solidFill>
              </a:rPr>
              <a:t>What capabilities must be in place to win?</a:t>
            </a:r>
            <a:endParaRPr lang="en-US" sz="1600" dirty="0">
              <a:solidFill>
                <a:schemeClr val="bg1"/>
              </a:solidFill>
            </a:endParaRPr>
          </a:p>
        </p:txBody>
      </p:sp>
      <p:sp>
        <p:nvSpPr>
          <p:cNvPr id="22" name="TextBox 21"/>
          <p:cNvSpPr txBox="1"/>
          <p:nvPr/>
        </p:nvSpPr>
        <p:spPr>
          <a:xfrm>
            <a:off x="7413953" y="5319635"/>
            <a:ext cx="1696375" cy="1077218"/>
          </a:xfrm>
          <a:prstGeom prst="rect">
            <a:avLst/>
          </a:prstGeom>
          <a:noFill/>
        </p:spPr>
        <p:txBody>
          <a:bodyPr wrap="square" rtlCol="0">
            <a:spAutoFit/>
          </a:bodyPr>
          <a:lstStyle/>
          <a:p>
            <a:pPr algn="ctr"/>
            <a:r>
              <a:rPr lang="en-US" sz="1600" dirty="0" smtClean="0">
                <a:solidFill>
                  <a:schemeClr val="bg1"/>
                </a:solidFill>
              </a:rPr>
              <a:t>What management systems are required?</a:t>
            </a:r>
            <a:endParaRPr lang="en-US" sz="1600" dirty="0">
              <a:solidFill>
                <a:schemeClr val="bg1"/>
              </a:solidFill>
            </a:endParaRPr>
          </a:p>
        </p:txBody>
      </p:sp>
      <p:sp>
        <p:nvSpPr>
          <p:cNvPr id="23" name="Rectangle 22"/>
          <p:cNvSpPr/>
          <p:nvPr/>
        </p:nvSpPr>
        <p:spPr>
          <a:xfrm>
            <a:off x="3918908" y="2177366"/>
            <a:ext cx="1611249" cy="117972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Oval 23"/>
          <p:cNvSpPr/>
          <p:nvPr/>
        </p:nvSpPr>
        <p:spPr>
          <a:xfrm>
            <a:off x="4033210" y="2594526"/>
            <a:ext cx="296727" cy="34540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 name="Oval 24"/>
          <p:cNvSpPr/>
          <p:nvPr/>
        </p:nvSpPr>
        <p:spPr>
          <a:xfrm>
            <a:off x="4577770" y="2924619"/>
            <a:ext cx="296727" cy="34540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Oval 25"/>
          <p:cNvSpPr/>
          <p:nvPr/>
        </p:nvSpPr>
        <p:spPr>
          <a:xfrm>
            <a:off x="4577770" y="2233807"/>
            <a:ext cx="296727" cy="34540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7" name="Oval 26"/>
          <p:cNvSpPr/>
          <p:nvPr/>
        </p:nvSpPr>
        <p:spPr>
          <a:xfrm>
            <a:off x="5116158" y="2591665"/>
            <a:ext cx="296727" cy="34540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31" name="Straight Connector 30"/>
          <p:cNvCxnSpPr/>
          <p:nvPr/>
        </p:nvCxnSpPr>
        <p:spPr>
          <a:xfrm>
            <a:off x="4181574" y="2767229"/>
            <a:ext cx="544559" cy="330093"/>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p:nvCxnSpPr>
        <p:spPr>
          <a:xfrm>
            <a:off x="4736984" y="2437136"/>
            <a:ext cx="544559" cy="330093"/>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cxnSp>
        <p:nvCxnSpPr>
          <p:cNvPr id="37" name="Straight Connector 36"/>
          <p:cNvCxnSpPr/>
          <p:nvPr/>
        </p:nvCxnSpPr>
        <p:spPr>
          <a:xfrm rot="10800000" flipV="1">
            <a:off x="4181575" y="2390802"/>
            <a:ext cx="544559" cy="376425"/>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cxnSp>
        <p:nvCxnSpPr>
          <p:cNvPr id="40" name="Straight Connector 39"/>
          <p:cNvCxnSpPr/>
          <p:nvPr/>
        </p:nvCxnSpPr>
        <p:spPr>
          <a:xfrm rot="10800000" flipV="1">
            <a:off x="4712082" y="2767229"/>
            <a:ext cx="544559" cy="376425"/>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cxnSp>
        <p:nvCxnSpPr>
          <p:cNvPr id="41" name="Straight Connector 40"/>
          <p:cNvCxnSpPr/>
          <p:nvPr/>
        </p:nvCxnSpPr>
        <p:spPr>
          <a:xfrm rot="5400000">
            <a:off x="4396041" y="2767229"/>
            <a:ext cx="660189" cy="1588"/>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cxnSp>
        <p:nvCxnSpPr>
          <p:cNvPr id="45" name="Straight Connector 44"/>
          <p:cNvCxnSpPr/>
          <p:nvPr/>
        </p:nvCxnSpPr>
        <p:spPr>
          <a:xfrm flipV="1">
            <a:off x="4181575" y="2767228"/>
            <a:ext cx="1099968" cy="2"/>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sp>
        <p:nvSpPr>
          <p:cNvPr id="48" name="TextBox 47"/>
          <p:cNvSpPr txBox="1"/>
          <p:nvPr/>
        </p:nvSpPr>
        <p:spPr>
          <a:xfrm>
            <a:off x="4030967" y="1880269"/>
            <a:ext cx="1611249" cy="307777"/>
          </a:xfrm>
          <a:prstGeom prst="rect">
            <a:avLst/>
          </a:prstGeom>
          <a:noFill/>
        </p:spPr>
        <p:txBody>
          <a:bodyPr wrap="square" rtlCol="0">
            <a:spAutoFit/>
          </a:bodyPr>
          <a:lstStyle/>
          <a:p>
            <a:r>
              <a:rPr lang="en-US" sz="1400" b="1" dirty="0" smtClean="0">
                <a:solidFill>
                  <a:srgbClr val="294171"/>
                </a:solidFill>
              </a:rPr>
              <a:t>Activity System</a:t>
            </a:r>
            <a:endParaRPr lang="en-US" sz="1400" b="1" dirty="0">
              <a:solidFill>
                <a:srgbClr val="294171"/>
              </a:solidFill>
            </a:endParaRPr>
          </a:p>
        </p:txBody>
      </p:sp>
      <p:sp>
        <p:nvSpPr>
          <p:cNvPr id="49" name="Bent Arrow 48"/>
          <p:cNvSpPr/>
          <p:nvPr/>
        </p:nvSpPr>
        <p:spPr>
          <a:xfrm rot="2743633">
            <a:off x="7249726" y="4701884"/>
            <a:ext cx="1142883" cy="465275"/>
          </a:xfrm>
          <a:prstGeom prst="bentArrow">
            <a:avLst>
              <a:gd name="adj1" fmla="val 0"/>
              <a:gd name="adj2" fmla="val 14008"/>
              <a:gd name="adj3" fmla="val 33647"/>
              <a:gd name="adj4" fmla="val 875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solidFill>
            </a:endParaRPr>
          </a:p>
        </p:txBody>
      </p:sp>
      <p:sp>
        <p:nvSpPr>
          <p:cNvPr id="50" name="Bent Arrow 49"/>
          <p:cNvSpPr/>
          <p:nvPr/>
        </p:nvSpPr>
        <p:spPr>
          <a:xfrm rot="13271850">
            <a:off x="6259305" y="5824879"/>
            <a:ext cx="1142883" cy="465275"/>
          </a:xfrm>
          <a:prstGeom prst="bentArrow">
            <a:avLst>
              <a:gd name="adj1" fmla="val 0"/>
              <a:gd name="adj2" fmla="val 14008"/>
              <a:gd name="adj3" fmla="val 33647"/>
              <a:gd name="adj4" fmla="val 875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solidFill>
            </a:endParaRPr>
          </a:p>
        </p:txBody>
      </p:sp>
      <p:sp>
        <p:nvSpPr>
          <p:cNvPr id="51" name="Bent Arrow 50"/>
          <p:cNvSpPr/>
          <p:nvPr/>
        </p:nvSpPr>
        <p:spPr>
          <a:xfrm rot="13271850">
            <a:off x="638358" y="3646324"/>
            <a:ext cx="1142883" cy="465275"/>
          </a:xfrm>
          <a:prstGeom prst="bentArrow">
            <a:avLst>
              <a:gd name="adj1" fmla="val 0"/>
              <a:gd name="adj2" fmla="val 14008"/>
              <a:gd name="adj3" fmla="val 33647"/>
              <a:gd name="adj4" fmla="val 875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solidFill>
            </a:endParaRPr>
          </a:p>
        </p:txBody>
      </p:sp>
      <p:sp>
        <p:nvSpPr>
          <p:cNvPr id="52" name="Bent Arrow 51"/>
          <p:cNvSpPr/>
          <p:nvPr/>
        </p:nvSpPr>
        <p:spPr>
          <a:xfrm rot="13271850">
            <a:off x="2584565" y="4337007"/>
            <a:ext cx="1142883" cy="465275"/>
          </a:xfrm>
          <a:prstGeom prst="bentArrow">
            <a:avLst>
              <a:gd name="adj1" fmla="val 0"/>
              <a:gd name="adj2" fmla="val 14008"/>
              <a:gd name="adj3" fmla="val 33647"/>
              <a:gd name="adj4" fmla="val 875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solidFill>
            </a:endParaRPr>
          </a:p>
        </p:txBody>
      </p:sp>
      <p:sp>
        <p:nvSpPr>
          <p:cNvPr id="53" name="Bent Arrow 52"/>
          <p:cNvSpPr/>
          <p:nvPr/>
        </p:nvSpPr>
        <p:spPr>
          <a:xfrm rot="13271850">
            <a:off x="4589535" y="5055976"/>
            <a:ext cx="1142883" cy="465275"/>
          </a:xfrm>
          <a:prstGeom prst="bentArrow">
            <a:avLst>
              <a:gd name="adj1" fmla="val 0"/>
              <a:gd name="adj2" fmla="val 14008"/>
              <a:gd name="adj3" fmla="val 33647"/>
              <a:gd name="adj4" fmla="val 875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solidFill>
            </a:endParaRPr>
          </a:p>
        </p:txBody>
      </p:sp>
      <p:sp>
        <p:nvSpPr>
          <p:cNvPr id="56" name="Half Frame 55"/>
          <p:cNvSpPr/>
          <p:nvPr/>
        </p:nvSpPr>
        <p:spPr>
          <a:xfrm flipV="1">
            <a:off x="8069144" y="543896"/>
            <a:ext cx="361091" cy="373563"/>
          </a:xfrm>
          <a:prstGeom prst="halfFrame">
            <a:avLst>
              <a:gd name="adj1" fmla="val 12642"/>
              <a:gd name="adj2" fmla="val 1034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57" name="Half Frame 56"/>
          <p:cNvSpPr/>
          <p:nvPr/>
        </p:nvSpPr>
        <p:spPr>
          <a:xfrm rot="10800000" flipV="1">
            <a:off x="8570172" y="185764"/>
            <a:ext cx="361091" cy="373563"/>
          </a:xfrm>
          <a:prstGeom prst="halfFrame">
            <a:avLst>
              <a:gd name="adj1" fmla="val 12642"/>
              <a:gd name="adj2" fmla="val 1034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9283"/>
            <a:ext cx="7391401" cy="1143000"/>
          </a:xfrm>
        </p:spPr>
        <p:txBody>
          <a:bodyPr/>
          <a:lstStyle/>
          <a:p>
            <a:r>
              <a:rPr lang="en-US" sz="2900" dirty="0" smtClean="0"/>
              <a:t>Highlighting the Main Strategic Choices</a:t>
            </a:r>
            <a:endParaRPr lang="en-US" sz="2900" dirty="0"/>
          </a:p>
        </p:txBody>
      </p:sp>
      <p:sp>
        <p:nvSpPr>
          <p:cNvPr id="8" name="TextBox 7"/>
          <p:cNvSpPr txBox="1"/>
          <p:nvPr/>
        </p:nvSpPr>
        <p:spPr>
          <a:xfrm>
            <a:off x="457200" y="1158048"/>
            <a:ext cx="7391401" cy="2585323"/>
          </a:xfrm>
          <a:prstGeom prst="rect">
            <a:avLst/>
          </a:prstGeom>
          <a:noFill/>
        </p:spPr>
        <p:txBody>
          <a:bodyPr wrap="square" rtlCol="0">
            <a:spAutoFit/>
          </a:bodyPr>
          <a:lstStyle/>
          <a:p>
            <a:pPr>
              <a:buFont typeface="Arial"/>
              <a:buChar char="•"/>
            </a:pPr>
            <a:r>
              <a:rPr lang="en-US" dirty="0" smtClean="0"/>
              <a:t>Pick the main </a:t>
            </a:r>
            <a:r>
              <a:rPr lang="en-US" b="1" dirty="0" smtClean="0">
                <a:solidFill>
                  <a:schemeClr val="accent1"/>
                </a:solidFill>
              </a:rPr>
              <a:t>“Where to Play” </a:t>
            </a:r>
            <a:r>
              <a:rPr lang="en-US" dirty="0" smtClean="0"/>
              <a:t>and </a:t>
            </a:r>
            <a:r>
              <a:rPr lang="en-US" b="1" dirty="0" smtClean="0">
                <a:solidFill>
                  <a:srgbClr val="294171"/>
                </a:solidFill>
              </a:rPr>
              <a:t>“How to Win”</a:t>
            </a:r>
            <a:r>
              <a:rPr lang="en-US" dirty="0" smtClean="0"/>
              <a:t> strategic choices using the following principles</a:t>
            </a:r>
          </a:p>
          <a:p>
            <a:pPr lvl="1">
              <a:buFont typeface="Arial"/>
              <a:buChar char="•"/>
            </a:pPr>
            <a:r>
              <a:rPr lang="en-US" dirty="0" smtClean="0"/>
              <a:t>Which of these represent significant sources of:</a:t>
            </a:r>
          </a:p>
          <a:p>
            <a:pPr marL="1257300" lvl="2" indent="-342900">
              <a:buFont typeface="+mj-lt"/>
              <a:buAutoNum type="arabicPeriod"/>
            </a:pPr>
            <a:r>
              <a:rPr lang="en-US" b="1" dirty="0" smtClean="0">
                <a:solidFill>
                  <a:srgbClr val="294171"/>
                </a:solidFill>
              </a:rPr>
              <a:t>Value?</a:t>
            </a:r>
          </a:p>
          <a:p>
            <a:pPr marL="1257300" lvl="2" indent="-342900">
              <a:buFont typeface="+mj-lt"/>
              <a:buAutoNum type="arabicPeriod"/>
            </a:pPr>
            <a:r>
              <a:rPr lang="en-US" b="1" dirty="0" smtClean="0">
                <a:solidFill>
                  <a:srgbClr val="294171"/>
                </a:solidFill>
              </a:rPr>
              <a:t>Advantage?</a:t>
            </a:r>
          </a:p>
          <a:p>
            <a:pPr>
              <a:buFont typeface="Arial"/>
              <a:buChar char="•"/>
            </a:pPr>
            <a:r>
              <a:rPr lang="en-US" dirty="0" smtClean="0"/>
              <a:t>These main “Where to Play” and “How to Win” choices become the major hubs of your activity system.  You will generate activities in support of each of these major hubs</a:t>
            </a:r>
          </a:p>
          <a:p>
            <a:pPr marL="342900" indent="-342900"/>
            <a:endParaRPr lang="en-US" dirty="0" smtClean="0"/>
          </a:p>
        </p:txBody>
      </p:sp>
      <p:sp>
        <p:nvSpPr>
          <p:cNvPr id="9" name="Decagon 8"/>
          <p:cNvSpPr/>
          <p:nvPr/>
        </p:nvSpPr>
        <p:spPr>
          <a:xfrm>
            <a:off x="3380556" y="3685824"/>
            <a:ext cx="1232689" cy="1120690"/>
          </a:xfrm>
          <a:prstGeom prst="decago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bg1"/>
                </a:solidFill>
              </a:rPr>
              <a:t>Major Hub #1</a:t>
            </a:r>
            <a:endParaRPr lang="en-US" dirty="0">
              <a:solidFill>
                <a:schemeClr val="bg1"/>
              </a:solidFill>
            </a:endParaRPr>
          </a:p>
        </p:txBody>
      </p:sp>
      <p:sp>
        <p:nvSpPr>
          <p:cNvPr id="10" name="Decagon 9"/>
          <p:cNvSpPr/>
          <p:nvPr/>
        </p:nvSpPr>
        <p:spPr>
          <a:xfrm>
            <a:off x="3380556" y="5519259"/>
            <a:ext cx="1232689" cy="1120690"/>
          </a:xfrm>
          <a:prstGeom prst="decago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bg1"/>
                </a:solidFill>
              </a:rPr>
              <a:t>Major Hub #4</a:t>
            </a:r>
            <a:endParaRPr lang="en-US" dirty="0">
              <a:solidFill>
                <a:schemeClr val="bg1"/>
              </a:solidFill>
            </a:endParaRPr>
          </a:p>
        </p:txBody>
      </p:sp>
      <p:sp>
        <p:nvSpPr>
          <p:cNvPr id="11" name="Decagon 10"/>
          <p:cNvSpPr/>
          <p:nvPr/>
        </p:nvSpPr>
        <p:spPr>
          <a:xfrm>
            <a:off x="1266800" y="4398569"/>
            <a:ext cx="1232689" cy="1120690"/>
          </a:xfrm>
          <a:prstGeom prst="decago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bg1"/>
                </a:solidFill>
              </a:rPr>
              <a:t>Major Hub #2</a:t>
            </a:r>
            <a:endParaRPr lang="en-US" dirty="0">
              <a:solidFill>
                <a:schemeClr val="bg1"/>
              </a:solidFill>
            </a:endParaRPr>
          </a:p>
        </p:txBody>
      </p:sp>
      <p:sp>
        <p:nvSpPr>
          <p:cNvPr id="12" name="Decagon 11"/>
          <p:cNvSpPr/>
          <p:nvPr/>
        </p:nvSpPr>
        <p:spPr>
          <a:xfrm>
            <a:off x="5413118" y="4398569"/>
            <a:ext cx="1232689" cy="1120690"/>
          </a:xfrm>
          <a:prstGeom prst="decago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bg1"/>
                </a:solidFill>
              </a:rPr>
              <a:t>Major Hub #3</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85630"/>
            <a:ext cx="6477000" cy="566738"/>
          </a:xfrm>
        </p:spPr>
        <p:txBody>
          <a:bodyPr/>
          <a:lstStyle/>
          <a:p>
            <a:r>
              <a:rPr lang="en-US" dirty="0" smtClean="0"/>
              <a:t>Brainstorm Activities in Support of Each Major Hub</a:t>
            </a:r>
            <a:endParaRPr lang="en-US" dirty="0"/>
          </a:p>
        </p:txBody>
      </p:sp>
      <p:sp>
        <p:nvSpPr>
          <p:cNvPr id="9" name="Text Placeholder 8"/>
          <p:cNvSpPr>
            <a:spLocks noGrp="1"/>
          </p:cNvSpPr>
          <p:nvPr>
            <p:ph type="body" sz="half" idx="2"/>
          </p:nvPr>
        </p:nvSpPr>
        <p:spPr>
          <a:xfrm>
            <a:off x="458787" y="1036889"/>
            <a:ext cx="7373145" cy="3495681"/>
          </a:xfrm>
        </p:spPr>
        <p:txBody>
          <a:bodyPr>
            <a:normAutofit/>
          </a:bodyPr>
          <a:lstStyle/>
          <a:p>
            <a:pPr>
              <a:buFont typeface="Arial"/>
              <a:buChar char="•"/>
            </a:pPr>
            <a:r>
              <a:rPr lang="en-US" dirty="0" smtClean="0"/>
              <a:t>Generate a list of distinctive activities or unique combinations of activities in support of each major hub using the value chain to simulate your thinking</a:t>
            </a:r>
          </a:p>
          <a:p>
            <a:pPr lvl="1">
              <a:buFont typeface="Arial"/>
              <a:buChar char="•"/>
            </a:pPr>
            <a:r>
              <a:rPr lang="en-US" dirty="0" smtClean="0"/>
              <a:t>Include activities that the firm may not do now but to which it can gain access through suppliers, alliances, in-licensing, etc.</a:t>
            </a:r>
          </a:p>
          <a:p>
            <a:pPr>
              <a:buFont typeface="Arial"/>
              <a:buChar char="•"/>
            </a:pPr>
            <a:r>
              <a:rPr lang="en-US" dirty="0" smtClean="0"/>
              <a:t>An activity system, in contrast to a value chain, reflects choices on which particular activities will create sustainable competitive advantage for the firm.</a:t>
            </a:r>
          </a:p>
          <a:p>
            <a:pPr>
              <a:buFont typeface="Arial"/>
              <a:buChar char="•"/>
            </a:pPr>
            <a:r>
              <a:rPr lang="en-US" dirty="0" smtClean="0"/>
              <a:t>Actively consider how to exploit the core competencies, capabilities, technologies, resources.  In doing so, you may invent new strategic options or create new major hubs for the strategy</a:t>
            </a:r>
            <a:endParaRPr lang="en-US" dirty="0"/>
          </a:p>
        </p:txBody>
      </p:sp>
      <p:pic>
        <p:nvPicPr>
          <p:cNvPr id="53" name="Picture 52"/>
          <p:cNvPicPr>
            <a:picLocks noChangeAspect="1"/>
          </p:cNvPicPr>
          <p:nvPr/>
        </p:nvPicPr>
        <p:blipFill>
          <a:blip r:embed="rId2"/>
          <a:stretch>
            <a:fillRect/>
          </a:stretch>
        </p:blipFill>
        <p:spPr>
          <a:xfrm>
            <a:off x="498060" y="4333335"/>
            <a:ext cx="5202265" cy="2462405"/>
          </a:xfrm>
          <a:prstGeom prst="rect">
            <a:avLst/>
          </a:prstGeom>
        </p:spPr>
      </p:pic>
      <p:graphicFrame>
        <p:nvGraphicFramePr>
          <p:cNvPr id="54" name="Table 53"/>
          <p:cNvGraphicFramePr>
            <a:graphicFrameLocks noGrp="1"/>
          </p:cNvGraphicFramePr>
          <p:nvPr/>
        </p:nvGraphicFramePr>
        <p:xfrm>
          <a:off x="6984004" y="4105325"/>
          <a:ext cx="1862781" cy="2590799"/>
        </p:xfrm>
        <a:graphic>
          <a:graphicData uri="http://schemas.openxmlformats.org/drawingml/2006/table">
            <a:tbl>
              <a:tblPr firstRow="1" bandRow="1">
                <a:tableStyleId>{5C22544A-7EE6-4342-B048-85BDC9FD1C3A}</a:tableStyleId>
              </a:tblPr>
              <a:tblGrid>
                <a:gridCol w="1862781"/>
              </a:tblGrid>
              <a:tr h="370840">
                <a:tc>
                  <a:txBody>
                    <a:bodyPr/>
                    <a:lstStyle/>
                    <a:p>
                      <a:pPr algn="ctr"/>
                      <a:r>
                        <a:rPr lang="en-US" sz="1400" dirty="0" smtClean="0"/>
                        <a:t>Which Activities Support Each Hub?</a:t>
                      </a:r>
                      <a:endParaRPr lang="en-US" sz="1400" dirty="0"/>
                    </a:p>
                  </a:txBody>
                  <a:tcPr/>
                </a:tc>
              </a:tr>
              <a:tr h="370840">
                <a:tc>
                  <a:txBody>
                    <a:bodyPr/>
                    <a:lstStyle/>
                    <a:p>
                      <a:r>
                        <a:rPr lang="en-US" sz="1300" u="sng" dirty="0" smtClean="0"/>
                        <a:t>Major Hub #1</a:t>
                      </a:r>
                    </a:p>
                    <a:p>
                      <a:pPr>
                        <a:buFont typeface="Arial"/>
                        <a:buChar char="•"/>
                      </a:pPr>
                      <a:r>
                        <a:rPr lang="en-US" sz="1300" dirty="0" smtClean="0"/>
                        <a:t>Activity one</a:t>
                      </a:r>
                    </a:p>
                    <a:p>
                      <a:pPr>
                        <a:buFont typeface="Arial"/>
                        <a:buChar char="•"/>
                      </a:pPr>
                      <a:r>
                        <a:rPr lang="en-US" sz="1300" dirty="0" smtClean="0"/>
                        <a:t>Activity two</a:t>
                      </a:r>
                    </a:p>
                    <a:p>
                      <a:pPr>
                        <a:buFont typeface="Arial"/>
                        <a:buChar char="•"/>
                      </a:pPr>
                      <a:r>
                        <a:rPr lang="en-US" sz="1300" dirty="0" smtClean="0"/>
                        <a:t>Activity three</a:t>
                      </a:r>
                    </a:p>
                    <a:p>
                      <a:pPr>
                        <a:buFont typeface="Arial"/>
                        <a:buChar char="•"/>
                      </a:pPr>
                      <a:r>
                        <a:rPr lang="en-US" sz="1300" dirty="0" smtClean="0"/>
                        <a:t>Etc.</a:t>
                      </a:r>
                    </a:p>
                    <a:p>
                      <a:pPr>
                        <a:buFont typeface="Arial"/>
                        <a:buNone/>
                      </a:pPr>
                      <a:r>
                        <a:rPr lang="en-US" sz="1300" u="sng" dirty="0" smtClean="0"/>
                        <a:t>Major</a:t>
                      </a:r>
                      <a:r>
                        <a:rPr lang="en-US" sz="1300" u="sng" baseline="0" dirty="0" smtClean="0"/>
                        <a:t> Hub #2</a:t>
                      </a:r>
                    </a:p>
                    <a:p>
                      <a:pPr>
                        <a:buFont typeface="Arial"/>
                        <a:buChar char="•"/>
                      </a:pPr>
                      <a:r>
                        <a:rPr lang="en-US" sz="1300" baseline="0" dirty="0" smtClean="0"/>
                        <a:t>Activity one</a:t>
                      </a:r>
                    </a:p>
                    <a:p>
                      <a:pPr>
                        <a:buFont typeface="Arial"/>
                        <a:buChar char="•"/>
                      </a:pPr>
                      <a:r>
                        <a:rPr lang="en-US" sz="1300" dirty="0" smtClean="0"/>
                        <a:t>Activity two</a:t>
                      </a:r>
                    </a:p>
                    <a:p>
                      <a:pPr>
                        <a:buFont typeface="Arial"/>
                        <a:buChar char="•"/>
                      </a:pPr>
                      <a:r>
                        <a:rPr lang="en-US" sz="1300" dirty="0" smtClean="0"/>
                        <a:t>Activity three</a:t>
                      </a:r>
                    </a:p>
                    <a:p>
                      <a:pPr>
                        <a:buFont typeface="Arial"/>
                        <a:buChar char="•"/>
                      </a:pPr>
                      <a:r>
                        <a:rPr lang="en-US" sz="1300" dirty="0" smtClean="0"/>
                        <a:t>Etc.</a:t>
                      </a:r>
                    </a:p>
                  </a:txBody>
                  <a:tcPr/>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Rectangle 14"/>
          <p:cNvSpPr/>
          <p:nvPr/>
        </p:nvSpPr>
        <p:spPr>
          <a:xfrm>
            <a:off x="4582117" y="249042"/>
            <a:ext cx="4395345" cy="58524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6" name="TextBox 15"/>
          <p:cNvSpPr txBox="1"/>
          <p:nvPr/>
        </p:nvSpPr>
        <p:spPr>
          <a:xfrm>
            <a:off x="336176" y="261493"/>
            <a:ext cx="8877851" cy="538609"/>
          </a:xfrm>
          <a:prstGeom prst="rect">
            <a:avLst/>
          </a:prstGeom>
          <a:noFill/>
        </p:spPr>
        <p:txBody>
          <a:bodyPr wrap="square" rtlCol="0">
            <a:spAutoFit/>
          </a:bodyPr>
          <a:lstStyle/>
          <a:p>
            <a:r>
              <a:rPr lang="en-US" sz="2900" dirty="0" smtClean="0">
                <a:solidFill>
                  <a:schemeClr val="accent1"/>
                </a:solidFill>
              </a:rPr>
              <a:t>Criteria to Evaluate the </a:t>
            </a:r>
            <a:r>
              <a:rPr lang="en-US" sz="2900" dirty="0" smtClean="0">
                <a:solidFill>
                  <a:schemeClr val="bg1"/>
                </a:solidFill>
              </a:rPr>
              <a:t>Activity System as a Set</a:t>
            </a:r>
            <a:endParaRPr lang="en-US" sz="2900" dirty="0">
              <a:solidFill>
                <a:schemeClr val="bg1"/>
              </a:solidFill>
            </a:endParaRPr>
          </a:p>
        </p:txBody>
      </p:sp>
      <p:sp>
        <p:nvSpPr>
          <p:cNvPr id="17" name="TextBox 16"/>
          <p:cNvSpPr txBox="1"/>
          <p:nvPr/>
        </p:nvSpPr>
        <p:spPr>
          <a:xfrm>
            <a:off x="610119" y="1319924"/>
            <a:ext cx="8043607" cy="4832093"/>
          </a:xfrm>
          <a:prstGeom prst="rect">
            <a:avLst/>
          </a:prstGeom>
          <a:noFill/>
        </p:spPr>
        <p:txBody>
          <a:bodyPr wrap="square" rtlCol="0">
            <a:spAutoFit/>
          </a:bodyPr>
          <a:lstStyle/>
          <a:p>
            <a:r>
              <a:rPr lang="en-US" sz="2200" b="1" u="sng" dirty="0" smtClean="0">
                <a:solidFill>
                  <a:srgbClr val="294171"/>
                </a:solidFill>
              </a:rPr>
              <a:t>Distinctiveness</a:t>
            </a:r>
          </a:p>
          <a:p>
            <a:pPr lvl="1">
              <a:buFont typeface="Arial"/>
              <a:buChar char="•"/>
            </a:pPr>
            <a:r>
              <a:rPr lang="en-US" dirty="0" smtClean="0"/>
              <a:t>Do differences vs. competitors yield distinct advantage?</a:t>
            </a:r>
          </a:p>
          <a:p>
            <a:pPr lvl="1">
              <a:buFont typeface="Arial"/>
              <a:buChar char="•"/>
            </a:pPr>
            <a:r>
              <a:rPr lang="en-US" dirty="0" smtClean="0"/>
              <a:t>Do overlaps vs. competition exist? Can we claim advantage?</a:t>
            </a:r>
          </a:p>
          <a:p>
            <a:pPr lvl="1">
              <a:buFont typeface="Arial"/>
              <a:buChar char="•"/>
            </a:pPr>
            <a:r>
              <a:rPr lang="en-US" dirty="0" smtClean="0"/>
              <a:t>Does this activity show where we will not play?</a:t>
            </a:r>
          </a:p>
          <a:p>
            <a:r>
              <a:rPr lang="en-US" sz="2200" b="1" u="sng" dirty="0" smtClean="0">
                <a:solidFill>
                  <a:srgbClr val="294171"/>
                </a:solidFill>
              </a:rPr>
              <a:t>Impact on Value Creation</a:t>
            </a:r>
          </a:p>
          <a:p>
            <a:pPr lvl="1">
              <a:buFont typeface="Arial"/>
              <a:buChar char="•"/>
            </a:pPr>
            <a:r>
              <a:rPr lang="en-US" dirty="0" smtClean="0"/>
              <a:t>Do the activities create value for consumers? Channels?</a:t>
            </a:r>
          </a:p>
          <a:p>
            <a:pPr lvl="1">
              <a:buFont typeface="Arial"/>
              <a:buChar char="•"/>
            </a:pPr>
            <a:r>
              <a:rPr lang="en-US" dirty="0" smtClean="0"/>
              <a:t>Do the activities create value for shareholders?</a:t>
            </a:r>
          </a:p>
          <a:p>
            <a:r>
              <a:rPr lang="en-US" sz="2200" b="1" u="sng" dirty="0" smtClean="0">
                <a:solidFill>
                  <a:srgbClr val="294171"/>
                </a:solidFill>
              </a:rPr>
              <a:t>Sustainability</a:t>
            </a:r>
          </a:p>
          <a:p>
            <a:pPr lvl="1">
              <a:buFont typeface="Arial"/>
              <a:buChar char="•"/>
            </a:pPr>
            <a:r>
              <a:rPr lang="en-US" dirty="0" smtClean="0"/>
              <a:t>What is the longevity of our advantage?  How likely is it to be    imitated?</a:t>
            </a:r>
          </a:p>
          <a:p>
            <a:r>
              <a:rPr lang="en-US" sz="2200" b="1" u="sng" dirty="0" smtClean="0">
                <a:solidFill>
                  <a:srgbClr val="294171"/>
                </a:solidFill>
              </a:rPr>
              <a:t>Fit</a:t>
            </a:r>
          </a:p>
          <a:p>
            <a:pPr lvl="1">
              <a:buFont typeface="Arial"/>
              <a:buChar char="•"/>
            </a:pPr>
            <a:r>
              <a:rPr lang="en-US" dirty="0" smtClean="0"/>
              <a:t>How do the activities complement and reinforce each other?</a:t>
            </a:r>
          </a:p>
          <a:p>
            <a:r>
              <a:rPr lang="en-US" sz="2200" b="1" u="sng" dirty="0" smtClean="0">
                <a:solidFill>
                  <a:srgbClr val="294171"/>
                </a:solidFill>
              </a:rPr>
              <a:t>Breakthrough thinking</a:t>
            </a:r>
          </a:p>
          <a:p>
            <a:pPr lvl="1">
              <a:buFont typeface="Arial"/>
              <a:buChar char="•"/>
            </a:pPr>
            <a:r>
              <a:rPr lang="en-US" dirty="0" smtClean="0"/>
              <a:t>To what extent does this activity system enable us to “change the rules of the game?”</a:t>
            </a:r>
          </a:p>
          <a:p>
            <a:pPr>
              <a:buFont typeface="Arial"/>
              <a:buChar char="•"/>
            </a:pPr>
            <a:endParaRPr lang="en-US"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Chart 1"/>
          <p:cNvGraphicFramePr/>
          <p:nvPr/>
        </p:nvGraphicFramePr>
        <p:xfrm>
          <a:off x="448248" y="1656131"/>
          <a:ext cx="6972787" cy="440804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09730" y="414214"/>
            <a:ext cx="7147105" cy="830997"/>
          </a:xfrm>
          <a:prstGeom prst="rect">
            <a:avLst/>
          </a:prstGeom>
          <a:noFill/>
        </p:spPr>
        <p:txBody>
          <a:bodyPr wrap="square" rtlCol="0">
            <a:spAutoFit/>
          </a:bodyPr>
          <a:lstStyle/>
          <a:p>
            <a:r>
              <a:rPr lang="en-US" sz="2400" b="1" dirty="0" smtClean="0">
                <a:solidFill>
                  <a:schemeClr val="accent1"/>
                </a:solidFill>
              </a:rPr>
              <a:t>Ten Year Weighted Average Return on Capital For Selected Industries</a:t>
            </a:r>
            <a:endParaRPr lang="en-US" sz="2400" b="1" dirty="0">
              <a:solidFill>
                <a:schemeClr val="accent1"/>
              </a:solidFill>
            </a:endParaRPr>
          </a:p>
        </p:txBody>
      </p:sp>
      <p:cxnSp>
        <p:nvCxnSpPr>
          <p:cNvPr id="9" name="Straight Connector 8"/>
          <p:cNvCxnSpPr/>
          <p:nvPr/>
        </p:nvCxnSpPr>
        <p:spPr>
          <a:xfrm flipV="1">
            <a:off x="7694968" y="4370691"/>
            <a:ext cx="1257592" cy="12452"/>
          </a:xfrm>
          <a:prstGeom prst="line">
            <a:avLst/>
          </a:prstGeom>
          <a:ln w="762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flipV="1">
            <a:off x="7061432" y="2479563"/>
            <a:ext cx="2549568" cy="1257591"/>
          </a:xfrm>
          <a:prstGeom prst="line">
            <a:avLst/>
          </a:prstGeom>
          <a:ln w="762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flipH="1">
            <a:off x="7353987" y="515311"/>
            <a:ext cx="2104407" cy="1422441"/>
          </a:xfrm>
          <a:prstGeom prst="line">
            <a:avLst/>
          </a:prstGeom>
          <a:ln w="762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7735309" y="1954982"/>
            <a:ext cx="1257592" cy="12452"/>
          </a:xfrm>
          <a:prstGeom prst="line">
            <a:avLst/>
          </a:prstGeom>
          <a:ln w="762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a:lstStyle/>
          <a:p>
            <a:endParaRPr lang="en-US"/>
          </a:p>
        </p:txBody>
      </p:sp>
      <p:pic>
        <p:nvPicPr>
          <p:cNvPr id="4" name="Picture 3"/>
          <p:cNvPicPr>
            <a:picLocks noChangeAspect="1"/>
          </p:cNvPicPr>
          <p:nvPr/>
        </p:nvPicPr>
        <p:blipFill>
          <a:blip r:embed="rId2"/>
          <a:stretch>
            <a:fillRect/>
          </a:stretch>
        </p:blipFill>
        <p:spPr>
          <a:xfrm>
            <a:off x="210056" y="3673499"/>
            <a:ext cx="4263166" cy="2959613"/>
          </a:xfrm>
          <a:prstGeom prst="rect">
            <a:avLst/>
          </a:prstGeom>
          <a:ln w="12700" cap="flat" cmpd="sng" algn="ctr">
            <a:solidFill>
              <a:schemeClr val="accent1"/>
            </a:solidFill>
            <a:prstDash val="solid"/>
            <a:round/>
            <a:headEnd type="none" w="med" len="med"/>
            <a:tailEnd type="none" w="med" len="med"/>
          </a:ln>
        </p:spPr>
      </p:pic>
      <p:pic>
        <p:nvPicPr>
          <p:cNvPr id="5" name="Picture 4"/>
          <p:cNvPicPr>
            <a:picLocks noChangeAspect="1"/>
          </p:cNvPicPr>
          <p:nvPr/>
        </p:nvPicPr>
        <p:blipFill>
          <a:blip r:embed="rId3"/>
          <a:stretch>
            <a:fillRect/>
          </a:stretch>
        </p:blipFill>
        <p:spPr>
          <a:xfrm>
            <a:off x="4656666" y="237727"/>
            <a:ext cx="4195316" cy="3254306"/>
          </a:xfrm>
          <a:prstGeom prst="rect">
            <a:avLst/>
          </a:prstGeom>
          <a:ln w="12700" cap="flat" cmpd="sng" algn="ctr">
            <a:solidFill>
              <a:schemeClr val="accent1"/>
            </a:solidFill>
            <a:prstDash val="solid"/>
            <a:round/>
            <a:headEnd type="none" w="med" len="med"/>
            <a:tailEnd type="none" w="med" len="med"/>
          </a:ln>
        </p:spPr>
      </p:pic>
      <p:sp>
        <p:nvSpPr>
          <p:cNvPr id="6" name="Rectangle 5"/>
          <p:cNvSpPr/>
          <p:nvPr/>
        </p:nvSpPr>
        <p:spPr>
          <a:xfrm>
            <a:off x="4642555" y="3673499"/>
            <a:ext cx="4209427" cy="2959613"/>
          </a:xfrm>
          <a:prstGeom prst="rect">
            <a:avLst/>
          </a:prstGeom>
          <a:ln w="12700" cap="flat" cmpd="sng" algn="ctr">
            <a:solidFill>
              <a:schemeClr val="accen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7" name="Rectangle 6"/>
          <p:cNvSpPr/>
          <p:nvPr/>
        </p:nvSpPr>
        <p:spPr>
          <a:xfrm>
            <a:off x="210056" y="237727"/>
            <a:ext cx="4263166" cy="3254306"/>
          </a:xfrm>
          <a:prstGeom prst="rect">
            <a:avLst/>
          </a:prstGeom>
          <a:ln w="12700" cap="flat" cmpd="sng" algn="ctr">
            <a:solidFill>
              <a:schemeClr val="accen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28222"/>
            <a:ext cx="4473222" cy="3492033"/>
          </a:xfrm>
          <a:prstGeom prst="line">
            <a:avLst/>
          </a:prstGeom>
          <a:ln w="149225"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6" name="Straight Connector 5"/>
          <p:cNvCxnSpPr/>
          <p:nvPr/>
        </p:nvCxnSpPr>
        <p:spPr>
          <a:xfrm>
            <a:off x="8130766" y="249042"/>
            <a:ext cx="817434" cy="63093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85994" y="341369"/>
            <a:ext cx="6138542" cy="538609"/>
          </a:xfrm>
          <a:prstGeom prst="rect">
            <a:avLst/>
          </a:prstGeom>
          <a:noFill/>
        </p:spPr>
        <p:txBody>
          <a:bodyPr wrap="square" rtlCol="0">
            <a:spAutoFit/>
          </a:bodyPr>
          <a:lstStyle/>
          <a:p>
            <a:r>
              <a:rPr lang="en-US" sz="2800" u="sng" dirty="0" smtClean="0">
                <a:solidFill>
                  <a:schemeClr val="accent1"/>
                </a:solidFill>
              </a:rPr>
              <a:t>The Creation of Strategy</a:t>
            </a:r>
            <a:endParaRPr lang="en-US" sz="2800" u="sng" dirty="0">
              <a:solidFill>
                <a:schemeClr val="accent1"/>
              </a:solidFill>
            </a:endParaRPr>
          </a:p>
        </p:txBody>
      </p:sp>
      <p:sp>
        <p:nvSpPr>
          <p:cNvPr id="8" name="Rectangle 7"/>
          <p:cNvSpPr/>
          <p:nvPr/>
        </p:nvSpPr>
        <p:spPr>
          <a:xfrm>
            <a:off x="62255" y="1960377"/>
            <a:ext cx="1033466" cy="10210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noAutofit/>
          </a:bodyPr>
          <a:lstStyle/>
          <a:p>
            <a:pPr algn="ctr"/>
            <a:r>
              <a:rPr lang="en-US" sz="1200" dirty="0" smtClean="0">
                <a:solidFill>
                  <a:schemeClr val="bg1"/>
                </a:solidFill>
              </a:rPr>
              <a:t>What Constitutes end-customer value?</a:t>
            </a:r>
            <a:endParaRPr lang="en-US" sz="1200" dirty="0">
              <a:solidFill>
                <a:schemeClr val="bg1"/>
              </a:solidFill>
            </a:endParaRPr>
          </a:p>
        </p:txBody>
      </p:sp>
      <p:sp>
        <p:nvSpPr>
          <p:cNvPr id="9" name="Rectangle 8"/>
          <p:cNvSpPr/>
          <p:nvPr/>
        </p:nvSpPr>
        <p:spPr>
          <a:xfrm>
            <a:off x="62255" y="3796786"/>
            <a:ext cx="1033466" cy="10210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normAutofit/>
          </a:bodyPr>
          <a:lstStyle/>
          <a:p>
            <a:pPr algn="ctr"/>
            <a:r>
              <a:rPr lang="en-US" sz="1200" dirty="0" smtClean="0">
                <a:solidFill>
                  <a:srgbClr val="FFFFFF"/>
                </a:solidFill>
              </a:rPr>
              <a:t>What constitutes channel value?</a:t>
            </a:r>
            <a:endParaRPr lang="en-US" sz="1200" dirty="0">
              <a:solidFill>
                <a:srgbClr val="FFFFFF"/>
              </a:solidFill>
            </a:endParaRPr>
          </a:p>
        </p:txBody>
      </p:sp>
      <p:sp>
        <p:nvSpPr>
          <p:cNvPr id="10" name="Rectangle 9"/>
          <p:cNvSpPr/>
          <p:nvPr/>
        </p:nvSpPr>
        <p:spPr>
          <a:xfrm>
            <a:off x="1409986" y="1960377"/>
            <a:ext cx="1033466" cy="10210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normAutofit fontScale="62500" lnSpcReduction="20000"/>
          </a:bodyPr>
          <a:lstStyle/>
          <a:p>
            <a:pPr algn="ctr"/>
            <a:r>
              <a:rPr lang="en-US" dirty="0" smtClean="0">
                <a:solidFill>
                  <a:srgbClr val="FFFFFF"/>
                </a:solidFill>
              </a:rPr>
              <a:t>What are the strategically distinct segments?</a:t>
            </a:r>
            <a:endParaRPr lang="en-US" dirty="0">
              <a:solidFill>
                <a:srgbClr val="FFFFFF"/>
              </a:solidFill>
            </a:endParaRPr>
          </a:p>
        </p:txBody>
      </p:sp>
      <p:sp>
        <p:nvSpPr>
          <p:cNvPr id="11" name="Rectangle 10"/>
          <p:cNvSpPr/>
          <p:nvPr/>
        </p:nvSpPr>
        <p:spPr>
          <a:xfrm>
            <a:off x="1409986" y="3796786"/>
            <a:ext cx="1033466" cy="10210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normAutofit/>
          </a:bodyPr>
          <a:lstStyle/>
          <a:p>
            <a:pPr algn="ctr"/>
            <a:r>
              <a:rPr lang="en-US" sz="1200" dirty="0" smtClean="0">
                <a:solidFill>
                  <a:srgbClr val="FFFFFF"/>
                </a:solidFill>
              </a:rPr>
              <a:t>How attractive is each segment?</a:t>
            </a:r>
            <a:endParaRPr lang="en-US" sz="1200" dirty="0">
              <a:solidFill>
                <a:srgbClr val="FFFFFF"/>
              </a:solidFill>
            </a:endParaRPr>
          </a:p>
        </p:txBody>
      </p:sp>
      <p:sp>
        <p:nvSpPr>
          <p:cNvPr id="12" name="Rectangle 11"/>
          <p:cNvSpPr/>
          <p:nvPr/>
        </p:nvSpPr>
        <p:spPr>
          <a:xfrm>
            <a:off x="2794813" y="3796786"/>
            <a:ext cx="1033466" cy="1021073"/>
          </a:xfrm>
          <a:prstGeom prst="rect">
            <a:avLst/>
          </a:prstGeom>
        </p:spPr>
        <p:style>
          <a:lnRef idx="1">
            <a:schemeClr val="accent1"/>
          </a:lnRef>
          <a:fillRef idx="2">
            <a:schemeClr val="accent1"/>
          </a:fillRef>
          <a:effectRef idx="1">
            <a:schemeClr val="accent1"/>
          </a:effectRef>
          <a:fontRef idx="minor">
            <a:schemeClr val="dk1"/>
          </a:fontRef>
        </p:style>
        <p:txBody>
          <a:bodyPr lIns="0" rIns="0" rtlCol="0" anchor="ctr">
            <a:normAutofit fontScale="62500" lnSpcReduction="20000"/>
          </a:bodyPr>
          <a:lstStyle/>
          <a:p>
            <a:pPr algn="ctr"/>
            <a:r>
              <a:rPr lang="en-US" dirty="0" smtClean="0">
                <a:solidFill>
                  <a:srgbClr val="FFFFFF"/>
                </a:solidFill>
              </a:rPr>
              <a:t>How do our costs compare to our competitors?</a:t>
            </a:r>
            <a:endParaRPr lang="en-US" dirty="0">
              <a:solidFill>
                <a:srgbClr val="FFFFFF"/>
              </a:solidFill>
            </a:endParaRPr>
          </a:p>
        </p:txBody>
      </p:sp>
      <p:sp>
        <p:nvSpPr>
          <p:cNvPr id="13" name="Rectangle 12"/>
          <p:cNvSpPr/>
          <p:nvPr/>
        </p:nvSpPr>
        <p:spPr>
          <a:xfrm>
            <a:off x="2807264" y="1960377"/>
            <a:ext cx="1033466" cy="1021073"/>
          </a:xfrm>
          <a:prstGeom prst="rect">
            <a:avLst/>
          </a:prstGeom>
        </p:spPr>
        <p:style>
          <a:lnRef idx="1">
            <a:schemeClr val="accent1"/>
          </a:lnRef>
          <a:fillRef idx="2">
            <a:schemeClr val="accent1"/>
          </a:fillRef>
          <a:effectRef idx="1">
            <a:schemeClr val="accent1"/>
          </a:effectRef>
          <a:fontRef idx="minor">
            <a:schemeClr val="dk1"/>
          </a:fontRef>
        </p:style>
        <p:txBody>
          <a:bodyPr lIns="0" rIns="0" rtlCol="0" anchor="ctr">
            <a:normAutofit fontScale="62500" lnSpcReduction="20000"/>
          </a:bodyPr>
          <a:lstStyle/>
          <a:p>
            <a:pPr algn="ctr"/>
            <a:r>
              <a:rPr lang="en-US" dirty="0" smtClean="0">
                <a:solidFill>
                  <a:srgbClr val="FFFFFF"/>
                </a:solidFill>
              </a:rPr>
              <a:t>How do our capabilities compare to our competitors?</a:t>
            </a:r>
            <a:endParaRPr lang="en-US" dirty="0">
              <a:solidFill>
                <a:srgbClr val="FFFFFF"/>
              </a:solidFill>
            </a:endParaRPr>
          </a:p>
        </p:txBody>
      </p:sp>
      <p:sp>
        <p:nvSpPr>
          <p:cNvPr id="14" name="Rectangle 13"/>
          <p:cNvSpPr/>
          <p:nvPr/>
        </p:nvSpPr>
        <p:spPr>
          <a:xfrm>
            <a:off x="4217521" y="3796786"/>
            <a:ext cx="1033466" cy="1021073"/>
          </a:xfrm>
          <a:prstGeom prst="rect">
            <a:avLst/>
          </a:prstGeom>
        </p:spPr>
        <p:style>
          <a:lnRef idx="1">
            <a:schemeClr val="accent1"/>
          </a:lnRef>
          <a:fillRef idx="2">
            <a:schemeClr val="accent1"/>
          </a:fillRef>
          <a:effectRef idx="1">
            <a:schemeClr val="accent1"/>
          </a:effectRef>
          <a:fontRef idx="minor">
            <a:schemeClr val="dk1"/>
          </a:fontRef>
        </p:style>
        <p:txBody>
          <a:bodyPr lIns="0" rIns="0" rtlCol="0" anchor="ctr">
            <a:normAutofit fontScale="70000" lnSpcReduction="20000"/>
          </a:bodyPr>
          <a:lstStyle/>
          <a:p>
            <a:pPr algn="ctr"/>
            <a:r>
              <a:rPr lang="en-US" dirty="0" smtClean="0">
                <a:solidFill>
                  <a:srgbClr val="FFFFFF"/>
                </a:solidFill>
              </a:rPr>
              <a:t>What are the economic drivers of the industry?</a:t>
            </a:r>
            <a:endParaRPr lang="en-US" dirty="0">
              <a:solidFill>
                <a:srgbClr val="FFFFFF"/>
              </a:solidFill>
            </a:endParaRPr>
          </a:p>
        </p:txBody>
      </p:sp>
      <p:sp>
        <p:nvSpPr>
          <p:cNvPr id="15" name="Rectangle 14"/>
          <p:cNvSpPr/>
          <p:nvPr/>
        </p:nvSpPr>
        <p:spPr>
          <a:xfrm>
            <a:off x="4217521" y="1960377"/>
            <a:ext cx="1033466" cy="1021073"/>
          </a:xfrm>
          <a:prstGeom prst="rect">
            <a:avLst/>
          </a:prstGeom>
        </p:spPr>
        <p:style>
          <a:lnRef idx="1">
            <a:schemeClr val="accent1"/>
          </a:lnRef>
          <a:fillRef idx="2">
            <a:schemeClr val="accent1"/>
          </a:fillRef>
          <a:effectRef idx="1">
            <a:schemeClr val="accent1"/>
          </a:effectRef>
          <a:fontRef idx="minor">
            <a:schemeClr val="dk1"/>
          </a:fontRef>
        </p:style>
        <p:txBody>
          <a:bodyPr lIns="0" rIns="0" rtlCol="0" anchor="ctr">
            <a:normAutofit/>
          </a:bodyPr>
          <a:lstStyle/>
          <a:p>
            <a:pPr algn="ctr"/>
            <a:r>
              <a:rPr lang="en-US" sz="1200" dirty="0" smtClean="0">
                <a:solidFill>
                  <a:srgbClr val="FFFFFF"/>
                </a:solidFill>
              </a:rPr>
              <a:t>What is the scope of the industry?</a:t>
            </a:r>
            <a:endParaRPr lang="en-US" sz="1200" dirty="0">
              <a:solidFill>
                <a:srgbClr val="FFFFFF"/>
              </a:solidFill>
            </a:endParaRPr>
          </a:p>
        </p:txBody>
      </p:sp>
      <p:sp>
        <p:nvSpPr>
          <p:cNvPr id="16" name="Rectangle 15"/>
          <p:cNvSpPr/>
          <p:nvPr/>
        </p:nvSpPr>
        <p:spPr>
          <a:xfrm>
            <a:off x="5615580" y="3796786"/>
            <a:ext cx="1033466" cy="1021073"/>
          </a:xfrm>
          <a:prstGeom prst="rect">
            <a:avLst/>
          </a:prstGeom>
        </p:spPr>
        <p:style>
          <a:lnRef idx="1">
            <a:schemeClr val="accent1"/>
          </a:lnRef>
          <a:fillRef idx="2">
            <a:schemeClr val="accent1"/>
          </a:fillRef>
          <a:effectRef idx="1">
            <a:schemeClr val="accent1"/>
          </a:effectRef>
          <a:fontRef idx="minor">
            <a:schemeClr val="dk1"/>
          </a:fontRef>
        </p:style>
        <p:txBody>
          <a:bodyPr lIns="0" rIns="0" rtlCol="0" anchor="ctr">
            <a:normAutofit fontScale="62500" lnSpcReduction="20000"/>
          </a:bodyPr>
          <a:lstStyle/>
          <a:p>
            <a:pPr algn="ctr"/>
            <a:r>
              <a:rPr lang="en-US" dirty="0" smtClean="0">
                <a:solidFill>
                  <a:srgbClr val="FFFFFF"/>
                </a:solidFill>
              </a:rPr>
              <a:t>What are the implications for the organization pursuing the choice?</a:t>
            </a:r>
            <a:endParaRPr lang="en-US" dirty="0">
              <a:solidFill>
                <a:srgbClr val="FFFFFF"/>
              </a:solidFill>
            </a:endParaRPr>
          </a:p>
        </p:txBody>
      </p:sp>
      <p:sp>
        <p:nvSpPr>
          <p:cNvPr id="17" name="Rectangle 16"/>
          <p:cNvSpPr/>
          <p:nvPr/>
        </p:nvSpPr>
        <p:spPr>
          <a:xfrm>
            <a:off x="5615580" y="1960377"/>
            <a:ext cx="1033466" cy="1021073"/>
          </a:xfrm>
          <a:prstGeom prst="rect">
            <a:avLst/>
          </a:prstGeom>
        </p:spPr>
        <p:style>
          <a:lnRef idx="1">
            <a:schemeClr val="accent1"/>
          </a:lnRef>
          <a:fillRef idx="2">
            <a:schemeClr val="accent1"/>
          </a:fillRef>
          <a:effectRef idx="1">
            <a:schemeClr val="accent1"/>
          </a:effectRef>
          <a:fontRef idx="minor">
            <a:schemeClr val="dk1"/>
          </a:fontRef>
        </p:style>
        <p:txBody>
          <a:bodyPr lIns="0" tIns="18288" rIns="0" bIns="18288" rtlCol="0" anchor="ctr">
            <a:normAutofit fontScale="62500" lnSpcReduction="20000"/>
          </a:bodyPr>
          <a:lstStyle/>
          <a:p>
            <a:pPr algn="ctr"/>
            <a:r>
              <a:rPr lang="en-US" dirty="0" smtClean="0">
                <a:solidFill>
                  <a:srgbClr val="FFFFFF"/>
                </a:solidFill>
              </a:rPr>
              <a:t>How will our competitors, customers and suppliers react to our actions?</a:t>
            </a:r>
            <a:endParaRPr lang="en-US" dirty="0">
              <a:solidFill>
                <a:srgbClr val="FFFFFF"/>
              </a:solidFill>
            </a:endParaRPr>
          </a:p>
        </p:txBody>
      </p:sp>
      <p:sp>
        <p:nvSpPr>
          <p:cNvPr id="18" name="Rectangle 17"/>
          <p:cNvSpPr/>
          <p:nvPr/>
        </p:nvSpPr>
        <p:spPr>
          <a:xfrm>
            <a:off x="6842042" y="2882386"/>
            <a:ext cx="1033466" cy="1021073"/>
          </a:xfrm>
          <a:prstGeom prst="rect">
            <a:avLst/>
          </a:prstGeom>
        </p:spPr>
        <p:style>
          <a:lnRef idx="1">
            <a:schemeClr val="accent1"/>
          </a:lnRef>
          <a:fillRef idx="2">
            <a:schemeClr val="accent1"/>
          </a:fillRef>
          <a:effectRef idx="1">
            <a:schemeClr val="accent1"/>
          </a:effectRef>
          <a:fontRef idx="minor">
            <a:schemeClr val="dk1"/>
          </a:fontRef>
        </p:style>
        <p:txBody>
          <a:bodyPr lIns="0" rIns="0" rtlCol="0" anchor="ctr">
            <a:normAutofit fontScale="62500" lnSpcReduction="20000"/>
          </a:bodyPr>
          <a:lstStyle/>
          <a:p>
            <a:pPr algn="ctr"/>
            <a:r>
              <a:rPr lang="en-US" dirty="0" smtClean="0">
                <a:solidFill>
                  <a:srgbClr val="FFFFFF"/>
                </a:solidFill>
              </a:rPr>
              <a:t>What are the economic implications of the choice?</a:t>
            </a:r>
            <a:endParaRPr lang="en-US" dirty="0">
              <a:solidFill>
                <a:srgbClr val="FFFFFF"/>
              </a:solidFill>
            </a:endParaRPr>
          </a:p>
        </p:txBody>
      </p:sp>
      <p:sp>
        <p:nvSpPr>
          <p:cNvPr id="20" name="Rectangle 19"/>
          <p:cNvSpPr/>
          <p:nvPr/>
        </p:nvSpPr>
        <p:spPr>
          <a:xfrm>
            <a:off x="8089048" y="1960377"/>
            <a:ext cx="1033466" cy="1021073"/>
          </a:xfrm>
          <a:prstGeom prst="rect">
            <a:avLst/>
          </a:prstGeom>
        </p:spPr>
        <p:style>
          <a:lnRef idx="1">
            <a:schemeClr val="accent1"/>
          </a:lnRef>
          <a:fillRef idx="2">
            <a:schemeClr val="accent1"/>
          </a:fillRef>
          <a:effectRef idx="1">
            <a:schemeClr val="accent1"/>
          </a:effectRef>
          <a:fontRef idx="minor">
            <a:schemeClr val="dk1"/>
          </a:fontRef>
        </p:style>
        <p:txBody>
          <a:bodyPr lIns="0" rIns="0" rtlCol="0" anchor="ctr">
            <a:normAutofit/>
          </a:bodyPr>
          <a:lstStyle/>
          <a:p>
            <a:pPr algn="ctr"/>
            <a:r>
              <a:rPr lang="en-US" sz="1100" dirty="0" smtClean="0">
                <a:solidFill>
                  <a:srgbClr val="FFFFFF"/>
                </a:solidFill>
              </a:rPr>
              <a:t>Position A </a:t>
            </a:r>
          </a:p>
          <a:p>
            <a:pPr algn="ctr"/>
            <a:r>
              <a:rPr lang="en-US" sz="1100" dirty="0" smtClean="0">
                <a:solidFill>
                  <a:srgbClr val="FFFFFF"/>
                </a:solidFill>
              </a:rPr>
              <a:t>With</a:t>
            </a:r>
          </a:p>
          <a:p>
            <a:pPr algn="ctr"/>
            <a:r>
              <a:rPr lang="en-US" sz="1100" dirty="0" smtClean="0">
                <a:solidFill>
                  <a:srgbClr val="FFFFFF"/>
                </a:solidFill>
              </a:rPr>
              <a:t> Advantage X</a:t>
            </a:r>
            <a:endParaRPr lang="en-US" sz="1100" dirty="0">
              <a:solidFill>
                <a:srgbClr val="FFFFFF"/>
              </a:solidFill>
            </a:endParaRPr>
          </a:p>
        </p:txBody>
      </p:sp>
      <p:sp>
        <p:nvSpPr>
          <p:cNvPr id="21" name="Rectangle 20"/>
          <p:cNvSpPr/>
          <p:nvPr/>
        </p:nvSpPr>
        <p:spPr>
          <a:xfrm>
            <a:off x="8089048" y="3784334"/>
            <a:ext cx="1033466" cy="1021073"/>
          </a:xfrm>
          <a:prstGeom prst="rect">
            <a:avLst/>
          </a:prstGeom>
        </p:spPr>
        <p:style>
          <a:lnRef idx="1">
            <a:schemeClr val="accent1"/>
          </a:lnRef>
          <a:fillRef idx="2">
            <a:schemeClr val="accent1"/>
          </a:fillRef>
          <a:effectRef idx="1">
            <a:schemeClr val="accent1"/>
          </a:effectRef>
          <a:fontRef idx="minor">
            <a:schemeClr val="dk1"/>
          </a:fontRef>
        </p:style>
        <p:txBody>
          <a:bodyPr lIns="0" rIns="0" rtlCol="0" anchor="ctr">
            <a:normAutofit/>
          </a:bodyPr>
          <a:lstStyle/>
          <a:p>
            <a:pPr algn="ctr"/>
            <a:r>
              <a:rPr lang="en-US" sz="1100" dirty="0" smtClean="0">
                <a:solidFill>
                  <a:srgbClr val="FFFFFF"/>
                </a:solidFill>
              </a:rPr>
              <a:t>Position B </a:t>
            </a:r>
          </a:p>
          <a:p>
            <a:pPr algn="ctr"/>
            <a:r>
              <a:rPr lang="en-US" sz="1100" dirty="0" smtClean="0">
                <a:solidFill>
                  <a:srgbClr val="FFFFFF"/>
                </a:solidFill>
              </a:rPr>
              <a:t>With</a:t>
            </a:r>
          </a:p>
          <a:p>
            <a:pPr algn="ctr"/>
            <a:r>
              <a:rPr lang="en-US" sz="1100" dirty="0" smtClean="0">
                <a:solidFill>
                  <a:srgbClr val="FFFFFF"/>
                </a:solidFill>
              </a:rPr>
              <a:t>Advantage Y</a:t>
            </a:r>
            <a:endParaRPr lang="en-US" sz="1100" dirty="0">
              <a:solidFill>
                <a:srgbClr val="FFFFFF"/>
              </a:solidFill>
            </a:endParaRPr>
          </a:p>
        </p:txBody>
      </p:sp>
      <p:sp>
        <p:nvSpPr>
          <p:cNvPr id="22" name="Down Arrow Callout 21"/>
          <p:cNvSpPr/>
          <p:nvPr/>
        </p:nvSpPr>
        <p:spPr>
          <a:xfrm>
            <a:off x="62255" y="5055003"/>
            <a:ext cx="2381197" cy="474288"/>
          </a:xfrm>
          <a:prstGeom prst="downArrow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3" name="TextBox 22"/>
          <p:cNvSpPr txBox="1"/>
          <p:nvPr/>
        </p:nvSpPr>
        <p:spPr>
          <a:xfrm>
            <a:off x="62255" y="5529291"/>
            <a:ext cx="2381197" cy="276999"/>
          </a:xfrm>
          <a:prstGeom prst="rect">
            <a:avLst/>
          </a:prstGeom>
          <a:noFill/>
        </p:spPr>
        <p:txBody>
          <a:bodyPr wrap="square" rtlCol="0">
            <a:spAutoFit/>
          </a:bodyPr>
          <a:lstStyle/>
          <a:p>
            <a:pPr algn="ctr"/>
            <a:r>
              <a:rPr lang="en-US" sz="1200" dirty="0" smtClean="0"/>
              <a:t>Customer Insight and Action</a:t>
            </a:r>
            <a:endParaRPr lang="en-US" sz="1200" dirty="0"/>
          </a:p>
        </p:txBody>
      </p:sp>
      <p:sp>
        <p:nvSpPr>
          <p:cNvPr id="24" name="Down Arrow Callout 23"/>
          <p:cNvSpPr/>
          <p:nvPr/>
        </p:nvSpPr>
        <p:spPr>
          <a:xfrm>
            <a:off x="2794813" y="5055003"/>
            <a:ext cx="1033466" cy="474288"/>
          </a:xfrm>
          <a:prstGeom prst="downArrow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5" name="TextBox 24"/>
          <p:cNvSpPr txBox="1"/>
          <p:nvPr/>
        </p:nvSpPr>
        <p:spPr>
          <a:xfrm>
            <a:off x="2807264" y="5502154"/>
            <a:ext cx="1033466" cy="430887"/>
          </a:xfrm>
          <a:prstGeom prst="rect">
            <a:avLst/>
          </a:prstGeom>
          <a:noFill/>
        </p:spPr>
        <p:txBody>
          <a:bodyPr wrap="square" rtlCol="0">
            <a:spAutoFit/>
          </a:bodyPr>
          <a:lstStyle/>
          <a:p>
            <a:pPr algn="ctr"/>
            <a:r>
              <a:rPr lang="en-US" sz="1100" dirty="0" smtClean="0"/>
              <a:t>Costs and Capabilities</a:t>
            </a:r>
            <a:endParaRPr lang="en-US" sz="1100" dirty="0"/>
          </a:p>
        </p:txBody>
      </p:sp>
      <p:sp>
        <p:nvSpPr>
          <p:cNvPr id="26" name="Down Arrow Callout 25"/>
          <p:cNvSpPr/>
          <p:nvPr/>
        </p:nvSpPr>
        <p:spPr>
          <a:xfrm>
            <a:off x="4217521" y="5055003"/>
            <a:ext cx="2431525" cy="474288"/>
          </a:xfrm>
          <a:prstGeom prst="downArrow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7" name="TextBox 26"/>
          <p:cNvSpPr txBox="1"/>
          <p:nvPr/>
        </p:nvSpPr>
        <p:spPr>
          <a:xfrm>
            <a:off x="4300471" y="5529291"/>
            <a:ext cx="2381197" cy="276999"/>
          </a:xfrm>
          <a:prstGeom prst="rect">
            <a:avLst/>
          </a:prstGeom>
          <a:noFill/>
        </p:spPr>
        <p:txBody>
          <a:bodyPr wrap="square" rtlCol="0">
            <a:spAutoFit/>
          </a:bodyPr>
          <a:lstStyle/>
          <a:p>
            <a:pPr algn="ctr"/>
            <a:r>
              <a:rPr lang="en-US" sz="1200" dirty="0" smtClean="0"/>
              <a:t>Industry Evolution</a:t>
            </a:r>
            <a:endParaRPr lang="en-US" sz="1200" dirty="0"/>
          </a:p>
        </p:txBody>
      </p:sp>
      <p:sp>
        <p:nvSpPr>
          <p:cNvPr id="28" name="Down Arrow Callout 27"/>
          <p:cNvSpPr/>
          <p:nvPr/>
        </p:nvSpPr>
        <p:spPr>
          <a:xfrm>
            <a:off x="6842042" y="5055003"/>
            <a:ext cx="1033466" cy="474288"/>
          </a:xfrm>
          <a:prstGeom prst="downArrow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9" name="TextBox 28"/>
          <p:cNvSpPr txBox="1"/>
          <p:nvPr/>
        </p:nvSpPr>
        <p:spPr>
          <a:xfrm>
            <a:off x="6842042" y="5529291"/>
            <a:ext cx="1033466" cy="430887"/>
          </a:xfrm>
          <a:prstGeom prst="rect">
            <a:avLst/>
          </a:prstGeom>
          <a:noFill/>
        </p:spPr>
        <p:txBody>
          <a:bodyPr wrap="square" rtlCol="0">
            <a:spAutoFit/>
          </a:bodyPr>
          <a:lstStyle/>
          <a:p>
            <a:pPr algn="ctr"/>
            <a:r>
              <a:rPr lang="en-US" sz="1100" dirty="0" smtClean="0"/>
              <a:t>Economics of Choice</a:t>
            </a:r>
            <a:endParaRPr lang="en-US" sz="1100" dirty="0"/>
          </a:p>
        </p:txBody>
      </p:sp>
      <p:sp>
        <p:nvSpPr>
          <p:cNvPr id="30" name="TextBox 29"/>
          <p:cNvSpPr txBox="1"/>
          <p:nvPr/>
        </p:nvSpPr>
        <p:spPr>
          <a:xfrm>
            <a:off x="62255" y="3536399"/>
            <a:ext cx="1033466" cy="276999"/>
          </a:xfrm>
          <a:prstGeom prst="rect">
            <a:avLst/>
          </a:prstGeom>
          <a:noFill/>
        </p:spPr>
        <p:txBody>
          <a:bodyPr wrap="square" rtlCol="0">
            <a:spAutoFit/>
          </a:bodyPr>
          <a:lstStyle/>
          <a:p>
            <a:pPr algn="ctr"/>
            <a:r>
              <a:rPr lang="en-US" sz="1200" dirty="0" smtClean="0"/>
              <a:t>Channel</a:t>
            </a:r>
            <a:endParaRPr lang="en-US" sz="1200" dirty="0"/>
          </a:p>
        </p:txBody>
      </p:sp>
      <p:sp>
        <p:nvSpPr>
          <p:cNvPr id="31" name="TextBox 30"/>
          <p:cNvSpPr txBox="1"/>
          <p:nvPr/>
        </p:nvSpPr>
        <p:spPr>
          <a:xfrm>
            <a:off x="1248124" y="3374521"/>
            <a:ext cx="1384826" cy="430887"/>
          </a:xfrm>
          <a:prstGeom prst="rect">
            <a:avLst/>
          </a:prstGeom>
          <a:noFill/>
        </p:spPr>
        <p:txBody>
          <a:bodyPr wrap="square" rtlCol="0">
            <a:spAutoFit/>
          </a:bodyPr>
          <a:lstStyle/>
          <a:p>
            <a:pPr algn="ctr"/>
            <a:r>
              <a:rPr lang="en-US" sz="1100" dirty="0" smtClean="0"/>
              <a:t>Relative Attractiveness</a:t>
            </a:r>
            <a:endParaRPr lang="en-US" sz="1100" dirty="0"/>
          </a:p>
        </p:txBody>
      </p:sp>
      <p:sp>
        <p:nvSpPr>
          <p:cNvPr id="32" name="TextBox 31"/>
          <p:cNvSpPr txBox="1"/>
          <p:nvPr/>
        </p:nvSpPr>
        <p:spPr>
          <a:xfrm>
            <a:off x="3058348" y="3519787"/>
            <a:ext cx="582161" cy="276999"/>
          </a:xfrm>
          <a:prstGeom prst="rect">
            <a:avLst/>
          </a:prstGeom>
          <a:noFill/>
        </p:spPr>
        <p:txBody>
          <a:bodyPr wrap="none" rtlCol="0">
            <a:spAutoFit/>
          </a:bodyPr>
          <a:lstStyle/>
          <a:p>
            <a:pPr algn="ctr"/>
            <a:r>
              <a:rPr lang="en-US" sz="1200" dirty="0" smtClean="0"/>
              <a:t>Costs</a:t>
            </a:r>
            <a:endParaRPr lang="en-US" sz="1200" dirty="0"/>
          </a:p>
        </p:txBody>
      </p:sp>
      <p:sp>
        <p:nvSpPr>
          <p:cNvPr id="33" name="TextBox 32"/>
          <p:cNvSpPr txBox="1"/>
          <p:nvPr/>
        </p:nvSpPr>
        <p:spPr>
          <a:xfrm>
            <a:off x="4288020" y="3403255"/>
            <a:ext cx="921401" cy="430887"/>
          </a:xfrm>
          <a:prstGeom prst="rect">
            <a:avLst/>
          </a:prstGeom>
          <a:noFill/>
        </p:spPr>
        <p:txBody>
          <a:bodyPr wrap="square" rtlCol="0">
            <a:spAutoFit/>
          </a:bodyPr>
          <a:lstStyle/>
          <a:p>
            <a:pPr algn="ctr"/>
            <a:r>
              <a:rPr lang="en-US" sz="1100" dirty="0" smtClean="0"/>
              <a:t>Industry Structure</a:t>
            </a:r>
            <a:endParaRPr lang="en-US" sz="1100" dirty="0"/>
          </a:p>
        </p:txBody>
      </p:sp>
      <p:sp>
        <p:nvSpPr>
          <p:cNvPr id="34" name="TextBox 33"/>
          <p:cNvSpPr txBox="1"/>
          <p:nvPr/>
        </p:nvSpPr>
        <p:spPr>
          <a:xfrm>
            <a:off x="5779771" y="3536399"/>
            <a:ext cx="744765" cy="276999"/>
          </a:xfrm>
          <a:prstGeom prst="rect">
            <a:avLst/>
          </a:prstGeom>
          <a:noFill/>
        </p:spPr>
        <p:txBody>
          <a:bodyPr wrap="none" rtlCol="0">
            <a:spAutoFit/>
          </a:bodyPr>
          <a:lstStyle/>
          <a:p>
            <a:pPr algn="ctr"/>
            <a:r>
              <a:rPr lang="en-US" sz="1200" dirty="0" smtClean="0"/>
              <a:t>Internal</a:t>
            </a:r>
            <a:endParaRPr lang="en-US" sz="1200" dirty="0"/>
          </a:p>
        </p:txBody>
      </p:sp>
      <p:sp>
        <p:nvSpPr>
          <p:cNvPr id="35" name="TextBox 34"/>
          <p:cNvSpPr txBox="1"/>
          <p:nvPr/>
        </p:nvSpPr>
        <p:spPr>
          <a:xfrm>
            <a:off x="5779771" y="1682561"/>
            <a:ext cx="772492" cy="276999"/>
          </a:xfrm>
          <a:prstGeom prst="rect">
            <a:avLst/>
          </a:prstGeom>
          <a:noFill/>
        </p:spPr>
        <p:txBody>
          <a:bodyPr wrap="none" rtlCol="0">
            <a:spAutoFit/>
          </a:bodyPr>
          <a:lstStyle/>
          <a:p>
            <a:pPr algn="ctr"/>
            <a:r>
              <a:rPr lang="en-US" sz="1200" dirty="0" smtClean="0"/>
              <a:t>External</a:t>
            </a:r>
            <a:endParaRPr lang="en-US" sz="1200" dirty="0"/>
          </a:p>
        </p:txBody>
      </p:sp>
      <p:sp>
        <p:nvSpPr>
          <p:cNvPr id="36" name="TextBox 35"/>
          <p:cNvSpPr txBox="1"/>
          <p:nvPr/>
        </p:nvSpPr>
        <p:spPr>
          <a:xfrm>
            <a:off x="4288020" y="1566733"/>
            <a:ext cx="921401" cy="430887"/>
          </a:xfrm>
          <a:prstGeom prst="rect">
            <a:avLst/>
          </a:prstGeom>
          <a:noFill/>
        </p:spPr>
        <p:txBody>
          <a:bodyPr wrap="square" rtlCol="0">
            <a:spAutoFit/>
          </a:bodyPr>
          <a:lstStyle/>
          <a:p>
            <a:pPr algn="ctr"/>
            <a:r>
              <a:rPr lang="en-US" sz="1100" dirty="0" smtClean="0"/>
              <a:t>Industry Definition</a:t>
            </a:r>
            <a:endParaRPr lang="en-US" sz="1100" dirty="0"/>
          </a:p>
        </p:txBody>
      </p:sp>
      <p:sp>
        <p:nvSpPr>
          <p:cNvPr id="37" name="TextBox 36"/>
          <p:cNvSpPr txBox="1"/>
          <p:nvPr/>
        </p:nvSpPr>
        <p:spPr>
          <a:xfrm>
            <a:off x="2816886" y="1682561"/>
            <a:ext cx="1065090" cy="276999"/>
          </a:xfrm>
          <a:prstGeom prst="rect">
            <a:avLst/>
          </a:prstGeom>
          <a:noFill/>
        </p:spPr>
        <p:txBody>
          <a:bodyPr wrap="none" rtlCol="0">
            <a:spAutoFit/>
          </a:bodyPr>
          <a:lstStyle/>
          <a:p>
            <a:pPr algn="ctr"/>
            <a:r>
              <a:rPr lang="en-US" sz="1200" dirty="0" smtClean="0"/>
              <a:t>Capabilities</a:t>
            </a:r>
            <a:endParaRPr lang="en-US" sz="1200" dirty="0"/>
          </a:p>
        </p:txBody>
      </p:sp>
      <p:sp>
        <p:nvSpPr>
          <p:cNvPr id="38" name="TextBox 37"/>
          <p:cNvSpPr txBox="1"/>
          <p:nvPr/>
        </p:nvSpPr>
        <p:spPr>
          <a:xfrm>
            <a:off x="1373190" y="1695013"/>
            <a:ext cx="1150143" cy="261610"/>
          </a:xfrm>
          <a:prstGeom prst="rect">
            <a:avLst/>
          </a:prstGeom>
          <a:noFill/>
        </p:spPr>
        <p:txBody>
          <a:bodyPr wrap="none" rtlCol="0">
            <a:spAutoFit/>
          </a:bodyPr>
          <a:lstStyle/>
          <a:p>
            <a:pPr algn="ctr"/>
            <a:r>
              <a:rPr lang="en-US" sz="1100" dirty="0" smtClean="0"/>
              <a:t>Segmentation</a:t>
            </a:r>
            <a:endParaRPr lang="en-US" sz="1100" dirty="0"/>
          </a:p>
        </p:txBody>
      </p:sp>
      <p:sp>
        <p:nvSpPr>
          <p:cNvPr id="39" name="TextBox 38"/>
          <p:cNvSpPr txBox="1"/>
          <p:nvPr/>
        </p:nvSpPr>
        <p:spPr>
          <a:xfrm>
            <a:off x="62255" y="1552755"/>
            <a:ext cx="1045918" cy="430887"/>
          </a:xfrm>
          <a:prstGeom prst="rect">
            <a:avLst/>
          </a:prstGeom>
          <a:noFill/>
        </p:spPr>
        <p:txBody>
          <a:bodyPr wrap="square" rtlCol="0">
            <a:spAutoFit/>
          </a:bodyPr>
          <a:lstStyle/>
          <a:p>
            <a:pPr algn="ctr"/>
            <a:r>
              <a:rPr lang="en-US" sz="1100" dirty="0" smtClean="0"/>
              <a:t>End-Customer</a:t>
            </a:r>
            <a:endParaRPr lang="en-US" sz="1100" dirty="0"/>
          </a:p>
        </p:txBody>
      </p:sp>
      <p:sp>
        <p:nvSpPr>
          <p:cNvPr id="40" name="TextBox 39"/>
          <p:cNvSpPr txBox="1"/>
          <p:nvPr/>
        </p:nvSpPr>
        <p:spPr>
          <a:xfrm>
            <a:off x="49804" y="1008623"/>
            <a:ext cx="1095721" cy="430887"/>
          </a:xfrm>
          <a:prstGeom prst="rect">
            <a:avLst/>
          </a:prstGeom>
          <a:noFill/>
        </p:spPr>
        <p:txBody>
          <a:bodyPr wrap="square" rtlCol="0">
            <a:spAutoFit/>
          </a:bodyPr>
          <a:lstStyle/>
          <a:p>
            <a:pPr algn="ctr"/>
            <a:r>
              <a:rPr lang="en-US" sz="1100" b="1" dirty="0" smtClean="0"/>
              <a:t>Value Analysis</a:t>
            </a:r>
            <a:endParaRPr lang="en-US" sz="1100" b="1" dirty="0"/>
          </a:p>
        </p:txBody>
      </p:sp>
      <p:sp>
        <p:nvSpPr>
          <p:cNvPr id="41" name="TextBox 40"/>
          <p:cNvSpPr txBox="1"/>
          <p:nvPr/>
        </p:nvSpPr>
        <p:spPr>
          <a:xfrm>
            <a:off x="1373190" y="1102072"/>
            <a:ext cx="1150143" cy="261610"/>
          </a:xfrm>
          <a:prstGeom prst="rect">
            <a:avLst/>
          </a:prstGeom>
          <a:noFill/>
        </p:spPr>
        <p:txBody>
          <a:bodyPr wrap="none" rtlCol="0">
            <a:spAutoFit/>
          </a:bodyPr>
          <a:lstStyle/>
          <a:p>
            <a:pPr algn="ctr"/>
            <a:r>
              <a:rPr lang="en-US" sz="1100" b="1" dirty="0" smtClean="0"/>
              <a:t>Segmentation</a:t>
            </a:r>
            <a:endParaRPr lang="en-US" sz="1100" b="1" dirty="0"/>
          </a:p>
        </p:txBody>
      </p:sp>
      <p:sp>
        <p:nvSpPr>
          <p:cNvPr id="42" name="TextBox 41"/>
          <p:cNvSpPr txBox="1"/>
          <p:nvPr/>
        </p:nvSpPr>
        <p:spPr>
          <a:xfrm>
            <a:off x="2823221" y="1008623"/>
            <a:ext cx="980156" cy="430887"/>
          </a:xfrm>
          <a:prstGeom prst="rect">
            <a:avLst/>
          </a:prstGeom>
          <a:noFill/>
        </p:spPr>
        <p:txBody>
          <a:bodyPr wrap="square" rtlCol="0">
            <a:spAutoFit/>
          </a:bodyPr>
          <a:lstStyle/>
          <a:p>
            <a:pPr algn="ctr"/>
            <a:r>
              <a:rPr lang="en-US" sz="1100" b="1" dirty="0" smtClean="0"/>
              <a:t>Relative Position</a:t>
            </a:r>
            <a:endParaRPr lang="en-US" sz="1100" b="1" dirty="0"/>
          </a:p>
        </p:txBody>
      </p:sp>
      <p:sp>
        <p:nvSpPr>
          <p:cNvPr id="43" name="TextBox 42"/>
          <p:cNvSpPr txBox="1"/>
          <p:nvPr/>
        </p:nvSpPr>
        <p:spPr>
          <a:xfrm>
            <a:off x="4288020" y="1008623"/>
            <a:ext cx="921401" cy="430887"/>
          </a:xfrm>
          <a:prstGeom prst="rect">
            <a:avLst/>
          </a:prstGeom>
          <a:noFill/>
        </p:spPr>
        <p:txBody>
          <a:bodyPr wrap="square" rtlCol="0">
            <a:spAutoFit/>
          </a:bodyPr>
          <a:lstStyle/>
          <a:p>
            <a:pPr algn="ctr"/>
            <a:r>
              <a:rPr lang="en-US" sz="1100" b="1" dirty="0" smtClean="0"/>
              <a:t>Industry Analysis</a:t>
            </a:r>
            <a:endParaRPr lang="en-US" sz="1100" b="1" dirty="0"/>
          </a:p>
        </p:txBody>
      </p:sp>
      <p:sp>
        <p:nvSpPr>
          <p:cNvPr id="44" name="TextBox 43"/>
          <p:cNvSpPr txBox="1"/>
          <p:nvPr/>
        </p:nvSpPr>
        <p:spPr>
          <a:xfrm>
            <a:off x="5668215" y="1008623"/>
            <a:ext cx="1050806" cy="430887"/>
          </a:xfrm>
          <a:prstGeom prst="rect">
            <a:avLst/>
          </a:prstGeom>
          <a:noFill/>
        </p:spPr>
        <p:txBody>
          <a:bodyPr wrap="square" rtlCol="0">
            <a:spAutoFit/>
          </a:bodyPr>
          <a:lstStyle/>
          <a:p>
            <a:pPr algn="ctr"/>
            <a:r>
              <a:rPr lang="en-US" sz="1100" b="1" dirty="0" smtClean="0"/>
              <a:t>Competitive Dynamics</a:t>
            </a:r>
            <a:endParaRPr lang="en-US" sz="1100" b="1" dirty="0"/>
          </a:p>
        </p:txBody>
      </p:sp>
      <p:sp>
        <p:nvSpPr>
          <p:cNvPr id="45" name="TextBox 44"/>
          <p:cNvSpPr txBox="1"/>
          <p:nvPr/>
        </p:nvSpPr>
        <p:spPr>
          <a:xfrm>
            <a:off x="6950941" y="1102072"/>
            <a:ext cx="932348" cy="261610"/>
          </a:xfrm>
          <a:prstGeom prst="rect">
            <a:avLst/>
          </a:prstGeom>
          <a:noFill/>
        </p:spPr>
        <p:txBody>
          <a:bodyPr wrap="none" rtlCol="0">
            <a:spAutoFit/>
          </a:bodyPr>
          <a:lstStyle/>
          <a:p>
            <a:pPr algn="ctr"/>
            <a:r>
              <a:rPr lang="en-US" sz="1100" b="1" dirty="0" smtClean="0"/>
              <a:t>Economics</a:t>
            </a:r>
            <a:endParaRPr lang="en-US" sz="1100" b="1" dirty="0"/>
          </a:p>
        </p:txBody>
      </p:sp>
      <p:sp>
        <p:nvSpPr>
          <p:cNvPr id="46" name="TextBox 45"/>
          <p:cNvSpPr txBox="1"/>
          <p:nvPr/>
        </p:nvSpPr>
        <p:spPr>
          <a:xfrm>
            <a:off x="8014342" y="1021075"/>
            <a:ext cx="1120627" cy="430887"/>
          </a:xfrm>
          <a:prstGeom prst="rect">
            <a:avLst/>
          </a:prstGeom>
          <a:noFill/>
        </p:spPr>
        <p:txBody>
          <a:bodyPr wrap="square" rtlCol="0">
            <a:spAutoFit/>
          </a:bodyPr>
          <a:lstStyle/>
          <a:p>
            <a:pPr algn="ctr"/>
            <a:r>
              <a:rPr lang="en-US" sz="1100" b="1" dirty="0" smtClean="0"/>
              <a:t>Strategic Choice</a:t>
            </a:r>
            <a:endParaRPr lang="en-US" sz="1100" b="1" dirty="0"/>
          </a:p>
        </p:txBody>
      </p:sp>
      <p:cxnSp>
        <p:nvCxnSpPr>
          <p:cNvPr id="48" name="Straight Connector 47"/>
          <p:cNvCxnSpPr>
            <a:stCxn id="8" idx="3"/>
            <a:endCxn id="9" idx="3"/>
          </p:cNvCxnSpPr>
          <p:nvPr/>
        </p:nvCxnSpPr>
        <p:spPr>
          <a:xfrm>
            <a:off x="1095721" y="2470914"/>
            <a:ext cx="1588" cy="1836409"/>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2443452" y="2485050"/>
            <a:ext cx="1588" cy="1836409"/>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3839142" y="2485050"/>
            <a:ext cx="1588" cy="1836409"/>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5252575" y="2456316"/>
            <a:ext cx="1588" cy="1836409"/>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6647458" y="2485050"/>
            <a:ext cx="1588" cy="1836409"/>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920642" y="2456316"/>
            <a:ext cx="1588" cy="1836409"/>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8" idx="3"/>
            <a:endCxn id="10" idx="1"/>
          </p:cNvCxnSpPr>
          <p:nvPr/>
        </p:nvCxnSpPr>
        <p:spPr>
          <a:xfrm>
            <a:off x="1095721" y="2470914"/>
            <a:ext cx="31426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1108173" y="4321459"/>
            <a:ext cx="31426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443452" y="2454728"/>
            <a:ext cx="37976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2413946" y="4276539"/>
            <a:ext cx="40927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3833545" y="2453140"/>
            <a:ext cx="37976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3844623" y="4299855"/>
            <a:ext cx="37976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5251093" y="2469326"/>
            <a:ext cx="37976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5254163" y="4290579"/>
            <a:ext cx="37976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6649046" y="3374521"/>
            <a:ext cx="30189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7763449" y="3380471"/>
            <a:ext cx="163736" cy="10332"/>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endCxn id="20" idx="1"/>
          </p:cNvCxnSpPr>
          <p:nvPr/>
        </p:nvCxnSpPr>
        <p:spPr>
          <a:xfrm>
            <a:off x="7914734" y="2453140"/>
            <a:ext cx="174314" cy="177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7927185" y="4278127"/>
            <a:ext cx="186765" cy="167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607414" y="6088330"/>
            <a:ext cx="2193554" cy="461665"/>
          </a:xfrm>
          <a:prstGeom prst="rect">
            <a:avLst/>
          </a:prstGeom>
          <a:noFill/>
        </p:spPr>
        <p:txBody>
          <a:bodyPr wrap="none" rtlCol="0">
            <a:spAutoFit/>
          </a:bodyPr>
          <a:lstStyle/>
          <a:p>
            <a:r>
              <a:rPr lang="en-US" sz="1200" dirty="0" smtClean="0"/>
              <a:t>Source:  Monitor Company</a:t>
            </a:r>
          </a:p>
          <a:p>
            <a:endParaRPr lang="en-US" sz="1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3333" y="268112"/>
            <a:ext cx="7634111" cy="2489200"/>
          </a:xfrm>
          <a:prstGeom prst="rect">
            <a:avLst/>
          </a:prstGeom>
        </p:spPr>
      </p:pic>
      <p:pic>
        <p:nvPicPr>
          <p:cNvPr id="3" name="Picture 2"/>
          <p:cNvPicPr>
            <a:picLocks noChangeAspect="1"/>
          </p:cNvPicPr>
          <p:nvPr/>
        </p:nvPicPr>
        <p:blipFill>
          <a:blip r:embed="rId3"/>
          <a:stretch>
            <a:fillRect/>
          </a:stretch>
        </p:blipFill>
        <p:spPr>
          <a:xfrm>
            <a:off x="420677" y="2863851"/>
            <a:ext cx="7634111" cy="2400300"/>
          </a:xfrm>
          <a:prstGeom prst="rect">
            <a:avLst/>
          </a:prstGeom>
        </p:spPr>
      </p:pic>
      <p:sp>
        <p:nvSpPr>
          <p:cNvPr id="5" name="Title 4"/>
          <p:cNvSpPr>
            <a:spLocks noGrp="1"/>
          </p:cNvSpPr>
          <p:nvPr>
            <p:ph type="title"/>
          </p:nvPr>
        </p:nvSpPr>
        <p:spPr>
          <a:xfrm>
            <a:off x="2257776" y="5319890"/>
            <a:ext cx="6815665" cy="1003035"/>
          </a:xfrm>
        </p:spPr>
        <p:txBody>
          <a:bodyPr/>
          <a:lstStyle/>
          <a:p>
            <a:r>
              <a:rPr lang="en-US" sz="2500" dirty="0" smtClean="0"/>
              <a:t>There is often a disconnect between stock prices and how the company is evolving…</a:t>
            </a:r>
            <a:endParaRPr lang="en-US" sz="2500" dirty="0"/>
          </a:p>
        </p:txBody>
      </p:sp>
      <p:sp>
        <p:nvSpPr>
          <p:cNvPr id="11" name="Rectangle 10"/>
          <p:cNvSpPr/>
          <p:nvPr/>
        </p:nvSpPr>
        <p:spPr>
          <a:xfrm>
            <a:off x="8142112" y="3992267"/>
            <a:ext cx="705556" cy="1271884"/>
          </a:xfrm>
          <a:prstGeom prst="rect">
            <a:avLst/>
          </a:prstGeom>
          <a:ln w="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2" name="Rectangle 11"/>
          <p:cNvSpPr/>
          <p:nvPr/>
        </p:nvSpPr>
        <p:spPr>
          <a:xfrm>
            <a:off x="423333" y="5348112"/>
            <a:ext cx="1862666" cy="1086556"/>
          </a:xfrm>
          <a:prstGeom prst="rect">
            <a:avLst/>
          </a:prstGeom>
          <a:ln w="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cxnSp>
        <p:nvCxnSpPr>
          <p:cNvPr id="15" name="Elbow Connector 14"/>
          <p:cNvCxnSpPr/>
          <p:nvPr/>
        </p:nvCxnSpPr>
        <p:spPr>
          <a:xfrm flipV="1">
            <a:off x="420677" y="5700889"/>
            <a:ext cx="1865322" cy="409222"/>
          </a:xfrm>
          <a:prstGeom prst="bentConnector3">
            <a:avLst>
              <a:gd name="adj1" fmla="val 50000"/>
            </a:avLst>
          </a:prstGeom>
          <a:ln w="60325"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1960646" y="1340445"/>
            <a:ext cx="5940777" cy="403577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extBox 8"/>
          <p:cNvSpPr txBox="1"/>
          <p:nvPr/>
        </p:nvSpPr>
        <p:spPr>
          <a:xfrm>
            <a:off x="409217" y="3047997"/>
            <a:ext cx="1552223" cy="584776"/>
          </a:xfrm>
          <a:prstGeom prst="rect">
            <a:avLst/>
          </a:prstGeom>
          <a:noFill/>
        </p:spPr>
        <p:txBody>
          <a:bodyPr wrap="square" rtlCol="0">
            <a:spAutoFit/>
          </a:bodyPr>
          <a:lstStyle/>
          <a:p>
            <a:pPr algn="ctr"/>
            <a:r>
              <a:rPr lang="en-US" sz="1600" dirty="0" smtClean="0"/>
              <a:t>Competitive Advantage</a:t>
            </a:r>
            <a:endParaRPr lang="en-US" sz="1600" dirty="0"/>
          </a:p>
        </p:txBody>
      </p:sp>
      <p:sp>
        <p:nvSpPr>
          <p:cNvPr id="10" name="TextBox 9"/>
          <p:cNvSpPr txBox="1"/>
          <p:nvPr/>
        </p:nvSpPr>
        <p:spPr>
          <a:xfrm>
            <a:off x="1278348" y="5080001"/>
            <a:ext cx="584315" cy="338554"/>
          </a:xfrm>
          <a:prstGeom prst="rect">
            <a:avLst/>
          </a:prstGeom>
          <a:noFill/>
        </p:spPr>
        <p:txBody>
          <a:bodyPr wrap="none" rtlCol="0">
            <a:spAutoFit/>
          </a:bodyPr>
          <a:lstStyle/>
          <a:p>
            <a:r>
              <a:rPr lang="en-US" sz="1600" dirty="0" smtClean="0"/>
              <a:t>Low</a:t>
            </a:r>
            <a:endParaRPr lang="en-US" sz="1600" dirty="0"/>
          </a:p>
        </p:txBody>
      </p:sp>
      <p:sp>
        <p:nvSpPr>
          <p:cNvPr id="11" name="TextBox 10"/>
          <p:cNvSpPr txBox="1"/>
          <p:nvPr/>
        </p:nvSpPr>
        <p:spPr>
          <a:xfrm>
            <a:off x="1247676" y="1326445"/>
            <a:ext cx="629098" cy="338554"/>
          </a:xfrm>
          <a:prstGeom prst="rect">
            <a:avLst/>
          </a:prstGeom>
          <a:noFill/>
        </p:spPr>
        <p:txBody>
          <a:bodyPr wrap="none" rtlCol="0">
            <a:spAutoFit/>
          </a:bodyPr>
          <a:lstStyle/>
          <a:p>
            <a:r>
              <a:rPr lang="en-US" sz="1600" dirty="0" smtClean="0"/>
              <a:t>High</a:t>
            </a:r>
            <a:endParaRPr lang="en-US" sz="1600" dirty="0"/>
          </a:p>
        </p:txBody>
      </p:sp>
      <p:sp>
        <p:nvSpPr>
          <p:cNvPr id="12" name="TextBox 11"/>
          <p:cNvSpPr txBox="1"/>
          <p:nvPr/>
        </p:nvSpPr>
        <p:spPr>
          <a:xfrm>
            <a:off x="1961440" y="5443956"/>
            <a:ext cx="584315" cy="338554"/>
          </a:xfrm>
          <a:prstGeom prst="rect">
            <a:avLst/>
          </a:prstGeom>
          <a:noFill/>
        </p:spPr>
        <p:txBody>
          <a:bodyPr wrap="none" rtlCol="0">
            <a:spAutoFit/>
          </a:bodyPr>
          <a:lstStyle/>
          <a:p>
            <a:r>
              <a:rPr lang="en-US" sz="1600" dirty="0" smtClean="0"/>
              <a:t>Low</a:t>
            </a:r>
            <a:endParaRPr lang="en-US" sz="1600" dirty="0"/>
          </a:p>
        </p:txBody>
      </p:sp>
      <p:sp>
        <p:nvSpPr>
          <p:cNvPr id="13" name="TextBox 12"/>
          <p:cNvSpPr txBox="1"/>
          <p:nvPr/>
        </p:nvSpPr>
        <p:spPr>
          <a:xfrm>
            <a:off x="7140222" y="5469622"/>
            <a:ext cx="184666" cy="369332"/>
          </a:xfrm>
          <a:prstGeom prst="rect">
            <a:avLst/>
          </a:prstGeom>
          <a:noFill/>
        </p:spPr>
        <p:txBody>
          <a:bodyPr wrap="none" rtlCol="0">
            <a:spAutoFit/>
          </a:bodyPr>
          <a:lstStyle/>
          <a:p>
            <a:endParaRPr lang="en-US" dirty="0"/>
          </a:p>
        </p:txBody>
      </p:sp>
      <p:sp>
        <p:nvSpPr>
          <p:cNvPr id="14" name="TextBox 13"/>
          <p:cNvSpPr txBox="1"/>
          <p:nvPr/>
        </p:nvSpPr>
        <p:spPr>
          <a:xfrm>
            <a:off x="7330785" y="5443956"/>
            <a:ext cx="629098" cy="338554"/>
          </a:xfrm>
          <a:prstGeom prst="rect">
            <a:avLst/>
          </a:prstGeom>
          <a:noFill/>
        </p:spPr>
        <p:txBody>
          <a:bodyPr wrap="none" rtlCol="0">
            <a:spAutoFit/>
          </a:bodyPr>
          <a:lstStyle/>
          <a:p>
            <a:r>
              <a:rPr lang="en-US" sz="1600" dirty="0" smtClean="0"/>
              <a:t>High</a:t>
            </a:r>
            <a:endParaRPr lang="en-US" sz="1600" dirty="0"/>
          </a:p>
        </p:txBody>
      </p:sp>
      <p:sp>
        <p:nvSpPr>
          <p:cNvPr id="15" name="TextBox 14"/>
          <p:cNvSpPr txBox="1"/>
          <p:nvPr/>
        </p:nvSpPr>
        <p:spPr>
          <a:xfrm>
            <a:off x="4154923" y="5443956"/>
            <a:ext cx="1552223" cy="338554"/>
          </a:xfrm>
          <a:prstGeom prst="rect">
            <a:avLst/>
          </a:prstGeom>
          <a:noFill/>
        </p:spPr>
        <p:txBody>
          <a:bodyPr wrap="square" rtlCol="0">
            <a:spAutoFit/>
          </a:bodyPr>
          <a:lstStyle/>
          <a:p>
            <a:pPr algn="ctr"/>
            <a:r>
              <a:rPr lang="en-US" sz="1600" dirty="0" smtClean="0"/>
              <a:t>Good Value</a:t>
            </a:r>
            <a:endParaRPr lang="en-US" sz="1600" dirty="0"/>
          </a:p>
        </p:txBody>
      </p:sp>
      <p:cxnSp>
        <p:nvCxnSpPr>
          <p:cNvPr id="17" name="Straight Connector 16"/>
          <p:cNvCxnSpPr>
            <a:stCxn id="8" idx="0"/>
            <a:endCxn id="8" idx="2"/>
          </p:cNvCxnSpPr>
          <p:nvPr/>
        </p:nvCxnSpPr>
        <p:spPr>
          <a:xfrm rot="16200000" flipH="1">
            <a:off x="2913146" y="3358333"/>
            <a:ext cx="4035777" cy="1588"/>
          </a:xfrm>
          <a:prstGeom prst="line">
            <a:avLst/>
          </a:prstGeom>
          <a:ln w="25400" cap="flat" cmpd="sng" algn="ctr">
            <a:solidFill>
              <a:schemeClr val="accent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8" idx="1"/>
            <a:endCxn id="8" idx="3"/>
          </p:cNvCxnSpPr>
          <p:nvPr/>
        </p:nvCxnSpPr>
        <p:spPr>
          <a:xfrm rot="10800000" flipH="1">
            <a:off x="1960645" y="3358334"/>
            <a:ext cx="5940777" cy="1588"/>
          </a:xfrm>
          <a:prstGeom prst="line">
            <a:avLst/>
          </a:prstGeom>
          <a:ln w="25400" cap="flat" cmpd="sng" algn="ctr">
            <a:solidFill>
              <a:schemeClr val="accent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123870" y="5688112"/>
            <a:ext cx="1105140" cy="307777"/>
          </a:xfrm>
          <a:prstGeom prst="rect">
            <a:avLst/>
          </a:prstGeom>
          <a:noFill/>
        </p:spPr>
        <p:txBody>
          <a:bodyPr wrap="none" rtlCol="0">
            <a:spAutoFit/>
          </a:bodyPr>
          <a:lstStyle/>
          <a:p>
            <a:r>
              <a:rPr lang="en-US" sz="1400" dirty="0" smtClean="0"/>
              <a:t>(Cheaper)</a:t>
            </a:r>
            <a:endParaRPr lang="en-US" sz="1400" dirty="0"/>
          </a:p>
        </p:txBody>
      </p:sp>
      <p:sp>
        <p:nvSpPr>
          <p:cNvPr id="21" name="TextBox 20"/>
          <p:cNvSpPr txBox="1"/>
          <p:nvPr/>
        </p:nvSpPr>
        <p:spPr>
          <a:xfrm>
            <a:off x="550338" y="268112"/>
            <a:ext cx="7055555" cy="477054"/>
          </a:xfrm>
          <a:prstGeom prst="rect">
            <a:avLst/>
          </a:prstGeom>
          <a:noFill/>
        </p:spPr>
        <p:txBody>
          <a:bodyPr wrap="square" rtlCol="0">
            <a:spAutoFit/>
          </a:bodyPr>
          <a:lstStyle/>
          <a:p>
            <a:r>
              <a:rPr lang="en-US" sz="2500" dirty="0" smtClean="0">
                <a:solidFill>
                  <a:srgbClr val="294171"/>
                </a:solidFill>
              </a:rPr>
              <a:t>Advantaged Value</a:t>
            </a:r>
            <a:endParaRPr lang="en-US" sz="2500" dirty="0">
              <a:solidFill>
                <a:srgbClr val="294171"/>
              </a:solidFill>
            </a:endParaRPr>
          </a:p>
        </p:txBody>
      </p:sp>
      <p:sp>
        <p:nvSpPr>
          <p:cNvPr id="24" name="TextBox 23"/>
          <p:cNvSpPr txBox="1"/>
          <p:nvPr/>
        </p:nvSpPr>
        <p:spPr>
          <a:xfrm>
            <a:off x="5707146" y="1341238"/>
            <a:ext cx="1623639" cy="338554"/>
          </a:xfrm>
          <a:prstGeom prst="rect">
            <a:avLst/>
          </a:prstGeom>
          <a:noFill/>
        </p:spPr>
        <p:txBody>
          <a:bodyPr wrap="square" rtlCol="0">
            <a:spAutoFit/>
          </a:bodyPr>
          <a:lstStyle/>
          <a:p>
            <a:pPr>
              <a:buFont typeface="Arial"/>
              <a:buChar char="•"/>
            </a:pPr>
            <a:r>
              <a:rPr lang="en-US" sz="1600" dirty="0" smtClean="0"/>
              <a:t>Check Point</a:t>
            </a:r>
            <a:endParaRPr lang="en-US" sz="1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458788" y="4236919"/>
            <a:ext cx="6475412" cy="1304271"/>
          </a:xfrm>
        </p:spPr>
        <p:txBody>
          <a:bodyPr/>
          <a:lstStyle/>
          <a:p>
            <a:r>
              <a:rPr lang="en-US" sz="2400" i="1" dirty="0" smtClean="0">
                <a:solidFill>
                  <a:srgbClr val="294171"/>
                </a:solidFill>
              </a:rPr>
              <a:t>“In business, I look for economic castles protected by </a:t>
            </a:r>
            <a:r>
              <a:rPr lang="en-US" sz="2400" i="1" dirty="0" err="1" smtClean="0">
                <a:solidFill>
                  <a:srgbClr val="294171"/>
                </a:solidFill>
              </a:rPr>
              <a:t>unbreachable</a:t>
            </a:r>
            <a:r>
              <a:rPr lang="en-US" sz="2400" i="1" dirty="0" smtClean="0">
                <a:solidFill>
                  <a:srgbClr val="294171"/>
                </a:solidFill>
              </a:rPr>
              <a:t> ‘moats”.</a:t>
            </a:r>
          </a:p>
        </p:txBody>
      </p:sp>
      <p:sp>
        <p:nvSpPr>
          <p:cNvPr id="9" name="Picture Placeholder 8"/>
          <p:cNvSpPr>
            <a:spLocks noGrp="1"/>
          </p:cNvSpPr>
          <p:nvPr>
            <p:ph type="pic" idx="14"/>
          </p:nvPr>
        </p:nvSpPr>
        <p:spPr/>
      </p:sp>
      <p:pic>
        <p:nvPicPr>
          <p:cNvPr id="11" name="Picture 10"/>
          <p:cNvPicPr>
            <a:picLocks noChangeAspect="1"/>
          </p:cNvPicPr>
          <p:nvPr/>
        </p:nvPicPr>
        <p:blipFill>
          <a:blip r:embed="rId2"/>
          <a:stretch>
            <a:fillRect/>
          </a:stretch>
        </p:blipFill>
        <p:spPr>
          <a:xfrm>
            <a:off x="2248668" y="268288"/>
            <a:ext cx="5842000" cy="3639312"/>
          </a:xfrm>
          <a:prstGeom prst="rect">
            <a:avLst/>
          </a:prstGeom>
        </p:spPr>
      </p:pic>
      <p:sp>
        <p:nvSpPr>
          <p:cNvPr id="12" name="Right Triangle 11"/>
          <p:cNvSpPr/>
          <p:nvPr/>
        </p:nvSpPr>
        <p:spPr>
          <a:xfrm rot="10800000">
            <a:off x="408984" y="268288"/>
            <a:ext cx="1789880" cy="1412747"/>
          </a:xfrm>
          <a:prstGeom prst="r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Right Triangle 13"/>
          <p:cNvSpPr/>
          <p:nvPr/>
        </p:nvSpPr>
        <p:spPr>
          <a:xfrm>
            <a:off x="396533" y="343000"/>
            <a:ext cx="1789880" cy="1412748"/>
          </a:xfrm>
          <a:prstGeom prst="r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5" name="Parallelogram 14"/>
          <p:cNvSpPr/>
          <p:nvPr/>
        </p:nvSpPr>
        <p:spPr>
          <a:xfrm>
            <a:off x="396533" y="1830461"/>
            <a:ext cx="1802331" cy="2077139"/>
          </a:xfrm>
          <a:prstGeom prst="parallelogram">
            <a:avLst>
              <a:gd name="adj" fmla="val 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6" name="TextBox 15"/>
          <p:cNvSpPr txBox="1"/>
          <p:nvPr/>
        </p:nvSpPr>
        <p:spPr>
          <a:xfrm>
            <a:off x="4318974" y="5218024"/>
            <a:ext cx="4737869" cy="646331"/>
          </a:xfrm>
          <a:prstGeom prst="rect">
            <a:avLst/>
          </a:prstGeom>
          <a:noFill/>
        </p:spPr>
        <p:txBody>
          <a:bodyPr wrap="square" rtlCol="0">
            <a:spAutoFit/>
          </a:bodyPr>
          <a:lstStyle/>
          <a:p>
            <a:r>
              <a:rPr lang="en-US" dirty="0" smtClean="0"/>
              <a:t>-Warren Buffet</a:t>
            </a:r>
          </a:p>
          <a:p>
            <a:r>
              <a:rPr lang="en-US" dirty="0" smtClean="0"/>
              <a:t> Berkshire Hathaway Annual Report, 1995</a:t>
            </a:r>
          </a:p>
        </p:txBody>
      </p:sp>
      <p:sp>
        <p:nvSpPr>
          <p:cNvPr id="10" name="TextBox 9"/>
          <p:cNvSpPr txBox="1"/>
          <p:nvPr/>
        </p:nvSpPr>
        <p:spPr>
          <a:xfrm>
            <a:off x="416455" y="6310632"/>
            <a:ext cx="4282618" cy="307777"/>
          </a:xfrm>
          <a:prstGeom prst="rect">
            <a:avLst/>
          </a:prstGeom>
          <a:noFill/>
        </p:spPr>
        <p:txBody>
          <a:bodyPr wrap="none" rtlCol="0">
            <a:spAutoFit/>
          </a:bodyPr>
          <a:lstStyle/>
          <a:p>
            <a:r>
              <a:rPr lang="en-US" sz="1400" dirty="0" smtClean="0"/>
              <a:t>Porter’s </a:t>
            </a:r>
            <a:r>
              <a:rPr lang="en-US" sz="1400" u="sng" dirty="0" smtClean="0"/>
              <a:t>Competitive Advantage</a:t>
            </a:r>
            <a:r>
              <a:rPr lang="en-US" sz="1400" dirty="0" smtClean="0"/>
              <a:t> is 500+ pages!</a:t>
            </a:r>
            <a:endParaRPr lang="en-US" sz="1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Text Placeholder 15"/>
          <p:cNvSpPr>
            <a:spLocks noGrp="1"/>
          </p:cNvSpPr>
          <p:nvPr>
            <p:ph type="body" idx="1"/>
          </p:nvPr>
        </p:nvSpPr>
        <p:spPr/>
        <p:txBody>
          <a:bodyPr/>
          <a:lstStyle/>
          <a:p>
            <a:endParaRPr lang="en-US"/>
          </a:p>
        </p:txBody>
      </p:sp>
      <p:sp>
        <p:nvSpPr>
          <p:cNvPr id="17" name="Picture Placeholder 16"/>
          <p:cNvSpPr>
            <a:spLocks noGrp="1"/>
          </p:cNvSpPr>
          <p:nvPr>
            <p:ph type="pic" sz="quarter" idx="13"/>
          </p:nvPr>
        </p:nvSpPr>
        <p:spPr/>
      </p:sp>
      <p:pic>
        <p:nvPicPr>
          <p:cNvPr id="18" name="Picture 17"/>
          <p:cNvPicPr>
            <a:picLocks noChangeAspect="1"/>
          </p:cNvPicPr>
          <p:nvPr/>
        </p:nvPicPr>
        <p:blipFill>
          <a:blip r:embed="rId2"/>
          <a:stretch>
            <a:fillRect/>
          </a:stretch>
        </p:blipFill>
        <p:spPr>
          <a:xfrm>
            <a:off x="269874" y="268287"/>
            <a:ext cx="2971800" cy="4452449"/>
          </a:xfrm>
          <a:prstGeom prst="rect">
            <a:avLst/>
          </a:prstGeom>
        </p:spPr>
      </p:pic>
      <p:pic>
        <p:nvPicPr>
          <p:cNvPr id="19" name="Picture 18"/>
          <p:cNvPicPr>
            <a:picLocks noChangeAspect="1"/>
          </p:cNvPicPr>
          <p:nvPr/>
        </p:nvPicPr>
        <p:blipFill>
          <a:blip r:embed="rId3"/>
          <a:stretch>
            <a:fillRect/>
          </a:stretch>
        </p:blipFill>
        <p:spPr>
          <a:xfrm>
            <a:off x="3241674" y="4776485"/>
            <a:ext cx="5749662" cy="1823767"/>
          </a:xfrm>
          <a:prstGeom prst="rect">
            <a:avLst/>
          </a:prstGeom>
        </p:spPr>
      </p:pic>
      <p:sp>
        <p:nvSpPr>
          <p:cNvPr id="20" name="TextBox 19"/>
          <p:cNvSpPr txBox="1"/>
          <p:nvPr/>
        </p:nvSpPr>
        <p:spPr>
          <a:xfrm>
            <a:off x="3474301" y="1036657"/>
            <a:ext cx="5212499" cy="3046988"/>
          </a:xfrm>
          <a:prstGeom prst="rect">
            <a:avLst/>
          </a:prstGeom>
          <a:noFill/>
        </p:spPr>
        <p:txBody>
          <a:bodyPr wrap="square" rtlCol="0">
            <a:spAutoFit/>
          </a:bodyPr>
          <a:lstStyle/>
          <a:p>
            <a:r>
              <a:rPr lang="en-US" sz="2400" dirty="0" smtClean="0"/>
              <a:t>“Gents: I have decided to keep your grand piano.  For some reason unknown to me it gives better results than any so far tried.  Please send bill with lowest price.” </a:t>
            </a:r>
          </a:p>
          <a:p>
            <a:r>
              <a:rPr lang="en-US" sz="2400" dirty="0" smtClean="0"/>
              <a:t>Yours, </a:t>
            </a:r>
          </a:p>
          <a:p>
            <a:endParaRPr lang="en-US" sz="2400" dirty="0" smtClean="0"/>
          </a:p>
          <a:p>
            <a:r>
              <a:rPr lang="en-US" sz="2400" dirty="0" smtClean="0"/>
              <a:t>Thomas Alva Edison June 2</a:t>
            </a:r>
            <a:r>
              <a:rPr lang="en-US" sz="2400" baseline="30000" dirty="0" smtClean="0"/>
              <a:t>nd</a:t>
            </a:r>
            <a:r>
              <a:rPr lang="en-US" sz="2400" dirty="0" smtClean="0"/>
              <a:t> 1890</a:t>
            </a:r>
            <a:endParaRPr lang="en-US" sz="2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laza">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Plaza.thmx</Template>
  <TotalTime>5551</TotalTime>
  <Words>1944</Words>
  <Application>Microsoft Macintosh PowerPoint</Application>
  <PresentationFormat>On-screen Show (4:3)</PresentationFormat>
  <Paragraphs>276</Paragraphs>
  <Slides>35</Slides>
  <Notes>1</Notes>
  <HiddenSlides>0</HiddenSlides>
  <MMClips>0</MMClips>
  <ScaleCrop>false</ScaleCrop>
  <HeadingPairs>
    <vt:vector size="4" baseType="variant">
      <vt:variant>
        <vt:lpstr>Design Template</vt:lpstr>
      </vt:variant>
      <vt:variant>
        <vt:i4>1</vt:i4>
      </vt:variant>
      <vt:variant>
        <vt:lpstr>Slide Titles</vt:lpstr>
      </vt:variant>
      <vt:variant>
        <vt:i4>35</vt:i4>
      </vt:variant>
    </vt:vector>
  </HeadingPairs>
  <TitlesOfParts>
    <vt:vector size="36" baseType="lpstr">
      <vt:lpstr>Plaza</vt:lpstr>
      <vt:lpstr>A Search for</vt:lpstr>
      <vt:lpstr>Slide 2</vt:lpstr>
      <vt:lpstr>Slide 3</vt:lpstr>
      <vt:lpstr>Slide 4</vt:lpstr>
      <vt:lpstr>Slide 5</vt:lpstr>
      <vt:lpstr>There is often a disconnect between stock prices and how the company is evolving…</vt:lpstr>
      <vt:lpstr>Slide 7</vt:lpstr>
      <vt:lpstr>Slide 8</vt:lpstr>
      <vt:lpstr>Slide 9</vt:lpstr>
      <vt:lpstr>Slide 10</vt:lpstr>
      <vt:lpstr>Slide 11</vt:lpstr>
      <vt:lpstr>Slide 12</vt:lpstr>
      <vt:lpstr>Steinway: Customer Value</vt:lpstr>
      <vt:lpstr>Slide 14</vt:lpstr>
      <vt:lpstr>Slide 15</vt:lpstr>
      <vt:lpstr>Steinway: Passionate Customers</vt:lpstr>
      <vt:lpstr>Steinway: Relative Advantage</vt:lpstr>
      <vt:lpstr>Steven Tyler, Aerosmith @ Boston Strong</vt:lpstr>
      <vt:lpstr>Steinway (LVB): Valuation</vt:lpstr>
      <vt:lpstr>  Three Most Valuable Things In Searching for Advantaged Companies</vt:lpstr>
      <vt:lpstr>Pricing Anomaly:  Life Sciences/ Biotech</vt:lpstr>
      <vt:lpstr>Slide 22</vt:lpstr>
      <vt:lpstr>Appendix</vt:lpstr>
      <vt:lpstr>Slide 24</vt:lpstr>
      <vt:lpstr>Slide 25</vt:lpstr>
      <vt:lpstr>Contango Oil &amp; Gas Company (MCF) as a case study</vt:lpstr>
      <vt:lpstr>Strategy, Positioning and Sustainable Advantage</vt:lpstr>
      <vt:lpstr>Slide 28</vt:lpstr>
      <vt:lpstr>Types of Advantage:</vt:lpstr>
      <vt:lpstr>Relationship Between Strategy and Activity Systems</vt:lpstr>
      <vt:lpstr>Slide 31</vt:lpstr>
      <vt:lpstr>Highlighting the Main Strategic Choices</vt:lpstr>
      <vt:lpstr>Brainstorm Activities in Support of Each Major Hub</vt:lpstr>
      <vt:lpstr>Slide 34</vt:lpstr>
      <vt:lpstr>Slide 35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The Wide Moat        </dc:title>
  <dc:creator>Jamie Berg</dc:creator>
  <cp:lastModifiedBy>Ethan Berg</cp:lastModifiedBy>
  <cp:revision>20</cp:revision>
  <dcterms:created xsi:type="dcterms:W3CDTF">2013-06-20T15:01:06Z</dcterms:created>
  <dcterms:modified xsi:type="dcterms:W3CDTF">2013-06-20T16:16:07Z</dcterms:modified>
</cp:coreProperties>
</file>