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67" r:id="rId1"/>
  </p:sldMasterIdLst>
  <p:notesMasterIdLst>
    <p:notesMasterId r:id="rId20"/>
  </p:notesMasterIdLst>
  <p:handoutMasterIdLst>
    <p:handoutMasterId r:id="rId21"/>
  </p:handoutMasterIdLst>
  <p:sldIdLst>
    <p:sldId id="256" r:id="rId2"/>
    <p:sldId id="564" r:id="rId3"/>
    <p:sldId id="513" r:id="rId4"/>
    <p:sldId id="546" r:id="rId5"/>
    <p:sldId id="565" r:id="rId6"/>
    <p:sldId id="561" r:id="rId7"/>
    <p:sldId id="547" r:id="rId8"/>
    <p:sldId id="556" r:id="rId9"/>
    <p:sldId id="557" r:id="rId10"/>
    <p:sldId id="566" r:id="rId11"/>
    <p:sldId id="567" r:id="rId12"/>
    <p:sldId id="560" r:id="rId13"/>
    <p:sldId id="553" r:id="rId14"/>
    <p:sldId id="549" r:id="rId15"/>
    <p:sldId id="563" r:id="rId16"/>
    <p:sldId id="551" r:id="rId17"/>
    <p:sldId id="559" r:id="rId18"/>
    <p:sldId id="510" r:id="rId19"/>
  </p:sldIdLst>
  <p:sldSz cx="9144000" cy="6858000" type="screen4x3"/>
  <p:notesSz cx="7077075" cy="9363075"/>
  <p:defaultTextStyle>
    <a:defPPr>
      <a:defRPr lang="en-US"/>
    </a:defPPr>
    <a:lvl1pPr algn="l" rtl="0" fontAlgn="base">
      <a:spcBef>
        <a:spcPct val="0"/>
      </a:spcBef>
      <a:spcAft>
        <a:spcPct val="0"/>
      </a:spcAft>
      <a:defRPr sz="1400" kern="1200">
        <a:solidFill>
          <a:schemeClr val="tx1"/>
        </a:solidFill>
        <a:latin typeface="Garamond" pitchFamily="18" charset="0"/>
        <a:ea typeface="MS PGothic"/>
        <a:cs typeface="MS PGothic"/>
      </a:defRPr>
    </a:lvl1pPr>
    <a:lvl2pPr marL="457200" algn="l" rtl="0" fontAlgn="base">
      <a:spcBef>
        <a:spcPct val="0"/>
      </a:spcBef>
      <a:spcAft>
        <a:spcPct val="0"/>
      </a:spcAft>
      <a:defRPr sz="1400" kern="1200">
        <a:solidFill>
          <a:schemeClr val="tx1"/>
        </a:solidFill>
        <a:latin typeface="Garamond" pitchFamily="18" charset="0"/>
        <a:ea typeface="MS PGothic"/>
        <a:cs typeface="MS PGothic"/>
      </a:defRPr>
    </a:lvl2pPr>
    <a:lvl3pPr marL="914400" algn="l" rtl="0" fontAlgn="base">
      <a:spcBef>
        <a:spcPct val="0"/>
      </a:spcBef>
      <a:spcAft>
        <a:spcPct val="0"/>
      </a:spcAft>
      <a:defRPr sz="1400" kern="1200">
        <a:solidFill>
          <a:schemeClr val="tx1"/>
        </a:solidFill>
        <a:latin typeface="Garamond" pitchFamily="18" charset="0"/>
        <a:ea typeface="MS PGothic"/>
        <a:cs typeface="MS PGothic"/>
      </a:defRPr>
    </a:lvl3pPr>
    <a:lvl4pPr marL="1371600" algn="l" rtl="0" fontAlgn="base">
      <a:spcBef>
        <a:spcPct val="0"/>
      </a:spcBef>
      <a:spcAft>
        <a:spcPct val="0"/>
      </a:spcAft>
      <a:defRPr sz="1400" kern="1200">
        <a:solidFill>
          <a:schemeClr val="tx1"/>
        </a:solidFill>
        <a:latin typeface="Garamond" pitchFamily="18" charset="0"/>
        <a:ea typeface="MS PGothic"/>
        <a:cs typeface="MS PGothic"/>
      </a:defRPr>
    </a:lvl4pPr>
    <a:lvl5pPr marL="1828800" algn="l" rtl="0" fontAlgn="base">
      <a:spcBef>
        <a:spcPct val="0"/>
      </a:spcBef>
      <a:spcAft>
        <a:spcPct val="0"/>
      </a:spcAft>
      <a:defRPr sz="1400" kern="1200">
        <a:solidFill>
          <a:schemeClr val="tx1"/>
        </a:solidFill>
        <a:latin typeface="Garamond" pitchFamily="18" charset="0"/>
        <a:ea typeface="MS PGothic"/>
        <a:cs typeface="MS PGothic"/>
      </a:defRPr>
    </a:lvl5pPr>
    <a:lvl6pPr marL="2286000" algn="l" defTabSz="914400" rtl="0" eaLnBrk="1" latinLnBrk="0" hangingPunct="1">
      <a:defRPr sz="1400" kern="1200">
        <a:solidFill>
          <a:schemeClr val="tx1"/>
        </a:solidFill>
        <a:latin typeface="Garamond" pitchFamily="18" charset="0"/>
        <a:ea typeface="MS PGothic"/>
        <a:cs typeface="MS PGothic"/>
      </a:defRPr>
    </a:lvl6pPr>
    <a:lvl7pPr marL="2743200" algn="l" defTabSz="914400" rtl="0" eaLnBrk="1" latinLnBrk="0" hangingPunct="1">
      <a:defRPr sz="1400" kern="1200">
        <a:solidFill>
          <a:schemeClr val="tx1"/>
        </a:solidFill>
        <a:latin typeface="Garamond" pitchFamily="18" charset="0"/>
        <a:ea typeface="MS PGothic"/>
        <a:cs typeface="MS PGothic"/>
      </a:defRPr>
    </a:lvl7pPr>
    <a:lvl8pPr marL="3200400" algn="l" defTabSz="914400" rtl="0" eaLnBrk="1" latinLnBrk="0" hangingPunct="1">
      <a:defRPr sz="1400" kern="1200">
        <a:solidFill>
          <a:schemeClr val="tx1"/>
        </a:solidFill>
        <a:latin typeface="Garamond" pitchFamily="18" charset="0"/>
        <a:ea typeface="MS PGothic"/>
        <a:cs typeface="MS PGothic"/>
      </a:defRPr>
    </a:lvl8pPr>
    <a:lvl9pPr marL="3657600" algn="l" defTabSz="914400" rtl="0" eaLnBrk="1" latinLnBrk="0" hangingPunct="1">
      <a:defRPr sz="1400" kern="1200">
        <a:solidFill>
          <a:schemeClr val="tx1"/>
        </a:solidFill>
        <a:latin typeface="Garamond" pitchFamily="18" charset="0"/>
        <a:ea typeface="MS PGothic"/>
        <a:cs typeface="MS PGoth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C0C0C0"/>
    <a:srgbClr val="800000"/>
    <a:srgbClr val="DDDDDD"/>
    <a:srgbClr val="4D0000"/>
    <a:srgbClr val="990000"/>
    <a:srgbClr val="CC9900"/>
    <a:srgbClr val="009900"/>
    <a:srgbClr val="E7CFCF"/>
    <a:srgbClr val="CD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1577" autoAdjust="0"/>
  </p:normalViewPr>
  <p:slideViewPr>
    <p:cSldViewPr>
      <p:cViewPr>
        <p:scale>
          <a:sx n="100" d="100"/>
          <a:sy n="100" d="100"/>
        </p:scale>
        <p:origin x="54" y="-78"/>
      </p:cViewPr>
      <p:guideLst>
        <p:guide orient="horz" pos="1008"/>
        <p:guide pos="2880"/>
      </p:guideLst>
    </p:cSldViewPr>
  </p:slideViewPr>
  <p:outlineViewPr>
    <p:cViewPr>
      <p:scale>
        <a:sx n="33" d="100"/>
        <a:sy n="33" d="100"/>
      </p:scale>
      <p:origin x="0" y="10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92" y="-96"/>
      </p:cViewPr>
      <p:guideLst>
        <p:guide orient="horz" pos="2948"/>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1BB0CE-DA5A-4E69-9EED-C9AD960B26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8CB4A438-B80E-4824-847D-E7E20299B63D}">
      <dgm:prSet phldrT="[Text]"/>
      <dgm:spPr/>
      <dgm:t>
        <a:bodyPr/>
        <a:lstStyle/>
        <a:p>
          <a:r>
            <a:rPr lang="en-US" sz="2400" b="0" dirty="0" smtClean="0">
              <a:latin typeface="Garamond" pitchFamily="18" charset="0"/>
            </a:rPr>
            <a:t>Global Macro Investment Themes</a:t>
          </a:r>
          <a:endParaRPr lang="en-US" sz="2400" b="0" dirty="0">
            <a:latin typeface="Garamond" pitchFamily="18" charset="0"/>
          </a:endParaRPr>
        </a:p>
      </dgm:t>
    </dgm:pt>
    <dgm:pt modelId="{98D8AC8B-0DDB-416E-A2EB-DCF6E46578BD}" type="parTrans" cxnId="{0C61D5A5-772B-4904-9D9C-970E81DBE583}">
      <dgm:prSet/>
      <dgm:spPr/>
      <dgm:t>
        <a:bodyPr/>
        <a:lstStyle/>
        <a:p>
          <a:endParaRPr lang="en-US"/>
        </a:p>
      </dgm:t>
    </dgm:pt>
    <dgm:pt modelId="{1E215FB0-D77A-4692-9488-160527482B6F}" type="sibTrans" cxnId="{0C61D5A5-772B-4904-9D9C-970E81DBE583}">
      <dgm:prSet/>
      <dgm:spPr>
        <a:solidFill>
          <a:schemeClr val="bg2"/>
        </a:solidFill>
      </dgm:spPr>
      <dgm:t>
        <a:bodyPr/>
        <a:lstStyle/>
        <a:p>
          <a:endParaRPr lang="en-US" dirty="0"/>
        </a:p>
      </dgm:t>
    </dgm:pt>
    <dgm:pt modelId="{3D6DAE8D-1FB3-43CC-90A0-CD98B57D07FF}">
      <dgm:prSet phldrT="[Text]"/>
      <dgm:spPr/>
      <dgm:t>
        <a:bodyPr/>
        <a:lstStyle/>
        <a:p>
          <a:r>
            <a:rPr lang="en-US" dirty="0" smtClean="0">
              <a:latin typeface="Garamond" pitchFamily="18" charset="0"/>
            </a:rPr>
            <a:t>Data-Driven </a:t>
          </a:r>
          <a:r>
            <a:rPr lang="en-US" dirty="0" smtClean="0">
              <a:latin typeface="Garamond" pitchFamily="18" charset="0"/>
            </a:rPr>
            <a:t>Fundamental Analysis</a:t>
          </a:r>
          <a:endParaRPr lang="en-US" dirty="0">
            <a:latin typeface="Garamond" pitchFamily="18" charset="0"/>
          </a:endParaRPr>
        </a:p>
      </dgm:t>
    </dgm:pt>
    <dgm:pt modelId="{C8E6FBE8-D0B8-4E5A-961C-C45D4D886109}" type="parTrans" cxnId="{F8EE545E-2119-4A60-B258-7D3767998278}">
      <dgm:prSet/>
      <dgm:spPr/>
      <dgm:t>
        <a:bodyPr/>
        <a:lstStyle/>
        <a:p>
          <a:endParaRPr lang="en-US"/>
        </a:p>
      </dgm:t>
    </dgm:pt>
    <dgm:pt modelId="{D2167634-EC13-407D-A4A8-446D08EEBAAD}" type="sibTrans" cxnId="{F8EE545E-2119-4A60-B258-7D3767998278}">
      <dgm:prSet/>
      <dgm:spPr>
        <a:solidFill>
          <a:schemeClr val="bg2"/>
        </a:solidFill>
      </dgm:spPr>
      <dgm:t>
        <a:bodyPr/>
        <a:lstStyle/>
        <a:p>
          <a:endParaRPr lang="en-US" dirty="0"/>
        </a:p>
      </dgm:t>
    </dgm:pt>
    <dgm:pt modelId="{D49458F3-B0E8-416D-AEAD-9895ECF64307}">
      <dgm:prSet/>
      <dgm:spPr/>
      <dgm:t>
        <a:bodyPr/>
        <a:lstStyle/>
        <a:p>
          <a:r>
            <a:rPr lang="en-US" dirty="0" smtClean="0">
              <a:latin typeface="Garamond" pitchFamily="18" charset="0"/>
            </a:rPr>
            <a:t>Proactive Investment </a:t>
          </a:r>
          <a:r>
            <a:rPr lang="en-US" dirty="0" smtClean="0">
              <a:latin typeface="Garamond" pitchFamily="18" charset="0"/>
            </a:rPr>
            <a:t>Execution</a:t>
          </a:r>
          <a:endParaRPr lang="en-US" dirty="0">
            <a:latin typeface="Garamond" pitchFamily="18" charset="0"/>
          </a:endParaRPr>
        </a:p>
      </dgm:t>
    </dgm:pt>
    <dgm:pt modelId="{37A1776A-418E-4743-B694-B0BEEF1651DA}" type="parTrans" cxnId="{ED2D76F6-F9C9-4E34-A93F-60980BDA3695}">
      <dgm:prSet/>
      <dgm:spPr/>
      <dgm:t>
        <a:bodyPr/>
        <a:lstStyle/>
        <a:p>
          <a:endParaRPr lang="en-US"/>
        </a:p>
      </dgm:t>
    </dgm:pt>
    <dgm:pt modelId="{0D8D3C6F-04A8-4BCB-9814-0C9AE40F59D9}" type="sibTrans" cxnId="{ED2D76F6-F9C9-4E34-A93F-60980BDA3695}">
      <dgm:prSet/>
      <dgm:spPr>
        <a:solidFill>
          <a:schemeClr val="bg2"/>
        </a:solidFill>
      </dgm:spPr>
      <dgm:t>
        <a:bodyPr/>
        <a:lstStyle/>
        <a:p>
          <a:endParaRPr lang="en-US" dirty="0"/>
        </a:p>
      </dgm:t>
    </dgm:pt>
    <dgm:pt modelId="{4B7FD760-F959-4EAF-B68D-315F418C408C}" type="pres">
      <dgm:prSet presAssocID="{B91BB0CE-DA5A-4E69-9EED-C9AD960B26C0}" presName="Name0" presStyleCnt="0">
        <dgm:presLayoutVars>
          <dgm:dir/>
          <dgm:resizeHandles val="exact"/>
        </dgm:presLayoutVars>
      </dgm:prSet>
      <dgm:spPr/>
      <dgm:t>
        <a:bodyPr/>
        <a:lstStyle/>
        <a:p>
          <a:endParaRPr lang="en-US"/>
        </a:p>
      </dgm:t>
    </dgm:pt>
    <dgm:pt modelId="{016AAD9E-C647-4F5E-939F-706279FD730E}" type="pres">
      <dgm:prSet presAssocID="{8CB4A438-B80E-4824-847D-E7E20299B63D}" presName="node" presStyleLbl="node1" presStyleIdx="0" presStyleCnt="3">
        <dgm:presLayoutVars>
          <dgm:bulletEnabled val="1"/>
        </dgm:presLayoutVars>
      </dgm:prSet>
      <dgm:spPr/>
      <dgm:t>
        <a:bodyPr/>
        <a:lstStyle/>
        <a:p>
          <a:endParaRPr lang="en-US"/>
        </a:p>
      </dgm:t>
    </dgm:pt>
    <dgm:pt modelId="{89012CE3-29CD-4733-A2DE-4950465323C2}" type="pres">
      <dgm:prSet presAssocID="{1E215FB0-D77A-4692-9488-160527482B6F}" presName="sibTrans" presStyleLbl="sibTrans2D1" presStyleIdx="0" presStyleCnt="3"/>
      <dgm:spPr/>
      <dgm:t>
        <a:bodyPr/>
        <a:lstStyle/>
        <a:p>
          <a:endParaRPr lang="en-US"/>
        </a:p>
      </dgm:t>
    </dgm:pt>
    <dgm:pt modelId="{CC562395-A678-4599-9790-B0EAF5CA407C}" type="pres">
      <dgm:prSet presAssocID="{1E215FB0-D77A-4692-9488-160527482B6F}" presName="connectorText" presStyleLbl="sibTrans2D1" presStyleIdx="0" presStyleCnt="3"/>
      <dgm:spPr/>
      <dgm:t>
        <a:bodyPr/>
        <a:lstStyle/>
        <a:p>
          <a:endParaRPr lang="en-US"/>
        </a:p>
      </dgm:t>
    </dgm:pt>
    <dgm:pt modelId="{F13E051E-885F-4DB5-BB83-8F273C2BE4C2}" type="pres">
      <dgm:prSet presAssocID="{3D6DAE8D-1FB3-43CC-90A0-CD98B57D07FF}" presName="node" presStyleLbl="node1" presStyleIdx="1" presStyleCnt="3">
        <dgm:presLayoutVars>
          <dgm:bulletEnabled val="1"/>
        </dgm:presLayoutVars>
      </dgm:prSet>
      <dgm:spPr/>
      <dgm:t>
        <a:bodyPr/>
        <a:lstStyle/>
        <a:p>
          <a:endParaRPr lang="en-US"/>
        </a:p>
      </dgm:t>
    </dgm:pt>
    <dgm:pt modelId="{43771091-22E2-4A82-A11A-1ECB7AE4D9DD}" type="pres">
      <dgm:prSet presAssocID="{D2167634-EC13-407D-A4A8-446D08EEBAAD}" presName="sibTrans" presStyleLbl="sibTrans2D1" presStyleIdx="1" presStyleCnt="3"/>
      <dgm:spPr/>
      <dgm:t>
        <a:bodyPr/>
        <a:lstStyle/>
        <a:p>
          <a:endParaRPr lang="en-US"/>
        </a:p>
      </dgm:t>
    </dgm:pt>
    <dgm:pt modelId="{A361F589-9CF9-4739-9CE0-7BA366D813A2}" type="pres">
      <dgm:prSet presAssocID="{D2167634-EC13-407D-A4A8-446D08EEBAAD}" presName="connectorText" presStyleLbl="sibTrans2D1" presStyleIdx="1" presStyleCnt="3"/>
      <dgm:spPr/>
      <dgm:t>
        <a:bodyPr/>
        <a:lstStyle/>
        <a:p>
          <a:endParaRPr lang="en-US"/>
        </a:p>
      </dgm:t>
    </dgm:pt>
    <dgm:pt modelId="{AA62368C-D7CD-4395-8806-D643F7DCC9A8}" type="pres">
      <dgm:prSet presAssocID="{D49458F3-B0E8-416D-AEAD-9895ECF64307}" presName="node" presStyleLbl="node1" presStyleIdx="2" presStyleCnt="3">
        <dgm:presLayoutVars>
          <dgm:bulletEnabled val="1"/>
        </dgm:presLayoutVars>
      </dgm:prSet>
      <dgm:spPr/>
      <dgm:t>
        <a:bodyPr/>
        <a:lstStyle/>
        <a:p>
          <a:endParaRPr lang="en-US"/>
        </a:p>
      </dgm:t>
    </dgm:pt>
    <dgm:pt modelId="{4AF4DC8E-F4C5-4AAB-8579-06A87822B9AE}" type="pres">
      <dgm:prSet presAssocID="{0D8D3C6F-04A8-4BCB-9814-0C9AE40F59D9}" presName="sibTrans" presStyleLbl="sibTrans2D1" presStyleIdx="2" presStyleCnt="3"/>
      <dgm:spPr/>
      <dgm:t>
        <a:bodyPr/>
        <a:lstStyle/>
        <a:p>
          <a:endParaRPr lang="en-US"/>
        </a:p>
      </dgm:t>
    </dgm:pt>
    <dgm:pt modelId="{EB798F60-D44B-481D-B36E-ED2C0A31C52F}" type="pres">
      <dgm:prSet presAssocID="{0D8D3C6F-04A8-4BCB-9814-0C9AE40F59D9}" presName="connectorText" presStyleLbl="sibTrans2D1" presStyleIdx="2" presStyleCnt="3"/>
      <dgm:spPr/>
      <dgm:t>
        <a:bodyPr/>
        <a:lstStyle/>
        <a:p>
          <a:endParaRPr lang="en-US"/>
        </a:p>
      </dgm:t>
    </dgm:pt>
  </dgm:ptLst>
  <dgm:cxnLst>
    <dgm:cxn modelId="{360266F2-0FF9-4372-B403-AFA856FCDD29}" type="presOf" srcId="{3D6DAE8D-1FB3-43CC-90A0-CD98B57D07FF}" destId="{F13E051E-885F-4DB5-BB83-8F273C2BE4C2}" srcOrd="0" destOrd="0" presId="urn:microsoft.com/office/officeart/2005/8/layout/cycle7"/>
    <dgm:cxn modelId="{0C61D5A5-772B-4904-9D9C-970E81DBE583}" srcId="{B91BB0CE-DA5A-4E69-9EED-C9AD960B26C0}" destId="{8CB4A438-B80E-4824-847D-E7E20299B63D}" srcOrd="0" destOrd="0" parTransId="{98D8AC8B-0DDB-416E-A2EB-DCF6E46578BD}" sibTransId="{1E215FB0-D77A-4692-9488-160527482B6F}"/>
    <dgm:cxn modelId="{CF8BCF3F-B1E5-46AE-90A7-78ED2C7F6A6B}" type="presOf" srcId="{0D8D3C6F-04A8-4BCB-9814-0C9AE40F59D9}" destId="{EB798F60-D44B-481D-B36E-ED2C0A31C52F}" srcOrd="1" destOrd="0" presId="urn:microsoft.com/office/officeart/2005/8/layout/cycle7"/>
    <dgm:cxn modelId="{17EF8E31-33EE-4925-934C-1D27A99205E0}" type="presOf" srcId="{D49458F3-B0E8-416D-AEAD-9895ECF64307}" destId="{AA62368C-D7CD-4395-8806-D643F7DCC9A8}" srcOrd="0" destOrd="0" presId="urn:microsoft.com/office/officeart/2005/8/layout/cycle7"/>
    <dgm:cxn modelId="{71D480B8-177F-4115-A9DB-A7D31B788DCE}" type="presOf" srcId="{B91BB0CE-DA5A-4E69-9EED-C9AD960B26C0}" destId="{4B7FD760-F959-4EAF-B68D-315F418C408C}" srcOrd="0" destOrd="0" presId="urn:microsoft.com/office/officeart/2005/8/layout/cycle7"/>
    <dgm:cxn modelId="{F8EE545E-2119-4A60-B258-7D3767998278}" srcId="{B91BB0CE-DA5A-4E69-9EED-C9AD960B26C0}" destId="{3D6DAE8D-1FB3-43CC-90A0-CD98B57D07FF}" srcOrd="1" destOrd="0" parTransId="{C8E6FBE8-D0B8-4E5A-961C-C45D4D886109}" sibTransId="{D2167634-EC13-407D-A4A8-446D08EEBAAD}"/>
    <dgm:cxn modelId="{B5303A80-3C2F-429D-8761-C7BC70D78D4A}" type="presOf" srcId="{1E215FB0-D77A-4692-9488-160527482B6F}" destId="{CC562395-A678-4599-9790-B0EAF5CA407C}" srcOrd="1" destOrd="0" presId="urn:microsoft.com/office/officeart/2005/8/layout/cycle7"/>
    <dgm:cxn modelId="{902767E3-9159-49E4-A260-4F1E7824F7E2}" type="presOf" srcId="{8CB4A438-B80E-4824-847D-E7E20299B63D}" destId="{016AAD9E-C647-4F5E-939F-706279FD730E}" srcOrd="0" destOrd="0" presId="urn:microsoft.com/office/officeart/2005/8/layout/cycle7"/>
    <dgm:cxn modelId="{75A18657-B461-430F-B4E6-A783D5082ADD}" type="presOf" srcId="{D2167634-EC13-407D-A4A8-446D08EEBAAD}" destId="{43771091-22E2-4A82-A11A-1ECB7AE4D9DD}" srcOrd="0" destOrd="0" presId="urn:microsoft.com/office/officeart/2005/8/layout/cycle7"/>
    <dgm:cxn modelId="{3F12BC8E-4490-4A02-AC0F-019AE9190B29}" type="presOf" srcId="{1E215FB0-D77A-4692-9488-160527482B6F}" destId="{89012CE3-29CD-4733-A2DE-4950465323C2}" srcOrd="0" destOrd="0" presId="urn:microsoft.com/office/officeart/2005/8/layout/cycle7"/>
    <dgm:cxn modelId="{9092ECCB-B522-4478-9A0A-E9786A0E3F04}" type="presOf" srcId="{0D8D3C6F-04A8-4BCB-9814-0C9AE40F59D9}" destId="{4AF4DC8E-F4C5-4AAB-8579-06A87822B9AE}" srcOrd="0" destOrd="0" presId="urn:microsoft.com/office/officeart/2005/8/layout/cycle7"/>
    <dgm:cxn modelId="{ED2D76F6-F9C9-4E34-A93F-60980BDA3695}" srcId="{B91BB0CE-DA5A-4E69-9EED-C9AD960B26C0}" destId="{D49458F3-B0E8-416D-AEAD-9895ECF64307}" srcOrd="2" destOrd="0" parTransId="{37A1776A-418E-4743-B694-B0BEEF1651DA}" sibTransId="{0D8D3C6F-04A8-4BCB-9814-0C9AE40F59D9}"/>
    <dgm:cxn modelId="{4A05A0D5-1F07-486E-82F0-76E49E3CBBB4}" type="presOf" srcId="{D2167634-EC13-407D-A4A8-446D08EEBAAD}" destId="{A361F589-9CF9-4739-9CE0-7BA366D813A2}" srcOrd="1" destOrd="0" presId="urn:microsoft.com/office/officeart/2005/8/layout/cycle7"/>
    <dgm:cxn modelId="{A60E46A9-B382-4615-B4BF-A9CAF23B25BC}" type="presParOf" srcId="{4B7FD760-F959-4EAF-B68D-315F418C408C}" destId="{016AAD9E-C647-4F5E-939F-706279FD730E}" srcOrd="0" destOrd="0" presId="urn:microsoft.com/office/officeart/2005/8/layout/cycle7"/>
    <dgm:cxn modelId="{65BCC749-84A4-4168-8675-9AB51403B4C6}" type="presParOf" srcId="{4B7FD760-F959-4EAF-B68D-315F418C408C}" destId="{89012CE3-29CD-4733-A2DE-4950465323C2}" srcOrd="1" destOrd="0" presId="urn:microsoft.com/office/officeart/2005/8/layout/cycle7"/>
    <dgm:cxn modelId="{90FD8D84-2448-4ABF-8EC2-5805F09CC5BC}" type="presParOf" srcId="{89012CE3-29CD-4733-A2DE-4950465323C2}" destId="{CC562395-A678-4599-9790-B0EAF5CA407C}" srcOrd="0" destOrd="0" presId="urn:microsoft.com/office/officeart/2005/8/layout/cycle7"/>
    <dgm:cxn modelId="{A160FC29-DD41-465A-A6AA-52F3AD164380}" type="presParOf" srcId="{4B7FD760-F959-4EAF-B68D-315F418C408C}" destId="{F13E051E-885F-4DB5-BB83-8F273C2BE4C2}" srcOrd="2" destOrd="0" presId="urn:microsoft.com/office/officeart/2005/8/layout/cycle7"/>
    <dgm:cxn modelId="{FD7EB943-A56C-4D5C-996A-8A5AE16095F1}" type="presParOf" srcId="{4B7FD760-F959-4EAF-B68D-315F418C408C}" destId="{43771091-22E2-4A82-A11A-1ECB7AE4D9DD}" srcOrd="3" destOrd="0" presId="urn:microsoft.com/office/officeart/2005/8/layout/cycle7"/>
    <dgm:cxn modelId="{5AE147BF-D6D1-4713-B5AD-BA7D201C9A76}" type="presParOf" srcId="{43771091-22E2-4A82-A11A-1ECB7AE4D9DD}" destId="{A361F589-9CF9-4739-9CE0-7BA366D813A2}" srcOrd="0" destOrd="0" presId="urn:microsoft.com/office/officeart/2005/8/layout/cycle7"/>
    <dgm:cxn modelId="{703C75CE-9511-4A47-AD3A-9007B6E9B0C4}" type="presParOf" srcId="{4B7FD760-F959-4EAF-B68D-315F418C408C}" destId="{AA62368C-D7CD-4395-8806-D643F7DCC9A8}" srcOrd="4" destOrd="0" presId="urn:microsoft.com/office/officeart/2005/8/layout/cycle7"/>
    <dgm:cxn modelId="{CCB3762C-5E56-4D21-AD32-9A0D6DE228DE}" type="presParOf" srcId="{4B7FD760-F959-4EAF-B68D-315F418C408C}" destId="{4AF4DC8E-F4C5-4AAB-8579-06A87822B9AE}" srcOrd="5" destOrd="0" presId="urn:microsoft.com/office/officeart/2005/8/layout/cycle7"/>
    <dgm:cxn modelId="{602E7CC0-77CE-45EA-9A4B-402BEE42FA28}" type="presParOf" srcId="{4AF4DC8E-F4C5-4AAB-8579-06A87822B9AE}" destId="{EB798F60-D44B-481D-B36E-ED2C0A31C52F}"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24A0F7-65C3-4F9D-9ACF-E237AF254B2E}"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82430869-33C4-4136-AAF5-D8159D0584D0}">
      <dgm:prSet phldrT="[Text]"/>
      <dgm:spPr>
        <a:solidFill>
          <a:schemeClr val="bg2">
            <a:lumMod val="40000"/>
            <a:lumOff val="60000"/>
          </a:schemeClr>
        </a:solidFill>
      </dgm:spPr>
      <dgm:t>
        <a:bodyPr/>
        <a:lstStyle/>
        <a:p>
          <a:r>
            <a:rPr lang="en-US" dirty="0" smtClean="0">
              <a:latin typeface="Garamond" pitchFamily="18" charset="0"/>
            </a:rPr>
            <a:t>Value</a:t>
          </a:r>
          <a:endParaRPr lang="en-US" dirty="0">
            <a:latin typeface="Garamond" pitchFamily="18" charset="0"/>
          </a:endParaRPr>
        </a:p>
      </dgm:t>
    </dgm:pt>
    <dgm:pt modelId="{6C09C1EA-FE39-4351-B783-0FAC8C1903BF}" type="parTrans" cxnId="{468B89E2-09F6-449E-B465-3C5D9A8918E6}">
      <dgm:prSet/>
      <dgm:spPr/>
      <dgm:t>
        <a:bodyPr/>
        <a:lstStyle/>
        <a:p>
          <a:endParaRPr lang="en-US">
            <a:latin typeface="Garamond" pitchFamily="18" charset="0"/>
          </a:endParaRPr>
        </a:p>
      </dgm:t>
    </dgm:pt>
    <dgm:pt modelId="{427D79E7-03E1-4880-B807-9AEAE8A0B6CE}" type="sibTrans" cxnId="{468B89E2-09F6-449E-B465-3C5D9A8918E6}">
      <dgm:prSet/>
      <dgm:spPr/>
      <dgm:t>
        <a:bodyPr/>
        <a:lstStyle/>
        <a:p>
          <a:endParaRPr lang="en-US">
            <a:latin typeface="Garamond" pitchFamily="18" charset="0"/>
          </a:endParaRPr>
        </a:p>
      </dgm:t>
    </dgm:pt>
    <dgm:pt modelId="{22EF3E56-99F6-4481-B381-1C706CA446EB}">
      <dgm:prSet phldrT="[Text]"/>
      <dgm:spPr>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dgm:spPr>
      <dgm:t>
        <a:bodyPr/>
        <a:lstStyle/>
        <a:p>
          <a:r>
            <a:rPr lang="en-US" dirty="0" smtClean="0">
              <a:latin typeface="Garamond" pitchFamily="18" charset="0"/>
            </a:rPr>
            <a:t>P/E 4-Qtr Trailing</a:t>
          </a:r>
          <a:endParaRPr lang="en-US" dirty="0">
            <a:latin typeface="Garamond" pitchFamily="18" charset="0"/>
          </a:endParaRPr>
        </a:p>
      </dgm:t>
    </dgm:pt>
    <dgm:pt modelId="{0FCB3EF6-F952-4CD3-8D86-6FB8898AFD27}" type="parTrans" cxnId="{AB55FAD0-04C2-4827-A3C4-E71CC4984536}">
      <dgm:prSet/>
      <dgm:spPr/>
      <dgm:t>
        <a:bodyPr/>
        <a:lstStyle/>
        <a:p>
          <a:endParaRPr lang="en-US">
            <a:latin typeface="Garamond" pitchFamily="18" charset="0"/>
          </a:endParaRPr>
        </a:p>
      </dgm:t>
    </dgm:pt>
    <dgm:pt modelId="{A1FE00CB-C072-4667-AB72-D42687F456A3}" type="sibTrans" cxnId="{AB55FAD0-04C2-4827-A3C4-E71CC4984536}">
      <dgm:prSet/>
      <dgm:spPr/>
      <dgm:t>
        <a:bodyPr/>
        <a:lstStyle/>
        <a:p>
          <a:endParaRPr lang="en-US">
            <a:latin typeface="Garamond" pitchFamily="18" charset="0"/>
          </a:endParaRPr>
        </a:p>
      </dgm:t>
    </dgm:pt>
    <dgm:pt modelId="{8D2D703F-E732-4BFB-91A4-773F0948C931}">
      <dgm:prSet phldrT="[Text]"/>
      <dgm:spPr>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dgm:spPr>
      <dgm:t>
        <a:bodyPr/>
        <a:lstStyle/>
        <a:p>
          <a:r>
            <a:rPr lang="en-US" dirty="0" smtClean="0">
              <a:latin typeface="Garamond" pitchFamily="18" charset="0"/>
            </a:rPr>
            <a:t>P/E 4-Qtr Forward</a:t>
          </a:r>
          <a:endParaRPr lang="en-US" dirty="0">
            <a:latin typeface="Garamond" pitchFamily="18" charset="0"/>
          </a:endParaRPr>
        </a:p>
      </dgm:t>
    </dgm:pt>
    <dgm:pt modelId="{06EE77C4-4D36-4778-AC5E-326A32833ABE}" type="parTrans" cxnId="{A6D71FB5-B1AB-4ECC-AD08-12FC6050A428}">
      <dgm:prSet/>
      <dgm:spPr/>
      <dgm:t>
        <a:bodyPr/>
        <a:lstStyle/>
        <a:p>
          <a:endParaRPr lang="en-US">
            <a:latin typeface="Garamond" pitchFamily="18" charset="0"/>
          </a:endParaRPr>
        </a:p>
      </dgm:t>
    </dgm:pt>
    <dgm:pt modelId="{5BA8C798-CAB8-42BF-A533-F4C054D06760}" type="sibTrans" cxnId="{A6D71FB5-B1AB-4ECC-AD08-12FC6050A428}">
      <dgm:prSet/>
      <dgm:spPr/>
      <dgm:t>
        <a:bodyPr/>
        <a:lstStyle/>
        <a:p>
          <a:endParaRPr lang="en-US">
            <a:latin typeface="Garamond" pitchFamily="18" charset="0"/>
          </a:endParaRPr>
        </a:p>
      </dgm:t>
    </dgm:pt>
    <dgm:pt modelId="{4942CB3F-492E-4B6D-B6C1-1E3F6E0DEBEC}">
      <dgm:prSet phldrT="[Text]"/>
      <dgm:spPr>
        <a:solidFill>
          <a:schemeClr val="bg2">
            <a:lumMod val="40000"/>
            <a:lumOff val="60000"/>
          </a:schemeClr>
        </a:solidFill>
      </dgm:spPr>
      <dgm:t>
        <a:bodyPr/>
        <a:lstStyle/>
        <a:p>
          <a:r>
            <a:rPr lang="en-US" dirty="0" smtClean="0">
              <a:latin typeface="Garamond" pitchFamily="18" charset="0"/>
            </a:rPr>
            <a:t>Growth</a:t>
          </a:r>
          <a:endParaRPr lang="en-US" dirty="0">
            <a:latin typeface="Garamond" pitchFamily="18" charset="0"/>
          </a:endParaRPr>
        </a:p>
      </dgm:t>
    </dgm:pt>
    <dgm:pt modelId="{C5C6D396-14E7-4E9D-8286-7C68F6BAA45C}" type="parTrans" cxnId="{04ADC513-FF50-4C6E-975D-FD90400E5648}">
      <dgm:prSet/>
      <dgm:spPr/>
      <dgm:t>
        <a:bodyPr/>
        <a:lstStyle/>
        <a:p>
          <a:endParaRPr lang="en-US">
            <a:latin typeface="Garamond" pitchFamily="18" charset="0"/>
          </a:endParaRPr>
        </a:p>
      </dgm:t>
    </dgm:pt>
    <dgm:pt modelId="{FE1A5AA2-87C2-4A43-9CF8-EEDB72C4ECB9}" type="sibTrans" cxnId="{04ADC513-FF50-4C6E-975D-FD90400E5648}">
      <dgm:prSet/>
      <dgm:spPr/>
      <dgm:t>
        <a:bodyPr/>
        <a:lstStyle/>
        <a:p>
          <a:endParaRPr lang="en-US">
            <a:latin typeface="Garamond" pitchFamily="18" charset="0"/>
          </a:endParaRPr>
        </a:p>
      </dgm:t>
    </dgm:pt>
    <dgm:pt modelId="{9B6CE9CB-326F-4544-A097-9EA763085B2F}">
      <dgm:prSet phldrT="[Text]"/>
      <dgm:spPr>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dgm:spPr>
      <dgm:t>
        <a:bodyPr/>
        <a:lstStyle/>
        <a:p>
          <a:r>
            <a:rPr lang="en-US" dirty="0" smtClean="0">
              <a:latin typeface="Garamond" pitchFamily="18" charset="0"/>
            </a:rPr>
            <a:t>EPS Gr. Recent</a:t>
          </a:r>
          <a:endParaRPr lang="en-US" dirty="0">
            <a:latin typeface="Garamond" pitchFamily="18" charset="0"/>
          </a:endParaRPr>
        </a:p>
      </dgm:t>
    </dgm:pt>
    <dgm:pt modelId="{1CBB235F-CF53-4E83-AED5-26F861F49391}" type="parTrans" cxnId="{AC981B52-9DB2-49AB-9AB9-41844174F7DB}">
      <dgm:prSet/>
      <dgm:spPr/>
      <dgm:t>
        <a:bodyPr/>
        <a:lstStyle/>
        <a:p>
          <a:endParaRPr lang="en-US">
            <a:latin typeface="Garamond" pitchFamily="18" charset="0"/>
          </a:endParaRPr>
        </a:p>
      </dgm:t>
    </dgm:pt>
    <dgm:pt modelId="{61FADD75-EABE-4CE8-A4DA-C6FFD71CA26B}" type="sibTrans" cxnId="{AC981B52-9DB2-49AB-9AB9-41844174F7DB}">
      <dgm:prSet/>
      <dgm:spPr/>
      <dgm:t>
        <a:bodyPr/>
        <a:lstStyle/>
        <a:p>
          <a:endParaRPr lang="en-US">
            <a:latin typeface="Garamond" pitchFamily="18" charset="0"/>
          </a:endParaRPr>
        </a:p>
      </dgm:t>
    </dgm:pt>
    <dgm:pt modelId="{9866FA65-2907-40CF-A141-598041A87068}">
      <dgm:prSet phldrT="[Text]"/>
      <dgm:spPr>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dgm:spPr>
      <dgm:t>
        <a:bodyPr/>
        <a:lstStyle/>
        <a:p>
          <a:r>
            <a:rPr lang="en-US" dirty="0" smtClean="0">
              <a:latin typeface="Garamond" pitchFamily="18" charset="0"/>
            </a:rPr>
            <a:t>EPS Gr. LT Actual</a:t>
          </a:r>
          <a:endParaRPr lang="en-US" dirty="0">
            <a:latin typeface="Garamond" pitchFamily="18" charset="0"/>
          </a:endParaRPr>
        </a:p>
      </dgm:t>
    </dgm:pt>
    <dgm:pt modelId="{985959A4-CE09-4997-8ED7-9AEF0E18AFBF}" type="parTrans" cxnId="{66606A9C-9392-45F0-AAC8-310A16E046E3}">
      <dgm:prSet/>
      <dgm:spPr/>
      <dgm:t>
        <a:bodyPr/>
        <a:lstStyle/>
        <a:p>
          <a:endParaRPr lang="en-US">
            <a:latin typeface="Garamond" pitchFamily="18" charset="0"/>
          </a:endParaRPr>
        </a:p>
      </dgm:t>
    </dgm:pt>
    <dgm:pt modelId="{CB3FDF61-6282-4FF8-AEE0-75F3B61A4242}" type="sibTrans" cxnId="{66606A9C-9392-45F0-AAC8-310A16E046E3}">
      <dgm:prSet/>
      <dgm:spPr/>
      <dgm:t>
        <a:bodyPr/>
        <a:lstStyle/>
        <a:p>
          <a:endParaRPr lang="en-US">
            <a:latin typeface="Garamond" pitchFamily="18" charset="0"/>
          </a:endParaRPr>
        </a:p>
      </dgm:t>
    </dgm:pt>
    <dgm:pt modelId="{9F8D3234-6DFB-4700-AB14-B7C4738376E4}">
      <dgm:prSet phldrT="[Text]"/>
      <dgm:spPr>
        <a:solidFill>
          <a:schemeClr val="bg2">
            <a:lumMod val="40000"/>
            <a:lumOff val="60000"/>
          </a:schemeClr>
        </a:solidFill>
      </dgm:spPr>
      <dgm:t>
        <a:bodyPr/>
        <a:lstStyle/>
        <a:p>
          <a:r>
            <a:rPr lang="en-US" dirty="0" smtClean="0">
              <a:latin typeface="Garamond" pitchFamily="18" charset="0"/>
            </a:rPr>
            <a:t>Sales &amp; EPS Dynamics</a:t>
          </a:r>
          <a:endParaRPr lang="en-US" dirty="0">
            <a:latin typeface="Garamond" pitchFamily="18" charset="0"/>
          </a:endParaRPr>
        </a:p>
      </dgm:t>
    </dgm:pt>
    <dgm:pt modelId="{2300A49B-3954-4CD6-A92C-B55EDEC74AB9}" type="parTrans" cxnId="{58DC51C6-B0FE-4451-9398-1663D57FBC19}">
      <dgm:prSet/>
      <dgm:spPr/>
      <dgm:t>
        <a:bodyPr/>
        <a:lstStyle/>
        <a:p>
          <a:endParaRPr lang="en-US">
            <a:latin typeface="Garamond" pitchFamily="18" charset="0"/>
          </a:endParaRPr>
        </a:p>
      </dgm:t>
    </dgm:pt>
    <dgm:pt modelId="{C420BD52-BE87-418F-8CE6-089F97D98317}" type="sibTrans" cxnId="{58DC51C6-B0FE-4451-9398-1663D57FBC19}">
      <dgm:prSet/>
      <dgm:spPr/>
      <dgm:t>
        <a:bodyPr/>
        <a:lstStyle/>
        <a:p>
          <a:endParaRPr lang="en-US">
            <a:latin typeface="Garamond" pitchFamily="18" charset="0"/>
          </a:endParaRPr>
        </a:p>
      </dgm:t>
    </dgm:pt>
    <dgm:pt modelId="{F660ED1E-77EB-4CBE-A77A-550556838A62}">
      <dgm:prSet phldrT="[Text]"/>
      <dgm:spPr>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dgm:spPr>
      <dgm:t>
        <a:bodyPr/>
        <a:lstStyle/>
        <a:p>
          <a:r>
            <a:rPr lang="en-US" dirty="0" smtClean="0">
              <a:latin typeface="Garamond" pitchFamily="18" charset="0"/>
            </a:rPr>
            <a:t>Analyst EPS Est. Revisions </a:t>
          </a:r>
          <a:endParaRPr lang="en-US" dirty="0">
            <a:latin typeface="Garamond" pitchFamily="18" charset="0"/>
          </a:endParaRPr>
        </a:p>
      </dgm:t>
    </dgm:pt>
    <dgm:pt modelId="{93D34343-675E-4B40-8792-063D92DD059F}" type="parTrans" cxnId="{A62A1C3A-A026-4D9E-B20B-EF8943B4AB6C}">
      <dgm:prSet/>
      <dgm:spPr/>
      <dgm:t>
        <a:bodyPr/>
        <a:lstStyle/>
        <a:p>
          <a:endParaRPr lang="en-US">
            <a:latin typeface="Garamond" pitchFamily="18" charset="0"/>
          </a:endParaRPr>
        </a:p>
      </dgm:t>
    </dgm:pt>
    <dgm:pt modelId="{05AD92F3-E699-4B9D-BA1E-148DFDC5B570}" type="sibTrans" cxnId="{A62A1C3A-A026-4D9E-B20B-EF8943B4AB6C}">
      <dgm:prSet/>
      <dgm:spPr/>
      <dgm:t>
        <a:bodyPr/>
        <a:lstStyle/>
        <a:p>
          <a:endParaRPr lang="en-US">
            <a:latin typeface="Garamond" pitchFamily="18" charset="0"/>
          </a:endParaRPr>
        </a:p>
      </dgm:t>
    </dgm:pt>
    <dgm:pt modelId="{FE709B57-3FF1-4B32-A8D0-7A3096521044}">
      <dgm:prSet phldrT="[Text]"/>
      <dgm:spPr>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dgm:spPr>
      <dgm:t>
        <a:bodyPr/>
        <a:lstStyle/>
        <a:p>
          <a:r>
            <a:rPr lang="en-US" dirty="0" smtClean="0">
              <a:latin typeface="Garamond" pitchFamily="18" charset="0"/>
            </a:rPr>
            <a:t>Analyst Sales Est. Revisions</a:t>
          </a:r>
          <a:endParaRPr lang="en-US" dirty="0">
            <a:latin typeface="Garamond" pitchFamily="18" charset="0"/>
          </a:endParaRPr>
        </a:p>
      </dgm:t>
    </dgm:pt>
    <dgm:pt modelId="{B9385556-8ED8-4B4E-8215-DFBAF61288E3}" type="parTrans" cxnId="{C33330A5-A219-4314-A297-ADB1797DDAD9}">
      <dgm:prSet/>
      <dgm:spPr/>
      <dgm:t>
        <a:bodyPr/>
        <a:lstStyle/>
        <a:p>
          <a:endParaRPr lang="en-US">
            <a:latin typeface="Garamond" pitchFamily="18" charset="0"/>
          </a:endParaRPr>
        </a:p>
      </dgm:t>
    </dgm:pt>
    <dgm:pt modelId="{7F4E67B9-5B5F-42C1-9C4C-953320F4ED7D}" type="sibTrans" cxnId="{C33330A5-A219-4314-A297-ADB1797DDAD9}">
      <dgm:prSet/>
      <dgm:spPr/>
      <dgm:t>
        <a:bodyPr/>
        <a:lstStyle/>
        <a:p>
          <a:endParaRPr lang="en-US">
            <a:latin typeface="Garamond" pitchFamily="18" charset="0"/>
          </a:endParaRPr>
        </a:p>
      </dgm:t>
    </dgm:pt>
    <dgm:pt modelId="{B41749E5-1058-4C16-8FBA-3ED8E842B39B}">
      <dgm:prSet/>
      <dgm:spPr>
        <a:solidFill>
          <a:schemeClr val="bg2">
            <a:lumMod val="40000"/>
            <a:lumOff val="60000"/>
          </a:schemeClr>
        </a:solidFill>
      </dgm:spPr>
      <dgm:t>
        <a:bodyPr/>
        <a:lstStyle/>
        <a:p>
          <a:r>
            <a:rPr lang="en-US" dirty="0" smtClean="0">
              <a:latin typeface="Garamond" pitchFamily="18" charset="0"/>
            </a:rPr>
            <a:t>Dividend Dynamics</a:t>
          </a:r>
          <a:endParaRPr lang="en-US" dirty="0">
            <a:latin typeface="Garamond" pitchFamily="18" charset="0"/>
          </a:endParaRPr>
        </a:p>
      </dgm:t>
    </dgm:pt>
    <dgm:pt modelId="{1A85F34C-B19E-4F76-B83A-E10E146604A5}" type="parTrans" cxnId="{7DC11BE7-C06A-4BDB-807D-7F65751DBE9B}">
      <dgm:prSet/>
      <dgm:spPr/>
      <dgm:t>
        <a:bodyPr/>
        <a:lstStyle/>
        <a:p>
          <a:endParaRPr lang="en-US">
            <a:latin typeface="Garamond" pitchFamily="18" charset="0"/>
          </a:endParaRPr>
        </a:p>
      </dgm:t>
    </dgm:pt>
    <dgm:pt modelId="{C89AB683-0880-4576-9D93-1B05E29BC0AA}" type="sibTrans" cxnId="{7DC11BE7-C06A-4BDB-807D-7F65751DBE9B}">
      <dgm:prSet/>
      <dgm:spPr/>
      <dgm:t>
        <a:bodyPr/>
        <a:lstStyle/>
        <a:p>
          <a:endParaRPr lang="en-US">
            <a:latin typeface="Garamond" pitchFamily="18" charset="0"/>
          </a:endParaRPr>
        </a:p>
      </dgm:t>
    </dgm:pt>
    <dgm:pt modelId="{E826324E-FB21-4F00-8B4B-2673645CD506}">
      <dgm:prSet/>
      <dgm:spPr>
        <a:solidFill>
          <a:schemeClr val="bg2">
            <a:lumMod val="40000"/>
            <a:lumOff val="60000"/>
          </a:schemeClr>
        </a:solidFill>
      </dgm:spPr>
      <dgm:t>
        <a:bodyPr/>
        <a:lstStyle/>
        <a:p>
          <a:r>
            <a:rPr lang="en-US" dirty="0" smtClean="0">
              <a:latin typeface="Garamond" pitchFamily="18" charset="0"/>
            </a:rPr>
            <a:t>Industry Leader</a:t>
          </a:r>
          <a:endParaRPr lang="en-US" dirty="0">
            <a:latin typeface="Garamond" pitchFamily="18" charset="0"/>
          </a:endParaRPr>
        </a:p>
      </dgm:t>
    </dgm:pt>
    <dgm:pt modelId="{4616EE6A-2A04-4E0D-8C29-C10DE16160A7}" type="parTrans" cxnId="{AF824032-5FAF-4A02-B2F8-9741793305DE}">
      <dgm:prSet/>
      <dgm:spPr/>
      <dgm:t>
        <a:bodyPr/>
        <a:lstStyle/>
        <a:p>
          <a:endParaRPr lang="en-US">
            <a:latin typeface="Garamond" pitchFamily="18" charset="0"/>
          </a:endParaRPr>
        </a:p>
      </dgm:t>
    </dgm:pt>
    <dgm:pt modelId="{85FA0A83-B35E-4292-AC67-C60D83729722}" type="sibTrans" cxnId="{AF824032-5FAF-4A02-B2F8-9741793305DE}">
      <dgm:prSet/>
      <dgm:spPr/>
      <dgm:t>
        <a:bodyPr/>
        <a:lstStyle/>
        <a:p>
          <a:endParaRPr lang="en-US">
            <a:latin typeface="Garamond" pitchFamily="18" charset="0"/>
          </a:endParaRPr>
        </a:p>
      </dgm:t>
    </dgm:pt>
    <dgm:pt modelId="{100476C7-9607-4CF3-A567-04FB63075A9F}">
      <dgm:prSet/>
      <dgm:spPr>
        <a:solidFill>
          <a:schemeClr val="bg2">
            <a:lumMod val="40000"/>
            <a:lumOff val="60000"/>
          </a:schemeClr>
        </a:solidFill>
      </dgm:spPr>
      <dgm:t>
        <a:bodyPr/>
        <a:lstStyle/>
        <a:p>
          <a:r>
            <a:rPr lang="en-US" dirty="0" smtClean="0">
              <a:latin typeface="Garamond" pitchFamily="18" charset="0"/>
            </a:rPr>
            <a:t>Quality</a:t>
          </a:r>
          <a:endParaRPr lang="en-US" dirty="0">
            <a:latin typeface="Garamond" pitchFamily="18" charset="0"/>
          </a:endParaRPr>
        </a:p>
      </dgm:t>
    </dgm:pt>
    <dgm:pt modelId="{B924E89A-0CEB-4736-AE2F-7AECC9729F15}" type="parTrans" cxnId="{636746F4-955E-4718-9934-1A8FA6C95A3D}">
      <dgm:prSet/>
      <dgm:spPr/>
      <dgm:t>
        <a:bodyPr/>
        <a:lstStyle/>
        <a:p>
          <a:endParaRPr lang="en-US">
            <a:latin typeface="Garamond" pitchFamily="18" charset="0"/>
          </a:endParaRPr>
        </a:p>
      </dgm:t>
    </dgm:pt>
    <dgm:pt modelId="{5A4B433E-2886-4C5B-B15E-B4ECF2ECEA52}" type="sibTrans" cxnId="{636746F4-955E-4718-9934-1A8FA6C95A3D}">
      <dgm:prSet/>
      <dgm:spPr/>
      <dgm:t>
        <a:bodyPr/>
        <a:lstStyle/>
        <a:p>
          <a:endParaRPr lang="en-US">
            <a:latin typeface="Garamond" pitchFamily="18" charset="0"/>
          </a:endParaRPr>
        </a:p>
      </dgm:t>
    </dgm:pt>
    <dgm:pt modelId="{F9A46A7F-9222-40AE-9CF4-91F69B5A1654}">
      <dgm:prSet/>
      <dgm:spPr>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dgm:spPr>
      <dgm:t>
        <a:bodyPr/>
        <a:lstStyle/>
        <a:p>
          <a:r>
            <a:rPr lang="en-US" dirty="0" smtClean="0">
              <a:latin typeface="Garamond" pitchFamily="18" charset="0"/>
            </a:rPr>
            <a:t>Price to Book</a:t>
          </a:r>
          <a:endParaRPr lang="en-US" dirty="0">
            <a:latin typeface="Garamond" pitchFamily="18" charset="0"/>
          </a:endParaRPr>
        </a:p>
      </dgm:t>
    </dgm:pt>
    <dgm:pt modelId="{51468617-0D8D-4EE4-83FF-CC397E529B2D}" type="parTrans" cxnId="{6D1B05E4-9AE2-4581-9D1D-3A228A0CEF48}">
      <dgm:prSet/>
      <dgm:spPr/>
      <dgm:t>
        <a:bodyPr/>
        <a:lstStyle/>
        <a:p>
          <a:endParaRPr lang="en-US"/>
        </a:p>
      </dgm:t>
    </dgm:pt>
    <dgm:pt modelId="{F2EC4824-78A8-4ECA-9636-6BFC79EE3A1E}" type="sibTrans" cxnId="{6D1B05E4-9AE2-4581-9D1D-3A228A0CEF48}">
      <dgm:prSet/>
      <dgm:spPr/>
      <dgm:t>
        <a:bodyPr/>
        <a:lstStyle/>
        <a:p>
          <a:endParaRPr lang="en-US"/>
        </a:p>
      </dgm:t>
    </dgm:pt>
    <dgm:pt modelId="{957B05CE-C6F0-4EEE-A6B3-4627B556E519}">
      <dgm:prSet/>
      <dgm:spPr>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dgm:spPr>
      <dgm:t>
        <a:bodyPr/>
        <a:lstStyle/>
        <a:p>
          <a:r>
            <a:rPr lang="en-US" dirty="0" smtClean="0">
              <a:latin typeface="Garamond" pitchFamily="18" charset="0"/>
            </a:rPr>
            <a:t>Price to Cash Flow</a:t>
          </a:r>
          <a:endParaRPr lang="en-US" dirty="0">
            <a:latin typeface="Garamond" pitchFamily="18" charset="0"/>
          </a:endParaRPr>
        </a:p>
      </dgm:t>
    </dgm:pt>
    <dgm:pt modelId="{B21CBB07-E0BE-426C-8FDF-9E782195E9D5}" type="parTrans" cxnId="{C9F8BE59-27C5-433D-A252-198423640BE6}">
      <dgm:prSet/>
      <dgm:spPr/>
      <dgm:t>
        <a:bodyPr/>
        <a:lstStyle/>
        <a:p>
          <a:endParaRPr lang="en-US"/>
        </a:p>
      </dgm:t>
    </dgm:pt>
    <dgm:pt modelId="{C28724EC-86D7-4FA6-8DC4-0D4AE645BD5C}" type="sibTrans" cxnId="{C9F8BE59-27C5-433D-A252-198423640BE6}">
      <dgm:prSet/>
      <dgm:spPr/>
      <dgm:t>
        <a:bodyPr/>
        <a:lstStyle/>
        <a:p>
          <a:endParaRPr lang="en-US"/>
        </a:p>
      </dgm:t>
    </dgm:pt>
    <dgm:pt modelId="{841C7E6F-F4DE-4053-BB42-9189A4108EFA}">
      <dgm:prSet/>
      <dgm:spPr>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dgm:spPr>
      <dgm:t>
        <a:bodyPr/>
        <a:lstStyle/>
        <a:p>
          <a:r>
            <a:rPr lang="en-US" dirty="0" smtClean="0">
              <a:latin typeface="Garamond" pitchFamily="18" charset="0"/>
            </a:rPr>
            <a:t>Sales Gr. Recent</a:t>
          </a:r>
          <a:endParaRPr lang="en-US" dirty="0">
            <a:latin typeface="Garamond" pitchFamily="18" charset="0"/>
          </a:endParaRPr>
        </a:p>
      </dgm:t>
    </dgm:pt>
    <dgm:pt modelId="{98F68DAB-8AD7-48B4-9866-81925B53E857}" type="parTrans" cxnId="{71C61929-A2D2-43AC-AEE4-7690AE5AE64C}">
      <dgm:prSet/>
      <dgm:spPr/>
      <dgm:t>
        <a:bodyPr/>
        <a:lstStyle/>
        <a:p>
          <a:endParaRPr lang="en-US"/>
        </a:p>
      </dgm:t>
    </dgm:pt>
    <dgm:pt modelId="{54E4E952-6D42-4C66-9B94-EE049EE81AA0}" type="sibTrans" cxnId="{71C61929-A2D2-43AC-AEE4-7690AE5AE64C}">
      <dgm:prSet/>
      <dgm:spPr/>
      <dgm:t>
        <a:bodyPr/>
        <a:lstStyle/>
        <a:p>
          <a:endParaRPr lang="en-US"/>
        </a:p>
      </dgm:t>
    </dgm:pt>
    <dgm:pt modelId="{273B9C15-2A38-4202-AC50-59E33B70EA1D}">
      <dgm:prSet/>
      <dgm:spPr>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dgm:spPr>
      <dgm:t>
        <a:bodyPr/>
        <a:lstStyle/>
        <a:p>
          <a:r>
            <a:rPr lang="en-US" dirty="0" smtClean="0">
              <a:latin typeface="Garamond" pitchFamily="18" charset="0"/>
            </a:rPr>
            <a:t>Near vs. Recent</a:t>
          </a:r>
          <a:endParaRPr lang="en-US" dirty="0">
            <a:latin typeface="Garamond" pitchFamily="18" charset="0"/>
          </a:endParaRPr>
        </a:p>
      </dgm:t>
    </dgm:pt>
    <dgm:pt modelId="{5A4DF221-3B19-41C7-9B8D-1EEABD53F56C}" type="parTrans" cxnId="{083A5E96-6034-4EDE-929B-D92FF4A54D20}">
      <dgm:prSet/>
      <dgm:spPr/>
      <dgm:t>
        <a:bodyPr/>
        <a:lstStyle/>
        <a:p>
          <a:endParaRPr lang="en-US"/>
        </a:p>
      </dgm:t>
    </dgm:pt>
    <dgm:pt modelId="{E57A145E-995A-4655-A9D4-45FD2AFCB443}" type="sibTrans" cxnId="{083A5E96-6034-4EDE-929B-D92FF4A54D20}">
      <dgm:prSet/>
      <dgm:spPr/>
      <dgm:t>
        <a:bodyPr/>
        <a:lstStyle/>
        <a:p>
          <a:endParaRPr lang="en-US"/>
        </a:p>
      </dgm:t>
    </dgm:pt>
    <dgm:pt modelId="{3030BA70-EADF-4B2F-9751-05973DBEEDA7}">
      <dgm:prSet/>
      <dgm:spPr>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dgm:spPr>
      <dgm:t>
        <a:bodyPr/>
        <a:lstStyle/>
        <a:p>
          <a:r>
            <a:rPr lang="en-US" dirty="0" smtClean="0">
              <a:latin typeface="Garamond" pitchFamily="18" charset="0"/>
            </a:rPr>
            <a:t>EPS Gr. Near Est.</a:t>
          </a:r>
          <a:endParaRPr lang="en-US" dirty="0">
            <a:latin typeface="Garamond" pitchFamily="18" charset="0"/>
          </a:endParaRPr>
        </a:p>
      </dgm:t>
    </dgm:pt>
    <dgm:pt modelId="{14AC218E-5FA0-4775-8908-8858EE5C5497}" type="parTrans" cxnId="{7555DA89-4B8B-4B90-B354-B89A9D77B0FC}">
      <dgm:prSet/>
      <dgm:spPr/>
      <dgm:t>
        <a:bodyPr/>
        <a:lstStyle/>
        <a:p>
          <a:endParaRPr lang="en-US"/>
        </a:p>
      </dgm:t>
    </dgm:pt>
    <dgm:pt modelId="{9E70DA8B-FE22-4808-B64D-D32520A90355}" type="sibTrans" cxnId="{7555DA89-4B8B-4B90-B354-B89A9D77B0FC}">
      <dgm:prSet/>
      <dgm:spPr/>
      <dgm:t>
        <a:bodyPr/>
        <a:lstStyle/>
        <a:p>
          <a:endParaRPr lang="en-US"/>
        </a:p>
      </dgm:t>
    </dgm:pt>
    <dgm:pt modelId="{B73AF557-F57D-425D-8E9B-0F93C5C7401F}">
      <dgm:prSet/>
      <dgm:spPr>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dgm:spPr>
      <dgm:t>
        <a:bodyPr/>
        <a:lstStyle/>
        <a:p>
          <a:r>
            <a:rPr lang="en-US" dirty="0" smtClean="0">
              <a:latin typeface="Garamond" pitchFamily="18" charset="0"/>
            </a:rPr>
            <a:t>LQG-5-Year Avg.</a:t>
          </a:r>
          <a:endParaRPr lang="en-US" dirty="0">
            <a:latin typeface="Garamond" pitchFamily="18" charset="0"/>
          </a:endParaRPr>
        </a:p>
      </dgm:t>
    </dgm:pt>
    <dgm:pt modelId="{B2F46B68-F81B-4F7E-946C-742F8A02FA6D}" type="parTrans" cxnId="{B356A1D4-7D58-4A81-87E2-99F70D739E2B}">
      <dgm:prSet/>
      <dgm:spPr/>
      <dgm:t>
        <a:bodyPr/>
        <a:lstStyle/>
        <a:p>
          <a:endParaRPr lang="en-US"/>
        </a:p>
      </dgm:t>
    </dgm:pt>
    <dgm:pt modelId="{AC5A0A93-5C32-4BEE-8E45-1F639AD82BDB}" type="sibTrans" cxnId="{B356A1D4-7D58-4A81-87E2-99F70D739E2B}">
      <dgm:prSet/>
      <dgm:spPr/>
      <dgm:t>
        <a:bodyPr/>
        <a:lstStyle/>
        <a:p>
          <a:endParaRPr lang="en-US"/>
        </a:p>
      </dgm:t>
    </dgm:pt>
    <dgm:pt modelId="{2C885DE8-0CF1-439C-9041-E5E5A3F48ED2}">
      <dgm:prSet/>
      <dgm:spPr>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dgm:spPr>
      <dgm:t>
        <a:bodyPr/>
        <a:lstStyle/>
        <a:p>
          <a:r>
            <a:rPr lang="en-US" dirty="0" smtClean="0">
              <a:latin typeface="Garamond" pitchFamily="18" charset="0"/>
            </a:rPr>
            <a:t>Sales Surprise</a:t>
          </a:r>
          <a:endParaRPr lang="en-US" dirty="0">
            <a:latin typeface="Garamond" pitchFamily="18" charset="0"/>
          </a:endParaRPr>
        </a:p>
      </dgm:t>
    </dgm:pt>
    <dgm:pt modelId="{FC7662A5-7A86-4579-8684-5A029A667CCE}" type="sibTrans" cxnId="{B1D67D35-7533-4B29-B024-CEA2710B06BA}">
      <dgm:prSet/>
      <dgm:spPr/>
      <dgm:t>
        <a:bodyPr/>
        <a:lstStyle/>
        <a:p>
          <a:endParaRPr lang="en-US"/>
        </a:p>
      </dgm:t>
    </dgm:pt>
    <dgm:pt modelId="{FF3B53A3-47F4-45C1-B623-8058F56B524C}" type="parTrans" cxnId="{B1D67D35-7533-4B29-B024-CEA2710B06BA}">
      <dgm:prSet/>
      <dgm:spPr/>
      <dgm:t>
        <a:bodyPr/>
        <a:lstStyle/>
        <a:p>
          <a:endParaRPr lang="en-US"/>
        </a:p>
      </dgm:t>
    </dgm:pt>
    <dgm:pt modelId="{020CBE9A-5941-4E8E-B054-835FE3FE7A48}">
      <dgm:prSet/>
      <dgm:spPr>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dgm:spPr>
      <dgm:t>
        <a:bodyPr/>
        <a:lstStyle/>
        <a:p>
          <a:r>
            <a:rPr lang="en-US" dirty="0" smtClean="0">
              <a:latin typeface="Garamond" pitchFamily="18" charset="0"/>
            </a:rPr>
            <a:t>EPS Surprise</a:t>
          </a:r>
          <a:endParaRPr lang="en-US" dirty="0">
            <a:latin typeface="Garamond" pitchFamily="18" charset="0"/>
          </a:endParaRPr>
        </a:p>
      </dgm:t>
    </dgm:pt>
    <dgm:pt modelId="{30C1640D-C3A3-4F3B-9023-4D54820D4026}" type="sibTrans" cxnId="{C239EDA6-F685-441B-9F69-D5277B59BA9F}">
      <dgm:prSet/>
      <dgm:spPr/>
      <dgm:t>
        <a:bodyPr/>
        <a:lstStyle/>
        <a:p>
          <a:endParaRPr lang="en-US"/>
        </a:p>
      </dgm:t>
    </dgm:pt>
    <dgm:pt modelId="{D5CE13E9-5B19-4FEB-B680-FFE07FECEC1B}" type="parTrans" cxnId="{C239EDA6-F685-441B-9F69-D5277B59BA9F}">
      <dgm:prSet/>
      <dgm:spPr/>
      <dgm:t>
        <a:bodyPr/>
        <a:lstStyle/>
        <a:p>
          <a:endParaRPr lang="en-US"/>
        </a:p>
      </dgm:t>
    </dgm:pt>
    <dgm:pt modelId="{4B16328D-6F38-4A4E-9411-4656A81E5629}">
      <dgm:prSet/>
      <dgm:spPr>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dgm:spPr>
      <dgm:t>
        <a:bodyPr/>
        <a:lstStyle/>
        <a:p>
          <a:r>
            <a:rPr lang="en-US" dirty="0" smtClean="0">
              <a:latin typeface="Garamond" pitchFamily="18" charset="0"/>
            </a:rPr>
            <a:t>Dividend</a:t>
          </a:r>
        </a:p>
        <a:p>
          <a:r>
            <a:rPr lang="en-US" dirty="0" smtClean="0">
              <a:latin typeface="Garamond" pitchFamily="18" charset="0"/>
            </a:rPr>
            <a:t>Yield</a:t>
          </a:r>
          <a:endParaRPr lang="en-US" dirty="0">
            <a:latin typeface="Garamond" pitchFamily="18" charset="0"/>
          </a:endParaRPr>
        </a:p>
      </dgm:t>
    </dgm:pt>
    <dgm:pt modelId="{9F149F18-7B7F-4157-AB1C-3B3511221450}" type="parTrans" cxnId="{6718EE40-D643-4F78-A5B0-EBF769555418}">
      <dgm:prSet/>
      <dgm:spPr/>
      <dgm:t>
        <a:bodyPr/>
        <a:lstStyle/>
        <a:p>
          <a:endParaRPr lang="en-US"/>
        </a:p>
      </dgm:t>
    </dgm:pt>
    <dgm:pt modelId="{ED6B487F-7F3C-4D56-AF33-E8E4AB2A171B}" type="sibTrans" cxnId="{6718EE40-D643-4F78-A5B0-EBF769555418}">
      <dgm:prSet/>
      <dgm:spPr/>
      <dgm:t>
        <a:bodyPr/>
        <a:lstStyle/>
        <a:p>
          <a:endParaRPr lang="en-US"/>
        </a:p>
      </dgm:t>
    </dgm:pt>
    <dgm:pt modelId="{C28120F4-74B8-4E33-A9FD-896FC3774969}">
      <dgm:prSet/>
      <dgm:spPr>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dgm:spPr>
      <dgm:t>
        <a:bodyPr/>
        <a:lstStyle/>
        <a:p>
          <a:r>
            <a:rPr lang="en-US" dirty="0" smtClean="0">
              <a:latin typeface="Garamond" pitchFamily="18" charset="0"/>
            </a:rPr>
            <a:t>Dividend</a:t>
          </a:r>
        </a:p>
        <a:p>
          <a:r>
            <a:rPr lang="en-US" dirty="0" smtClean="0">
              <a:latin typeface="Garamond" pitchFamily="18" charset="0"/>
            </a:rPr>
            <a:t>Increase/</a:t>
          </a:r>
        </a:p>
        <a:p>
          <a:r>
            <a:rPr lang="en-US" dirty="0" smtClean="0">
              <a:latin typeface="Garamond" pitchFamily="18" charset="0"/>
            </a:rPr>
            <a:t>Decrease</a:t>
          </a:r>
          <a:endParaRPr lang="en-US" dirty="0">
            <a:latin typeface="Garamond" pitchFamily="18" charset="0"/>
          </a:endParaRPr>
        </a:p>
      </dgm:t>
    </dgm:pt>
    <dgm:pt modelId="{DD18225B-009B-465A-A218-CDA95C17A971}" type="parTrans" cxnId="{6F5A2B0F-682F-4785-AD6B-56747DB7E3A4}">
      <dgm:prSet/>
      <dgm:spPr/>
      <dgm:t>
        <a:bodyPr/>
        <a:lstStyle/>
        <a:p>
          <a:endParaRPr lang="en-US"/>
        </a:p>
      </dgm:t>
    </dgm:pt>
    <dgm:pt modelId="{7D43096E-4F47-40A2-BFA1-54B3A315E464}" type="sibTrans" cxnId="{6F5A2B0F-682F-4785-AD6B-56747DB7E3A4}">
      <dgm:prSet/>
      <dgm:spPr/>
      <dgm:t>
        <a:bodyPr/>
        <a:lstStyle/>
        <a:p>
          <a:endParaRPr lang="en-US"/>
        </a:p>
      </dgm:t>
    </dgm:pt>
    <dgm:pt modelId="{EC639E4D-D868-4E6E-BD3C-C95847B8CCCC}">
      <dgm:prSet/>
      <dgm:spPr>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dgm:spPr>
      <dgm:t>
        <a:bodyPr/>
        <a:lstStyle/>
        <a:p>
          <a:r>
            <a:rPr lang="en-US" dirty="0" smtClean="0">
              <a:latin typeface="Garamond" pitchFamily="18" charset="0"/>
            </a:rPr>
            <a:t>Earnings</a:t>
          </a:r>
        </a:p>
        <a:p>
          <a:r>
            <a:rPr lang="en-US" dirty="0" smtClean="0">
              <a:latin typeface="Garamond" pitchFamily="18" charset="0"/>
            </a:rPr>
            <a:t>Coverage </a:t>
          </a:r>
          <a:endParaRPr lang="en-US" dirty="0">
            <a:latin typeface="Garamond" pitchFamily="18" charset="0"/>
          </a:endParaRPr>
        </a:p>
      </dgm:t>
    </dgm:pt>
    <dgm:pt modelId="{E6BE36D8-004E-41BC-BBB3-A90E029928A2}" type="parTrans" cxnId="{0A8669B6-6729-4C1A-A562-A0B92ECAB6F4}">
      <dgm:prSet/>
      <dgm:spPr/>
      <dgm:t>
        <a:bodyPr/>
        <a:lstStyle/>
        <a:p>
          <a:endParaRPr lang="en-US"/>
        </a:p>
      </dgm:t>
    </dgm:pt>
    <dgm:pt modelId="{02DDF2B7-34F2-4F9F-81C6-EC5F7937FA79}" type="sibTrans" cxnId="{0A8669B6-6729-4C1A-A562-A0B92ECAB6F4}">
      <dgm:prSet/>
      <dgm:spPr/>
      <dgm:t>
        <a:bodyPr/>
        <a:lstStyle/>
        <a:p>
          <a:endParaRPr lang="en-US"/>
        </a:p>
      </dgm:t>
    </dgm:pt>
    <dgm:pt modelId="{18E1D356-FAD4-4999-9AFA-1C52AE32FC21}">
      <dgm:prSet/>
      <dgm:spPr>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dgm:spPr>
      <dgm:t>
        <a:bodyPr/>
        <a:lstStyle/>
        <a:p>
          <a:r>
            <a:rPr lang="en-US" dirty="0" smtClean="0">
              <a:latin typeface="Garamond" pitchFamily="18" charset="0"/>
            </a:rPr>
            <a:t>Analyst EPS Estimate Revisions</a:t>
          </a:r>
          <a:endParaRPr lang="en-US" dirty="0">
            <a:latin typeface="Garamond" pitchFamily="18" charset="0"/>
          </a:endParaRPr>
        </a:p>
      </dgm:t>
    </dgm:pt>
    <dgm:pt modelId="{77DFC3D0-3B82-4B88-AFB9-ACDDEADD56E0}" type="parTrans" cxnId="{9089F990-76DF-468C-9A23-A5899327FF92}">
      <dgm:prSet/>
      <dgm:spPr/>
      <dgm:t>
        <a:bodyPr/>
        <a:lstStyle/>
        <a:p>
          <a:endParaRPr lang="en-US"/>
        </a:p>
      </dgm:t>
    </dgm:pt>
    <dgm:pt modelId="{3860F710-2BED-47AA-9543-4FED52161E83}" type="sibTrans" cxnId="{9089F990-76DF-468C-9A23-A5899327FF92}">
      <dgm:prSet/>
      <dgm:spPr/>
      <dgm:t>
        <a:bodyPr/>
        <a:lstStyle/>
        <a:p>
          <a:endParaRPr lang="en-US"/>
        </a:p>
      </dgm:t>
    </dgm:pt>
    <dgm:pt modelId="{F046AB4C-F231-4A8C-AB47-E0553F9F6061}">
      <dgm:prSet/>
      <dgm:spPr>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dgm:spPr>
      <dgm:t>
        <a:bodyPr/>
        <a:lstStyle/>
        <a:p>
          <a:r>
            <a:rPr lang="en-US" dirty="0" smtClean="0">
              <a:latin typeface="Garamond" pitchFamily="18" charset="0"/>
            </a:rPr>
            <a:t>Operating Profit Margin</a:t>
          </a:r>
          <a:endParaRPr lang="en-US" dirty="0">
            <a:latin typeface="Garamond" pitchFamily="18" charset="0"/>
          </a:endParaRPr>
        </a:p>
      </dgm:t>
    </dgm:pt>
    <dgm:pt modelId="{56E7CC0C-528B-48A9-994A-DC2FC835EAFE}" type="parTrans" cxnId="{9B90DA3D-47B2-4053-9AFC-06F3746CA88C}">
      <dgm:prSet/>
      <dgm:spPr/>
      <dgm:t>
        <a:bodyPr/>
        <a:lstStyle/>
        <a:p>
          <a:endParaRPr lang="en-US"/>
        </a:p>
      </dgm:t>
    </dgm:pt>
    <dgm:pt modelId="{CF214740-92AA-4301-885A-44FC48E57FEE}" type="sibTrans" cxnId="{9B90DA3D-47B2-4053-9AFC-06F3746CA88C}">
      <dgm:prSet/>
      <dgm:spPr/>
      <dgm:t>
        <a:bodyPr/>
        <a:lstStyle/>
        <a:p>
          <a:endParaRPr lang="en-US"/>
        </a:p>
      </dgm:t>
    </dgm:pt>
    <dgm:pt modelId="{78D540C2-2F69-4CF2-BAA5-E2258B6E682E}">
      <dgm:prSet/>
      <dgm:spPr>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dgm:spPr>
      <dgm:t>
        <a:bodyPr/>
        <a:lstStyle/>
        <a:p>
          <a:r>
            <a:rPr lang="en-US" dirty="0" smtClean="0">
              <a:latin typeface="Garamond" pitchFamily="18" charset="0"/>
            </a:rPr>
            <a:t>Operating Profit Margin</a:t>
          </a:r>
          <a:endParaRPr lang="en-US" dirty="0">
            <a:latin typeface="Garamond" pitchFamily="18" charset="0"/>
          </a:endParaRPr>
        </a:p>
      </dgm:t>
    </dgm:pt>
    <dgm:pt modelId="{C7841D5B-3201-467E-BB5E-1105608C8A53}" type="parTrans" cxnId="{B68D2E46-DE0E-43D2-A495-3BADBC1F367E}">
      <dgm:prSet/>
      <dgm:spPr/>
      <dgm:t>
        <a:bodyPr/>
        <a:lstStyle/>
        <a:p>
          <a:endParaRPr lang="en-US"/>
        </a:p>
      </dgm:t>
    </dgm:pt>
    <dgm:pt modelId="{7932930C-BC8A-4DB5-B2AF-29AA7A625A4C}" type="sibTrans" cxnId="{B68D2E46-DE0E-43D2-A495-3BADBC1F367E}">
      <dgm:prSet/>
      <dgm:spPr/>
      <dgm:t>
        <a:bodyPr/>
        <a:lstStyle/>
        <a:p>
          <a:endParaRPr lang="en-US"/>
        </a:p>
      </dgm:t>
    </dgm:pt>
    <dgm:pt modelId="{3EC201D2-9521-4C72-8D76-E499B6308036}">
      <dgm:prSet/>
      <dgm:spPr>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dgm:spPr>
      <dgm:t>
        <a:bodyPr/>
        <a:lstStyle/>
        <a:p>
          <a:r>
            <a:rPr lang="en-US" dirty="0" smtClean="0">
              <a:latin typeface="Garamond" pitchFamily="18" charset="0"/>
            </a:rPr>
            <a:t>Return on Equity</a:t>
          </a:r>
          <a:endParaRPr lang="en-US" dirty="0">
            <a:latin typeface="Garamond" pitchFamily="18" charset="0"/>
          </a:endParaRPr>
        </a:p>
      </dgm:t>
    </dgm:pt>
    <dgm:pt modelId="{7369868D-809D-4A4B-979C-CB04A23C7677}" type="parTrans" cxnId="{C09FE2C1-0C24-4081-A886-ADDF5DD3B871}">
      <dgm:prSet/>
      <dgm:spPr/>
      <dgm:t>
        <a:bodyPr/>
        <a:lstStyle/>
        <a:p>
          <a:endParaRPr lang="en-US"/>
        </a:p>
      </dgm:t>
    </dgm:pt>
    <dgm:pt modelId="{3B30D961-7DD4-4A3D-BA89-416450726DEE}" type="sibTrans" cxnId="{C09FE2C1-0C24-4081-A886-ADDF5DD3B871}">
      <dgm:prSet/>
      <dgm:spPr/>
      <dgm:t>
        <a:bodyPr/>
        <a:lstStyle/>
        <a:p>
          <a:endParaRPr lang="en-US"/>
        </a:p>
      </dgm:t>
    </dgm:pt>
    <dgm:pt modelId="{BEBA3227-1D24-4ED3-89EF-287058D3F109}">
      <dgm:prSet/>
      <dgm:spPr>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dgm:spPr>
      <dgm:t>
        <a:bodyPr/>
        <a:lstStyle/>
        <a:p>
          <a:r>
            <a:rPr lang="en-US" dirty="0" smtClean="0">
              <a:latin typeface="Garamond" pitchFamily="18" charset="0"/>
            </a:rPr>
            <a:t>Return on Equity</a:t>
          </a:r>
          <a:endParaRPr lang="en-US" dirty="0">
            <a:latin typeface="Garamond" pitchFamily="18" charset="0"/>
          </a:endParaRPr>
        </a:p>
      </dgm:t>
    </dgm:pt>
    <dgm:pt modelId="{5AF65EBF-B4B4-489C-BEF5-9CC84F717E2E}" type="parTrans" cxnId="{D241CD31-F310-45A5-9A4F-C7D3508160F4}">
      <dgm:prSet/>
      <dgm:spPr/>
      <dgm:t>
        <a:bodyPr/>
        <a:lstStyle/>
        <a:p>
          <a:endParaRPr lang="en-US"/>
        </a:p>
      </dgm:t>
    </dgm:pt>
    <dgm:pt modelId="{42AC56E1-D297-4D1A-B53F-B8C35A9CE350}" type="sibTrans" cxnId="{D241CD31-F310-45A5-9A4F-C7D3508160F4}">
      <dgm:prSet/>
      <dgm:spPr/>
      <dgm:t>
        <a:bodyPr/>
        <a:lstStyle/>
        <a:p>
          <a:endParaRPr lang="en-US"/>
        </a:p>
      </dgm:t>
    </dgm:pt>
    <dgm:pt modelId="{9C5CFD40-51C8-4560-AE49-3499F1F57B1B}" type="pres">
      <dgm:prSet presAssocID="{0A24A0F7-65C3-4F9D-9ACF-E237AF254B2E}" presName="theList" presStyleCnt="0">
        <dgm:presLayoutVars>
          <dgm:dir/>
          <dgm:animLvl val="lvl"/>
          <dgm:resizeHandles val="exact"/>
        </dgm:presLayoutVars>
      </dgm:prSet>
      <dgm:spPr/>
      <dgm:t>
        <a:bodyPr/>
        <a:lstStyle/>
        <a:p>
          <a:endParaRPr lang="en-US"/>
        </a:p>
      </dgm:t>
    </dgm:pt>
    <dgm:pt modelId="{773B21C2-05A9-4D01-880D-70A49B4D0E4C}" type="pres">
      <dgm:prSet presAssocID="{82430869-33C4-4136-AAF5-D8159D0584D0}" presName="compNode" presStyleCnt="0"/>
      <dgm:spPr/>
    </dgm:pt>
    <dgm:pt modelId="{FD309C13-D98D-440D-BCCB-AC71C21776AB}" type="pres">
      <dgm:prSet presAssocID="{82430869-33C4-4136-AAF5-D8159D0584D0}" presName="aNode" presStyleLbl="bgShp" presStyleIdx="0" presStyleCnt="6"/>
      <dgm:spPr/>
      <dgm:t>
        <a:bodyPr/>
        <a:lstStyle/>
        <a:p>
          <a:endParaRPr lang="en-US"/>
        </a:p>
      </dgm:t>
    </dgm:pt>
    <dgm:pt modelId="{926CF825-FEC6-4B50-95D6-038B22ECBE71}" type="pres">
      <dgm:prSet presAssocID="{82430869-33C4-4136-AAF5-D8159D0584D0}" presName="textNode" presStyleLbl="bgShp" presStyleIdx="0" presStyleCnt="6"/>
      <dgm:spPr/>
      <dgm:t>
        <a:bodyPr/>
        <a:lstStyle/>
        <a:p>
          <a:endParaRPr lang="en-US"/>
        </a:p>
      </dgm:t>
    </dgm:pt>
    <dgm:pt modelId="{B3D8AA2A-09BE-4EC4-833E-5CA881DC1967}" type="pres">
      <dgm:prSet presAssocID="{82430869-33C4-4136-AAF5-D8159D0584D0}" presName="compChildNode" presStyleCnt="0"/>
      <dgm:spPr/>
    </dgm:pt>
    <dgm:pt modelId="{DA44E1C4-EFE1-4139-8B10-617FF8316BB2}" type="pres">
      <dgm:prSet presAssocID="{82430869-33C4-4136-AAF5-D8159D0584D0}" presName="theInnerList" presStyleCnt="0"/>
      <dgm:spPr/>
    </dgm:pt>
    <dgm:pt modelId="{D547AC6F-117A-478D-A640-9936EAA1901A}" type="pres">
      <dgm:prSet presAssocID="{22EF3E56-99F6-4481-B381-1C706CA446EB}" presName="childNode" presStyleLbl="node1" presStyleIdx="0" presStyleCnt="22">
        <dgm:presLayoutVars>
          <dgm:bulletEnabled val="1"/>
        </dgm:presLayoutVars>
      </dgm:prSet>
      <dgm:spPr/>
      <dgm:t>
        <a:bodyPr/>
        <a:lstStyle/>
        <a:p>
          <a:endParaRPr lang="en-US"/>
        </a:p>
      </dgm:t>
    </dgm:pt>
    <dgm:pt modelId="{9E13B8DF-F0FA-4DF3-9F85-1B67B03C6E6A}" type="pres">
      <dgm:prSet presAssocID="{22EF3E56-99F6-4481-B381-1C706CA446EB}" presName="aSpace2" presStyleCnt="0"/>
      <dgm:spPr/>
    </dgm:pt>
    <dgm:pt modelId="{F686D8E2-A6A1-4CEC-BE5A-43400D366512}" type="pres">
      <dgm:prSet presAssocID="{8D2D703F-E732-4BFB-91A4-773F0948C931}" presName="childNode" presStyleLbl="node1" presStyleIdx="1" presStyleCnt="22">
        <dgm:presLayoutVars>
          <dgm:bulletEnabled val="1"/>
        </dgm:presLayoutVars>
      </dgm:prSet>
      <dgm:spPr/>
      <dgm:t>
        <a:bodyPr/>
        <a:lstStyle/>
        <a:p>
          <a:endParaRPr lang="en-US"/>
        </a:p>
      </dgm:t>
    </dgm:pt>
    <dgm:pt modelId="{8BD0147B-2451-4F0E-90E5-623D7F210ABA}" type="pres">
      <dgm:prSet presAssocID="{8D2D703F-E732-4BFB-91A4-773F0948C931}" presName="aSpace2" presStyleCnt="0"/>
      <dgm:spPr/>
    </dgm:pt>
    <dgm:pt modelId="{2558325B-F538-4E34-9E52-ECDFC9391E66}" type="pres">
      <dgm:prSet presAssocID="{F9A46A7F-9222-40AE-9CF4-91F69B5A1654}" presName="childNode" presStyleLbl="node1" presStyleIdx="2" presStyleCnt="22">
        <dgm:presLayoutVars>
          <dgm:bulletEnabled val="1"/>
        </dgm:presLayoutVars>
      </dgm:prSet>
      <dgm:spPr/>
      <dgm:t>
        <a:bodyPr/>
        <a:lstStyle/>
        <a:p>
          <a:endParaRPr lang="en-US"/>
        </a:p>
      </dgm:t>
    </dgm:pt>
    <dgm:pt modelId="{140F19CB-ABEC-4BF4-B95F-C70D5DE59603}" type="pres">
      <dgm:prSet presAssocID="{F9A46A7F-9222-40AE-9CF4-91F69B5A1654}" presName="aSpace2" presStyleCnt="0"/>
      <dgm:spPr/>
    </dgm:pt>
    <dgm:pt modelId="{D09CF077-607F-41D8-B379-401AC5D75C49}" type="pres">
      <dgm:prSet presAssocID="{957B05CE-C6F0-4EEE-A6B3-4627B556E519}" presName="childNode" presStyleLbl="node1" presStyleIdx="3" presStyleCnt="22">
        <dgm:presLayoutVars>
          <dgm:bulletEnabled val="1"/>
        </dgm:presLayoutVars>
      </dgm:prSet>
      <dgm:spPr/>
      <dgm:t>
        <a:bodyPr/>
        <a:lstStyle/>
        <a:p>
          <a:endParaRPr lang="en-US"/>
        </a:p>
      </dgm:t>
    </dgm:pt>
    <dgm:pt modelId="{86DB317E-2368-4D18-A4A6-523900E294B1}" type="pres">
      <dgm:prSet presAssocID="{82430869-33C4-4136-AAF5-D8159D0584D0}" presName="aSpace" presStyleCnt="0"/>
      <dgm:spPr/>
    </dgm:pt>
    <dgm:pt modelId="{6C43319B-0674-40A7-BEC6-03BFD9375CC0}" type="pres">
      <dgm:prSet presAssocID="{4942CB3F-492E-4B6D-B6C1-1E3F6E0DEBEC}" presName="compNode" presStyleCnt="0"/>
      <dgm:spPr/>
    </dgm:pt>
    <dgm:pt modelId="{E7355B1C-E4C1-4CE9-8314-4AA7740B0A9F}" type="pres">
      <dgm:prSet presAssocID="{4942CB3F-492E-4B6D-B6C1-1E3F6E0DEBEC}" presName="aNode" presStyleLbl="bgShp" presStyleIdx="1" presStyleCnt="6"/>
      <dgm:spPr/>
      <dgm:t>
        <a:bodyPr/>
        <a:lstStyle/>
        <a:p>
          <a:endParaRPr lang="en-US"/>
        </a:p>
      </dgm:t>
    </dgm:pt>
    <dgm:pt modelId="{DFC88D76-3D3B-4107-9AF9-2737CDD323F6}" type="pres">
      <dgm:prSet presAssocID="{4942CB3F-492E-4B6D-B6C1-1E3F6E0DEBEC}" presName="textNode" presStyleLbl="bgShp" presStyleIdx="1" presStyleCnt="6"/>
      <dgm:spPr/>
      <dgm:t>
        <a:bodyPr/>
        <a:lstStyle/>
        <a:p>
          <a:endParaRPr lang="en-US"/>
        </a:p>
      </dgm:t>
    </dgm:pt>
    <dgm:pt modelId="{D55E3E8D-735A-46E1-B90C-D85D4D0DB40D}" type="pres">
      <dgm:prSet presAssocID="{4942CB3F-492E-4B6D-B6C1-1E3F6E0DEBEC}" presName="compChildNode" presStyleCnt="0"/>
      <dgm:spPr/>
    </dgm:pt>
    <dgm:pt modelId="{00155A29-655B-4A8C-882B-A884E7AAAFA0}" type="pres">
      <dgm:prSet presAssocID="{4942CB3F-492E-4B6D-B6C1-1E3F6E0DEBEC}" presName="theInnerList" presStyleCnt="0"/>
      <dgm:spPr/>
    </dgm:pt>
    <dgm:pt modelId="{96625399-B94C-4E7E-9FF9-A130A798936D}" type="pres">
      <dgm:prSet presAssocID="{841C7E6F-F4DE-4053-BB42-9189A4108EFA}" presName="childNode" presStyleLbl="node1" presStyleIdx="4" presStyleCnt="22">
        <dgm:presLayoutVars>
          <dgm:bulletEnabled val="1"/>
        </dgm:presLayoutVars>
      </dgm:prSet>
      <dgm:spPr/>
      <dgm:t>
        <a:bodyPr/>
        <a:lstStyle/>
        <a:p>
          <a:endParaRPr lang="en-US"/>
        </a:p>
      </dgm:t>
    </dgm:pt>
    <dgm:pt modelId="{BD9180A1-8F06-4141-AEB6-DA6902773E43}" type="pres">
      <dgm:prSet presAssocID="{841C7E6F-F4DE-4053-BB42-9189A4108EFA}" presName="aSpace2" presStyleCnt="0"/>
      <dgm:spPr/>
    </dgm:pt>
    <dgm:pt modelId="{F15AFE03-E173-4D38-BD25-D5F01D9FD3D5}" type="pres">
      <dgm:prSet presAssocID="{9B6CE9CB-326F-4544-A097-9EA763085B2F}" presName="childNode" presStyleLbl="node1" presStyleIdx="5" presStyleCnt="22">
        <dgm:presLayoutVars>
          <dgm:bulletEnabled val="1"/>
        </dgm:presLayoutVars>
      </dgm:prSet>
      <dgm:spPr/>
      <dgm:t>
        <a:bodyPr/>
        <a:lstStyle/>
        <a:p>
          <a:endParaRPr lang="en-US"/>
        </a:p>
      </dgm:t>
    </dgm:pt>
    <dgm:pt modelId="{B115B872-6F8C-4079-8517-F7198C29D444}" type="pres">
      <dgm:prSet presAssocID="{9B6CE9CB-326F-4544-A097-9EA763085B2F}" presName="aSpace2" presStyleCnt="0"/>
      <dgm:spPr/>
    </dgm:pt>
    <dgm:pt modelId="{6E00024A-C4C2-4085-9A90-863D46994E5A}" type="pres">
      <dgm:prSet presAssocID="{3030BA70-EADF-4B2F-9751-05973DBEEDA7}" presName="childNode" presStyleLbl="node1" presStyleIdx="6" presStyleCnt="22">
        <dgm:presLayoutVars>
          <dgm:bulletEnabled val="1"/>
        </dgm:presLayoutVars>
      </dgm:prSet>
      <dgm:spPr/>
      <dgm:t>
        <a:bodyPr/>
        <a:lstStyle/>
        <a:p>
          <a:endParaRPr lang="en-US"/>
        </a:p>
      </dgm:t>
    </dgm:pt>
    <dgm:pt modelId="{0248A7BA-7C1D-44D8-8F9C-8B2379C9FC71}" type="pres">
      <dgm:prSet presAssocID="{3030BA70-EADF-4B2F-9751-05973DBEEDA7}" presName="aSpace2" presStyleCnt="0"/>
      <dgm:spPr/>
    </dgm:pt>
    <dgm:pt modelId="{207D9AED-5296-4EFD-8E9F-908E2CF406B2}" type="pres">
      <dgm:prSet presAssocID="{273B9C15-2A38-4202-AC50-59E33B70EA1D}" presName="childNode" presStyleLbl="node1" presStyleIdx="7" presStyleCnt="22">
        <dgm:presLayoutVars>
          <dgm:bulletEnabled val="1"/>
        </dgm:presLayoutVars>
      </dgm:prSet>
      <dgm:spPr/>
      <dgm:t>
        <a:bodyPr/>
        <a:lstStyle/>
        <a:p>
          <a:endParaRPr lang="en-US"/>
        </a:p>
      </dgm:t>
    </dgm:pt>
    <dgm:pt modelId="{101A5BA5-D3D7-49EE-BF1C-952F6A64DC49}" type="pres">
      <dgm:prSet presAssocID="{273B9C15-2A38-4202-AC50-59E33B70EA1D}" presName="aSpace2" presStyleCnt="0"/>
      <dgm:spPr/>
    </dgm:pt>
    <dgm:pt modelId="{45594704-2F57-4133-B63C-860248A9E024}" type="pres">
      <dgm:prSet presAssocID="{9866FA65-2907-40CF-A141-598041A87068}" presName="childNode" presStyleLbl="node1" presStyleIdx="8" presStyleCnt="22">
        <dgm:presLayoutVars>
          <dgm:bulletEnabled val="1"/>
        </dgm:presLayoutVars>
      </dgm:prSet>
      <dgm:spPr/>
      <dgm:t>
        <a:bodyPr/>
        <a:lstStyle/>
        <a:p>
          <a:endParaRPr lang="en-US"/>
        </a:p>
      </dgm:t>
    </dgm:pt>
    <dgm:pt modelId="{E1FAAC03-86CC-4312-BF48-11D384F98858}" type="pres">
      <dgm:prSet presAssocID="{9866FA65-2907-40CF-A141-598041A87068}" presName="aSpace2" presStyleCnt="0"/>
      <dgm:spPr/>
    </dgm:pt>
    <dgm:pt modelId="{B01F8C94-A8F5-4AC6-A4E7-44E14B2F4326}" type="pres">
      <dgm:prSet presAssocID="{B73AF557-F57D-425D-8E9B-0F93C5C7401F}" presName="childNode" presStyleLbl="node1" presStyleIdx="9" presStyleCnt="22">
        <dgm:presLayoutVars>
          <dgm:bulletEnabled val="1"/>
        </dgm:presLayoutVars>
      </dgm:prSet>
      <dgm:spPr/>
      <dgm:t>
        <a:bodyPr/>
        <a:lstStyle/>
        <a:p>
          <a:endParaRPr lang="en-US"/>
        </a:p>
      </dgm:t>
    </dgm:pt>
    <dgm:pt modelId="{A94A659F-0CD5-4CF5-A20B-301426189176}" type="pres">
      <dgm:prSet presAssocID="{4942CB3F-492E-4B6D-B6C1-1E3F6E0DEBEC}" presName="aSpace" presStyleCnt="0"/>
      <dgm:spPr/>
    </dgm:pt>
    <dgm:pt modelId="{935F6F3F-8502-4001-B287-AC2E68794F18}" type="pres">
      <dgm:prSet presAssocID="{9F8D3234-6DFB-4700-AB14-B7C4738376E4}" presName="compNode" presStyleCnt="0"/>
      <dgm:spPr/>
    </dgm:pt>
    <dgm:pt modelId="{0461B0A8-6A5A-4289-8B39-C5FB21BCE30A}" type="pres">
      <dgm:prSet presAssocID="{9F8D3234-6DFB-4700-AB14-B7C4738376E4}" presName="aNode" presStyleLbl="bgShp" presStyleIdx="2" presStyleCnt="6"/>
      <dgm:spPr/>
      <dgm:t>
        <a:bodyPr/>
        <a:lstStyle/>
        <a:p>
          <a:endParaRPr lang="en-US"/>
        </a:p>
      </dgm:t>
    </dgm:pt>
    <dgm:pt modelId="{982A2968-72E0-4F7B-86D3-EA567B788568}" type="pres">
      <dgm:prSet presAssocID="{9F8D3234-6DFB-4700-AB14-B7C4738376E4}" presName="textNode" presStyleLbl="bgShp" presStyleIdx="2" presStyleCnt="6"/>
      <dgm:spPr/>
      <dgm:t>
        <a:bodyPr/>
        <a:lstStyle/>
        <a:p>
          <a:endParaRPr lang="en-US"/>
        </a:p>
      </dgm:t>
    </dgm:pt>
    <dgm:pt modelId="{41161EDE-B004-4B38-9EED-FD073F5A29A6}" type="pres">
      <dgm:prSet presAssocID="{9F8D3234-6DFB-4700-AB14-B7C4738376E4}" presName="compChildNode" presStyleCnt="0"/>
      <dgm:spPr/>
    </dgm:pt>
    <dgm:pt modelId="{48E03AEB-8A65-4FCB-899E-51BE7D441398}" type="pres">
      <dgm:prSet presAssocID="{9F8D3234-6DFB-4700-AB14-B7C4738376E4}" presName="theInnerList" presStyleCnt="0"/>
      <dgm:spPr/>
    </dgm:pt>
    <dgm:pt modelId="{F8F6AE60-7B6B-47B7-8A50-E84308EE0556}" type="pres">
      <dgm:prSet presAssocID="{F660ED1E-77EB-4CBE-A77A-550556838A62}" presName="childNode" presStyleLbl="node1" presStyleIdx="10" presStyleCnt="22">
        <dgm:presLayoutVars>
          <dgm:bulletEnabled val="1"/>
        </dgm:presLayoutVars>
      </dgm:prSet>
      <dgm:spPr/>
      <dgm:t>
        <a:bodyPr/>
        <a:lstStyle/>
        <a:p>
          <a:endParaRPr lang="en-US"/>
        </a:p>
      </dgm:t>
    </dgm:pt>
    <dgm:pt modelId="{E59225E6-10EA-4AAE-A574-3B002ED8830B}" type="pres">
      <dgm:prSet presAssocID="{F660ED1E-77EB-4CBE-A77A-550556838A62}" presName="aSpace2" presStyleCnt="0"/>
      <dgm:spPr/>
    </dgm:pt>
    <dgm:pt modelId="{889E3C1A-10AA-4CDF-920F-34CC166EF332}" type="pres">
      <dgm:prSet presAssocID="{FE709B57-3FF1-4B32-A8D0-7A3096521044}" presName="childNode" presStyleLbl="node1" presStyleIdx="11" presStyleCnt="22">
        <dgm:presLayoutVars>
          <dgm:bulletEnabled val="1"/>
        </dgm:presLayoutVars>
      </dgm:prSet>
      <dgm:spPr/>
      <dgm:t>
        <a:bodyPr/>
        <a:lstStyle/>
        <a:p>
          <a:endParaRPr lang="en-US"/>
        </a:p>
      </dgm:t>
    </dgm:pt>
    <dgm:pt modelId="{38F07638-578B-4903-B7BB-722933FDD12D}" type="pres">
      <dgm:prSet presAssocID="{FE709B57-3FF1-4B32-A8D0-7A3096521044}" presName="aSpace2" presStyleCnt="0"/>
      <dgm:spPr/>
    </dgm:pt>
    <dgm:pt modelId="{D40647D6-D954-4F89-AB23-8F0FEE8B2CE3}" type="pres">
      <dgm:prSet presAssocID="{020CBE9A-5941-4E8E-B054-835FE3FE7A48}" presName="childNode" presStyleLbl="node1" presStyleIdx="12" presStyleCnt="22">
        <dgm:presLayoutVars>
          <dgm:bulletEnabled val="1"/>
        </dgm:presLayoutVars>
      </dgm:prSet>
      <dgm:spPr/>
      <dgm:t>
        <a:bodyPr/>
        <a:lstStyle/>
        <a:p>
          <a:endParaRPr lang="en-US"/>
        </a:p>
      </dgm:t>
    </dgm:pt>
    <dgm:pt modelId="{0EDDED4A-BD34-41B3-A81C-EE6F3CB942CC}" type="pres">
      <dgm:prSet presAssocID="{020CBE9A-5941-4E8E-B054-835FE3FE7A48}" presName="aSpace2" presStyleCnt="0"/>
      <dgm:spPr/>
    </dgm:pt>
    <dgm:pt modelId="{91BB6A9A-F0D0-47DE-B076-02AAD92D863B}" type="pres">
      <dgm:prSet presAssocID="{2C885DE8-0CF1-439C-9041-E5E5A3F48ED2}" presName="childNode" presStyleLbl="node1" presStyleIdx="13" presStyleCnt="22">
        <dgm:presLayoutVars>
          <dgm:bulletEnabled val="1"/>
        </dgm:presLayoutVars>
      </dgm:prSet>
      <dgm:spPr/>
      <dgm:t>
        <a:bodyPr/>
        <a:lstStyle/>
        <a:p>
          <a:endParaRPr lang="en-US"/>
        </a:p>
      </dgm:t>
    </dgm:pt>
    <dgm:pt modelId="{A6A6B3AB-D65E-4110-815C-39AFF77D2BC3}" type="pres">
      <dgm:prSet presAssocID="{9F8D3234-6DFB-4700-AB14-B7C4738376E4}" presName="aSpace" presStyleCnt="0"/>
      <dgm:spPr/>
    </dgm:pt>
    <dgm:pt modelId="{BC7AA102-7BBE-4063-A6D1-7E95987B8FD9}" type="pres">
      <dgm:prSet presAssocID="{B41749E5-1058-4C16-8FBA-3ED8E842B39B}" presName="compNode" presStyleCnt="0"/>
      <dgm:spPr/>
    </dgm:pt>
    <dgm:pt modelId="{77E5E35D-98BA-4E89-AE96-9FE021E7FD25}" type="pres">
      <dgm:prSet presAssocID="{B41749E5-1058-4C16-8FBA-3ED8E842B39B}" presName="aNode" presStyleLbl="bgShp" presStyleIdx="3" presStyleCnt="6"/>
      <dgm:spPr/>
      <dgm:t>
        <a:bodyPr/>
        <a:lstStyle/>
        <a:p>
          <a:endParaRPr lang="en-US"/>
        </a:p>
      </dgm:t>
    </dgm:pt>
    <dgm:pt modelId="{2E94967C-3AC5-458A-A9FF-CDE6BB78BA53}" type="pres">
      <dgm:prSet presAssocID="{B41749E5-1058-4C16-8FBA-3ED8E842B39B}" presName="textNode" presStyleLbl="bgShp" presStyleIdx="3" presStyleCnt="6"/>
      <dgm:spPr/>
      <dgm:t>
        <a:bodyPr/>
        <a:lstStyle/>
        <a:p>
          <a:endParaRPr lang="en-US"/>
        </a:p>
      </dgm:t>
    </dgm:pt>
    <dgm:pt modelId="{0820D059-7CE3-475D-8970-A08F246D8CC2}" type="pres">
      <dgm:prSet presAssocID="{B41749E5-1058-4C16-8FBA-3ED8E842B39B}" presName="compChildNode" presStyleCnt="0"/>
      <dgm:spPr/>
    </dgm:pt>
    <dgm:pt modelId="{3C488FF1-29B7-4F85-BDA2-FB90E2000ABE}" type="pres">
      <dgm:prSet presAssocID="{B41749E5-1058-4C16-8FBA-3ED8E842B39B}" presName="theInnerList" presStyleCnt="0"/>
      <dgm:spPr/>
    </dgm:pt>
    <dgm:pt modelId="{3F251F52-AA7D-45F6-8DE5-7A25A2C220FC}" type="pres">
      <dgm:prSet presAssocID="{4B16328D-6F38-4A4E-9411-4656A81E5629}" presName="childNode" presStyleLbl="node1" presStyleIdx="14" presStyleCnt="22">
        <dgm:presLayoutVars>
          <dgm:bulletEnabled val="1"/>
        </dgm:presLayoutVars>
      </dgm:prSet>
      <dgm:spPr/>
      <dgm:t>
        <a:bodyPr/>
        <a:lstStyle/>
        <a:p>
          <a:endParaRPr lang="en-US"/>
        </a:p>
      </dgm:t>
    </dgm:pt>
    <dgm:pt modelId="{6AA26BF9-20E5-42E4-AD6A-AA2802FDA8AE}" type="pres">
      <dgm:prSet presAssocID="{4B16328D-6F38-4A4E-9411-4656A81E5629}" presName="aSpace2" presStyleCnt="0"/>
      <dgm:spPr/>
    </dgm:pt>
    <dgm:pt modelId="{D10ABB71-AA09-407B-854D-006B681E0CA3}" type="pres">
      <dgm:prSet presAssocID="{C28120F4-74B8-4E33-A9FD-896FC3774969}" presName="childNode" presStyleLbl="node1" presStyleIdx="15" presStyleCnt="22">
        <dgm:presLayoutVars>
          <dgm:bulletEnabled val="1"/>
        </dgm:presLayoutVars>
      </dgm:prSet>
      <dgm:spPr/>
      <dgm:t>
        <a:bodyPr/>
        <a:lstStyle/>
        <a:p>
          <a:endParaRPr lang="en-US"/>
        </a:p>
      </dgm:t>
    </dgm:pt>
    <dgm:pt modelId="{B0C79917-D51F-4CD2-A2B3-99FDDEB8B145}" type="pres">
      <dgm:prSet presAssocID="{C28120F4-74B8-4E33-A9FD-896FC3774969}" presName="aSpace2" presStyleCnt="0"/>
      <dgm:spPr/>
    </dgm:pt>
    <dgm:pt modelId="{51EFBF50-B42A-45E0-AF6B-A50AE46F97E6}" type="pres">
      <dgm:prSet presAssocID="{EC639E4D-D868-4E6E-BD3C-C95847B8CCCC}" presName="childNode" presStyleLbl="node1" presStyleIdx="16" presStyleCnt="22">
        <dgm:presLayoutVars>
          <dgm:bulletEnabled val="1"/>
        </dgm:presLayoutVars>
      </dgm:prSet>
      <dgm:spPr/>
      <dgm:t>
        <a:bodyPr/>
        <a:lstStyle/>
        <a:p>
          <a:endParaRPr lang="en-US"/>
        </a:p>
      </dgm:t>
    </dgm:pt>
    <dgm:pt modelId="{12D1610D-CB1F-45D8-A463-5A26D9DED841}" type="pres">
      <dgm:prSet presAssocID="{B41749E5-1058-4C16-8FBA-3ED8E842B39B}" presName="aSpace" presStyleCnt="0"/>
      <dgm:spPr/>
    </dgm:pt>
    <dgm:pt modelId="{30CB0CBC-27CE-444F-8444-E439454C8FFD}" type="pres">
      <dgm:prSet presAssocID="{E826324E-FB21-4F00-8B4B-2673645CD506}" presName="compNode" presStyleCnt="0"/>
      <dgm:spPr/>
    </dgm:pt>
    <dgm:pt modelId="{1C3E7E2A-1C43-41A3-997E-8D4325B9270A}" type="pres">
      <dgm:prSet presAssocID="{E826324E-FB21-4F00-8B4B-2673645CD506}" presName="aNode" presStyleLbl="bgShp" presStyleIdx="4" presStyleCnt="6"/>
      <dgm:spPr/>
      <dgm:t>
        <a:bodyPr/>
        <a:lstStyle/>
        <a:p>
          <a:endParaRPr lang="en-US"/>
        </a:p>
      </dgm:t>
    </dgm:pt>
    <dgm:pt modelId="{285A40FD-D073-49A8-9A54-74329171E88D}" type="pres">
      <dgm:prSet presAssocID="{E826324E-FB21-4F00-8B4B-2673645CD506}" presName="textNode" presStyleLbl="bgShp" presStyleIdx="4" presStyleCnt="6"/>
      <dgm:spPr/>
      <dgm:t>
        <a:bodyPr/>
        <a:lstStyle/>
        <a:p>
          <a:endParaRPr lang="en-US"/>
        </a:p>
      </dgm:t>
    </dgm:pt>
    <dgm:pt modelId="{AFA65B99-0276-47CB-9C8F-01D705B3008C}" type="pres">
      <dgm:prSet presAssocID="{E826324E-FB21-4F00-8B4B-2673645CD506}" presName="compChildNode" presStyleCnt="0"/>
      <dgm:spPr/>
    </dgm:pt>
    <dgm:pt modelId="{941EEC2C-358C-468D-909A-200AFB766497}" type="pres">
      <dgm:prSet presAssocID="{E826324E-FB21-4F00-8B4B-2673645CD506}" presName="theInnerList" presStyleCnt="0"/>
      <dgm:spPr/>
    </dgm:pt>
    <dgm:pt modelId="{872587FF-D583-4E3E-A809-613738971F2B}" type="pres">
      <dgm:prSet presAssocID="{18E1D356-FAD4-4999-9AFA-1C52AE32FC21}" presName="childNode" presStyleLbl="node1" presStyleIdx="17" presStyleCnt="22">
        <dgm:presLayoutVars>
          <dgm:bulletEnabled val="1"/>
        </dgm:presLayoutVars>
      </dgm:prSet>
      <dgm:spPr/>
      <dgm:t>
        <a:bodyPr/>
        <a:lstStyle/>
        <a:p>
          <a:endParaRPr lang="en-US"/>
        </a:p>
      </dgm:t>
    </dgm:pt>
    <dgm:pt modelId="{A9F9DFA3-8EEE-4BB6-8B79-1C186116913B}" type="pres">
      <dgm:prSet presAssocID="{18E1D356-FAD4-4999-9AFA-1C52AE32FC21}" presName="aSpace2" presStyleCnt="0"/>
      <dgm:spPr/>
    </dgm:pt>
    <dgm:pt modelId="{10D1FA5D-5AF1-49EC-9650-2623BF64AA04}" type="pres">
      <dgm:prSet presAssocID="{F046AB4C-F231-4A8C-AB47-E0553F9F6061}" presName="childNode" presStyleLbl="node1" presStyleIdx="18" presStyleCnt="22">
        <dgm:presLayoutVars>
          <dgm:bulletEnabled val="1"/>
        </dgm:presLayoutVars>
      </dgm:prSet>
      <dgm:spPr/>
      <dgm:t>
        <a:bodyPr/>
        <a:lstStyle/>
        <a:p>
          <a:endParaRPr lang="en-US"/>
        </a:p>
      </dgm:t>
    </dgm:pt>
    <dgm:pt modelId="{4ED29B2F-2EAA-49BE-BFA4-F71690D1CBDE}" type="pres">
      <dgm:prSet presAssocID="{F046AB4C-F231-4A8C-AB47-E0553F9F6061}" presName="aSpace2" presStyleCnt="0"/>
      <dgm:spPr/>
    </dgm:pt>
    <dgm:pt modelId="{53B3A036-14FC-4C00-A387-CF7856A78FE1}" type="pres">
      <dgm:prSet presAssocID="{BEBA3227-1D24-4ED3-89EF-287058D3F109}" presName="childNode" presStyleLbl="node1" presStyleIdx="19" presStyleCnt="22">
        <dgm:presLayoutVars>
          <dgm:bulletEnabled val="1"/>
        </dgm:presLayoutVars>
      </dgm:prSet>
      <dgm:spPr/>
      <dgm:t>
        <a:bodyPr/>
        <a:lstStyle/>
        <a:p>
          <a:endParaRPr lang="en-US"/>
        </a:p>
      </dgm:t>
    </dgm:pt>
    <dgm:pt modelId="{FC0BFF08-48CF-426A-919E-EB4E486B07AE}" type="pres">
      <dgm:prSet presAssocID="{E826324E-FB21-4F00-8B4B-2673645CD506}" presName="aSpace" presStyleCnt="0"/>
      <dgm:spPr/>
    </dgm:pt>
    <dgm:pt modelId="{AEC85A08-13D2-4CEA-BF2F-1CCC995C2A5A}" type="pres">
      <dgm:prSet presAssocID="{100476C7-9607-4CF3-A567-04FB63075A9F}" presName="compNode" presStyleCnt="0"/>
      <dgm:spPr/>
    </dgm:pt>
    <dgm:pt modelId="{E897C0A8-3ED6-4B2C-AE62-7EDBD153491E}" type="pres">
      <dgm:prSet presAssocID="{100476C7-9607-4CF3-A567-04FB63075A9F}" presName="aNode" presStyleLbl="bgShp" presStyleIdx="5" presStyleCnt="6"/>
      <dgm:spPr/>
      <dgm:t>
        <a:bodyPr/>
        <a:lstStyle/>
        <a:p>
          <a:endParaRPr lang="en-US"/>
        </a:p>
      </dgm:t>
    </dgm:pt>
    <dgm:pt modelId="{6A164D9C-7F5C-48E7-9336-8723D915E3DC}" type="pres">
      <dgm:prSet presAssocID="{100476C7-9607-4CF3-A567-04FB63075A9F}" presName="textNode" presStyleLbl="bgShp" presStyleIdx="5" presStyleCnt="6"/>
      <dgm:spPr/>
      <dgm:t>
        <a:bodyPr/>
        <a:lstStyle/>
        <a:p>
          <a:endParaRPr lang="en-US"/>
        </a:p>
      </dgm:t>
    </dgm:pt>
    <dgm:pt modelId="{5C27ED59-3914-442D-A64B-A351EB29303E}" type="pres">
      <dgm:prSet presAssocID="{100476C7-9607-4CF3-A567-04FB63075A9F}" presName="compChildNode" presStyleCnt="0"/>
      <dgm:spPr/>
    </dgm:pt>
    <dgm:pt modelId="{5FEA099C-9C12-4F01-AF51-6C6A3F756252}" type="pres">
      <dgm:prSet presAssocID="{100476C7-9607-4CF3-A567-04FB63075A9F}" presName="theInnerList" presStyleCnt="0"/>
      <dgm:spPr/>
    </dgm:pt>
    <dgm:pt modelId="{2A1114EB-AB2B-45A9-85EA-7EE76F8984EA}" type="pres">
      <dgm:prSet presAssocID="{78D540C2-2F69-4CF2-BAA5-E2258B6E682E}" presName="childNode" presStyleLbl="node1" presStyleIdx="20" presStyleCnt="22">
        <dgm:presLayoutVars>
          <dgm:bulletEnabled val="1"/>
        </dgm:presLayoutVars>
      </dgm:prSet>
      <dgm:spPr/>
      <dgm:t>
        <a:bodyPr/>
        <a:lstStyle/>
        <a:p>
          <a:endParaRPr lang="en-US"/>
        </a:p>
      </dgm:t>
    </dgm:pt>
    <dgm:pt modelId="{56D29BE3-FE85-4CFA-8E74-A45F5EDCCFE3}" type="pres">
      <dgm:prSet presAssocID="{78D540C2-2F69-4CF2-BAA5-E2258B6E682E}" presName="aSpace2" presStyleCnt="0"/>
      <dgm:spPr/>
    </dgm:pt>
    <dgm:pt modelId="{FFDC2A4C-A7E8-463A-91E1-BFAD28EF8BEE}" type="pres">
      <dgm:prSet presAssocID="{3EC201D2-9521-4C72-8D76-E499B6308036}" presName="childNode" presStyleLbl="node1" presStyleIdx="21" presStyleCnt="22">
        <dgm:presLayoutVars>
          <dgm:bulletEnabled val="1"/>
        </dgm:presLayoutVars>
      </dgm:prSet>
      <dgm:spPr/>
      <dgm:t>
        <a:bodyPr/>
        <a:lstStyle/>
        <a:p>
          <a:endParaRPr lang="en-US"/>
        </a:p>
      </dgm:t>
    </dgm:pt>
  </dgm:ptLst>
  <dgm:cxnLst>
    <dgm:cxn modelId="{ACBEF6AB-1F23-4CE5-9D4B-D7D705A87ED2}" type="presOf" srcId="{3030BA70-EADF-4B2F-9751-05973DBEEDA7}" destId="{6E00024A-C4C2-4085-9A90-863D46994E5A}" srcOrd="0" destOrd="0" presId="urn:microsoft.com/office/officeart/2005/8/layout/lProcess2"/>
    <dgm:cxn modelId="{B4CCC504-2F60-4903-9FA8-517D370A7BA8}" type="presOf" srcId="{22EF3E56-99F6-4481-B381-1C706CA446EB}" destId="{D547AC6F-117A-478D-A640-9936EAA1901A}" srcOrd="0" destOrd="0" presId="urn:microsoft.com/office/officeart/2005/8/layout/lProcess2"/>
    <dgm:cxn modelId="{265479E1-68A1-4F61-A2DF-C90480E0187B}" type="presOf" srcId="{E826324E-FB21-4F00-8B4B-2673645CD506}" destId="{285A40FD-D073-49A8-9A54-74329171E88D}" srcOrd="1" destOrd="0" presId="urn:microsoft.com/office/officeart/2005/8/layout/lProcess2"/>
    <dgm:cxn modelId="{C239EDA6-F685-441B-9F69-D5277B59BA9F}" srcId="{9F8D3234-6DFB-4700-AB14-B7C4738376E4}" destId="{020CBE9A-5941-4E8E-B054-835FE3FE7A48}" srcOrd="2" destOrd="0" parTransId="{D5CE13E9-5B19-4FEB-B680-FFE07FECEC1B}" sibTransId="{30C1640D-C3A3-4F3B-9023-4D54820D4026}"/>
    <dgm:cxn modelId="{DD8F0633-601A-4C9F-9CC7-227E3D744A37}" type="presOf" srcId="{18E1D356-FAD4-4999-9AFA-1C52AE32FC21}" destId="{872587FF-D583-4E3E-A809-613738971F2B}" srcOrd="0" destOrd="0" presId="urn:microsoft.com/office/officeart/2005/8/layout/lProcess2"/>
    <dgm:cxn modelId="{B356A1D4-7D58-4A81-87E2-99F70D739E2B}" srcId="{4942CB3F-492E-4B6D-B6C1-1E3F6E0DEBEC}" destId="{B73AF557-F57D-425D-8E9B-0F93C5C7401F}" srcOrd="5" destOrd="0" parTransId="{B2F46B68-F81B-4F7E-946C-742F8A02FA6D}" sibTransId="{AC5A0A93-5C32-4BEE-8E45-1F639AD82BDB}"/>
    <dgm:cxn modelId="{0A8669B6-6729-4C1A-A562-A0B92ECAB6F4}" srcId="{B41749E5-1058-4C16-8FBA-3ED8E842B39B}" destId="{EC639E4D-D868-4E6E-BD3C-C95847B8CCCC}" srcOrd="2" destOrd="0" parTransId="{E6BE36D8-004E-41BC-BBB3-A90E029928A2}" sibTransId="{02DDF2B7-34F2-4F9F-81C6-EC5F7937FA79}"/>
    <dgm:cxn modelId="{8750DB2D-7547-473A-B6B1-AFC85C549CC8}" type="presOf" srcId="{9866FA65-2907-40CF-A141-598041A87068}" destId="{45594704-2F57-4133-B63C-860248A9E024}" srcOrd="0" destOrd="0" presId="urn:microsoft.com/office/officeart/2005/8/layout/lProcess2"/>
    <dgm:cxn modelId="{3D483306-CEAD-4918-9CFE-F0D378CFC067}" type="presOf" srcId="{4942CB3F-492E-4B6D-B6C1-1E3F6E0DEBEC}" destId="{DFC88D76-3D3B-4107-9AF9-2737CDD323F6}" srcOrd="1" destOrd="0" presId="urn:microsoft.com/office/officeart/2005/8/layout/lProcess2"/>
    <dgm:cxn modelId="{2B201FBB-1D37-430F-9735-CB63572A998B}" type="presOf" srcId="{82430869-33C4-4136-AAF5-D8159D0584D0}" destId="{FD309C13-D98D-440D-BCCB-AC71C21776AB}" srcOrd="0" destOrd="0" presId="urn:microsoft.com/office/officeart/2005/8/layout/lProcess2"/>
    <dgm:cxn modelId="{58DC51C6-B0FE-4451-9398-1663D57FBC19}" srcId="{0A24A0F7-65C3-4F9D-9ACF-E237AF254B2E}" destId="{9F8D3234-6DFB-4700-AB14-B7C4738376E4}" srcOrd="2" destOrd="0" parTransId="{2300A49B-3954-4CD6-A92C-B55EDEC74AB9}" sibTransId="{C420BD52-BE87-418F-8CE6-089F97D98317}"/>
    <dgm:cxn modelId="{C9F8BE59-27C5-433D-A252-198423640BE6}" srcId="{82430869-33C4-4136-AAF5-D8159D0584D0}" destId="{957B05CE-C6F0-4EEE-A6B3-4627B556E519}" srcOrd="3" destOrd="0" parTransId="{B21CBB07-E0BE-426C-8FDF-9E782195E9D5}" sibTransId="{C28724EC-86D7-4FA6-8DC4-0D4AE645BD5C}"/>
    <dgm:cxn modelId="{AC981B52-9DB2-49AB-9AB9-41844174F7DB}" srcId="{4942CB3F-492E-4B6D-B6C1-1E3F6E0DEBEC}" destId="{9B6CE9CB-326F-4544-A097-9EA763085B2F}" srcOrd="1" destOrd="0" parTransId="{1CBB235F-CF53-4E83-AED5-26F861F49391}" sibTransId="{61FADD75-EABE-4CE8-A4DA-C6FFD71CA26B}"/>
    <dgm:cxn modelId="{66606A9C-9392-45F0-AAC8-310A16E046E3}" srcId="{4942CB3F-492E-4B6D-B6C1-1E3F6E0DEBEC}" destId="{9866FA65-2907-40CF-A141-598041A87068}" srcOrd="4" destOrd="0" parTransId="{985959A4-CE09-4997-8ED7-9AEF0E18AFBF}" sibTransId="{CB3FDF61-6282-4FF8-AEE0-75F3B61A4242}"/>
    <dgm:cxn modelId="{04ADC513-FF50-4C6E-975D-FD90400E5648}" srcId="{0A24A0F7-65C3-4F9D-9ACF-E237AF254B2E}" destId="{4942CB3F-492E-4B6D-B6C1-1E3F6E0DEBEC}" srcOrd="1" destOrd="0" parTransId="{C5C6D396-14E7-4E9D-8286-7C68F6BAA45C}" sibTransId="{FE1A5AA2-87C2-4A43-9CF8-EEDB72C4ECB9}"/>
    <dgm:cxn modelId="{9089F990-76DF-468C-9A23-A5899327FF92}" srcId="{E826324E-FB21-4F00-8B4B-2673645CD506}" destId="{18E1D356-FAD4-4999-9AFA-1C52AE32FC21}" srcOrd="0" destOrd="0" parTransId="{77DFC3D0-3B82-4B88-AFB9-ACDDEADD56E0}" sibTransId="{3860F710-2BED-47AA-9543-4FED52161E83}"/>
    <dgm:cxn modelId="{A62A1C3A-A026-4D9E-B20B-EF8943B4AB6C}" srcId="{9F8D3234-6DFB-4700-AB14-B7C4738376E4}" destId="{F660ED1E-77EB-4CBE-A77A-550556838A62}" srcOrd="0" destOrd="0" parTransId="{93D34343-675E-4B40-8792-063D92DD059F}" sibTransId="{05AD92F3-E699-4B9D-BA1E-148DFDC5B570}"/>
    <dgm:cxn modelId="{6F5A2B0F-682F-4785-AD6B-56747DB7E3A4}" srcId="{B41749E5-1058-4C16-8FBA-3ED8E842B39B}" destId="{C28120F4-74B8-4E33-A9FD-896FC3774969}" srcOrd="1" destOrd="0" parTransId="{DD18225B-009B-465A-A218-CDA95C17A971}" sibTransId="{7D43096E-4F47-40A2-BFA1-54B3A315E464}"/>
    <dgm:cxn modelId="{6D1B05E4-9AE2-4581-9D1D-3A228A0CEF48}" srcId="{82430869-33C4-4136-AAF5-D8159D0584D0}" destId="{F9A46A7F-9222-40AE-9CF4-91F69B5A1654}" srcOrd="2" destOrd="0" parTransId="{51468617-0D8D-4EE4-83FF-CC397E529B2D}" sibTransId="{F2EC4824-78A8-4ECA-9636-6BFC79EE3A1E}"/>
    <dgm:cxn modelId="{5467BDBF-1303-42C4-8259-8018D80155AB}" type="presOf" srcId="{78D540C2-2F69-4CF2-BAA5-E2258B6E682E}" destId="{2A1114EB-AB2B-45A9-85EA-7EE76F8984EA}" srcOrd="0" destOrd="0" presId="urn:microsoft.com/office/officeart/2005/8/layout/lProcess2"/>
    <dgm:cxn modelId="{0C5F5474-DBAB-4F3B-B6B7-AC7AB251E381}" type="presOf" srcId="{F9A46A7F-9222-40AE-9CF4-91F69B5A1654}" destId="{2558325B-F538-4E34-9E52-ECDFC9391E66}" srcOrd="0" destOrd="0" presId="urn:microsoft.com/office/officeart/2005/8/layout/lProcess2"/>
    <dgm:cxn modelId="{636746F4-955E-4718-9934-1A8FA6C95A3D}" srcId="{0A24A0F7-65C3-4F9D-9ACF-E237AF254B2E}" destId="{100476C7-9607-4CF3-A567-04FB63075A9F}" srcOrd="5" destOrd="0" parTransId="{B924E89A-0CEB-4736-AE2F-7AECC9729F15}" sibTransId="{5A4B433E-2886-4C5B-B15E-B4ECF2ECEA52}"/>
    <dgm:cxn modelId="{489D98ED-42BB-4B64-8064-DE3989362B49}" type="presOf" srcId="{9F8D3234-6DFB-4700-AB14-B7C4738376E4}" destId="{0461B0A8-6A5A-4289-8B39-C5FB21BCE30A}" srcOrd="0" destOrd="0" presId="urn:microsoft.com/office/officeart/2005/8/layout/lProcess2"/>
    <dgm:cxn modelId="{E2B9E9C2-A8A9-4048-93C7-88E8B6D60A13}" type="presOf" srcId="{100476C7-9607-4CF3-A567-04FB63075A9F}" destId="{E897C0A8-3ED6-4B2C-AE62-7EDBD153491E}" srcOrd="0" destOrd="0" presId="urn:microsoft.com/office/officeart/2005/8/layout/lProcess2"/>
    <dgm:cxn modelId="{A92E96A9-72C0-49E2-9149-965271203157}" type="presOf" srcId="{020CBE9A-5941-4E8E-B054-835FE3FE7A48}" destId="{D40647D6-D954-4F89-AB23-8F0FEE8B2CE3}" srcOrd="0" destOrd="0" presId="urn:microsoft.com/office/officeart/2005/8/layout/lProcess2"/>
    <dgm:cxn modelId="{C09FE2C1-0C24-4081-A886-ADDF5DD3B871}" srcId="{100476C7-9607-4CF3-A567-04FB63075A9F}" destId="{3EC201D2-9521-4C72-8D76-E499B6308036}" srcOrd="1" destOrd="0" parTransId="{7369868D-809D-4A4B-979C-CB04A23C7677}" sibTransId="{3B30D961-7DD4-4A3D-BA89-416450726DEE}"/>
    <dgm:cxn modelId="{DF9F24D3-1BB6-4671-94BE-E40864821523}" type="presOf" srcId="{C28120F4-74B8-4E33-A9FD-896FC3774969}" destId="{D10ABB71-AA09-407B-854D-006B681E0CA3}" srcOrd="0" destOrd="0" presId="urn:microsoft.com/office/officeart/2005/8/layout/lProcess2"/>
    <dgm:cxn modelId="{1783317B-47CD-41F0-9F19-9992D7AAE5B8}" type="presOf" srcId="{9B6CE9CB-326F-4544-A097-9EA763085B2F}" destId="{F15AFE03-E173-4D38-BD25-D5F01D9FD3D5}" srcOrd="0" destOrd="0" presId="urn:microsoft.com/office/officeart/2005/8/layout/lProcess2"/>
    <dgm:cxn modelId="{6718EE40-D643-4F78-A5B0-EBF769555418}" srcId="{B41749E5-1058-4C16-8FBA-3ED8E842B39B}" destId="{4B16328D-6F38-4A4E-9411-4656A81E5629}" srcOrd="0" destOrd="0" parTransId="{9F149F18-7B7F-4157-AB1C-3B3511221450}" sibTransId="{ED6B487F-7F3C-4D56-AF33-E8E4AB2A171B}"/>
    <dgm:cxn modelId="{011E46B7-F333-40C5-AFFF-AC469DDED1DC}" type="presOf" srcId="{9F8D3234-6DFB-4700-AB14-B7C4738376E4}" destId="{982A2968-72E0-4F7B-86D3-EA567B788568}" srcOrd="1" destOrd="0" presId="urn:microsoft.com/office/officeart/2005/8/layout/lProcess2"/>
    <dgm:cxn modelId="{FCA90694-072F-4FFE-A1D5-9FFB7C42AD08}" type="presOf" srcId="{FE709B57-3FF1-4B32-A8D0-7A3096521044}" destId="{889E3C1A-10AA-4CDF-920F-34CC166EF332}" srcOrd="0" destOrd="0" presId="urn:microsoft.com/office/officeart/2005/8/layout/lProcess2"/>
    <dgm:cxn modelId="{1DA05228-3D25-48FE-A458-C51D2187D6D2}" type="presOf" srcId="{4B16328D-6F38-4A4E-9411-4656A81E5629}" destId="{3F251F52-AA7D-45F6-8DE5-7A25A2C220FC}" srcOrd="0" destOrd="0" presId="urn:microsoft.com/office/officeart/2005/8/layout/lProcess2"/>
    <dgm:cxn modelId="{B1D67D35-7533-4B29-B024-CEA2710B06BA}" srcId="{9F8D3234-6DFB-4700-AB14-B7C4738376E4}" destId="{2C885DE8-0CF1-439C-9041-E5E5A3F48ED2}" srcOrd="3" destOrd="0" parTransId="{FF3B53A3-47F4-45C1-B623-8058F56B524C}" sibTransId="{FC7662A5-7A86-4579-8684-5A029A667CCE}"/>
    <dgm:cxn modelId="{D241CD31-F310-45A5-9A4F-C7D3508160F4}" srcId="{E826324E-FB21-4F00-8B4B-2673645CD506}" destId="{BEBA3227-1D24-4ED3-89EF-287058D3F109}" srcOrd="2" destOrd="0" parTransId="{5AF65EBF-B4B4-489C-BEF5-9CC84F717E2E}" sibTransId="{42AC56E1-D297-4D1A-B53F-B8C35A9CE350}"/>
    <dgm:cxn modelId="{C662BB5A-0B93-44FB-BAD1-C0C2EF049C23}" type="presOf" srcId="{8D2D703F-E732-4BFB-91A4-773F0948C931}" destId="{F686D8E2-A6A1-4CEC-BE5A-43400D366512}" srcOrd="0" destOrd="0" presId="urn:microsoft.com/office/officeart/2005/8/layout/lProcess2"/>
    <dgm:cxn modelId="{C33330A5-A219-4314-A297-ADB1797DDAD9}" srcId="{9F8D3234-6DFB-4700-AB14-B7C4738376E4}" destId="{FE709B57-3FF1-4B32-A8D0-7A3096521044}" srcOrd="1" destOrd="0" parTransId="{B9385556-8ED8-4B4E-8215-DFBAF61288E3}" sibTransId="{7F4E67B9-5B5F-42C1-9C4C-953320F4ED7D}"/>
    <dgm:cxn modelId="{0E2B0690-BB19-4ABF-A270-EFFE58783A29}" type="presOf" srcId="{0A24A0F7-65C3-4F9D-9ACF-E237AF254B2E}" destId="{9C5CFD40-51C8-4560-AE49-3499F1F57B1B}" srcOrd="0" destOrd="0" presId="urn:microsoft.com/office/officeart/2005/8/layout/lProcess2"/>
    <dgm:cxn modelId="{468B89E2-09F6-449E-B465-3C5D9A8918E6}" srcId="{0A24A0F7-65C3-4F9D-9ACF-E237AF254B2E}" destId="{82430869-33C4-4136-AAF5-D8159D0584D0}" srcOrd="0" destOrd="0" parTransId="{6C09C1EA-FE39-4351-B783-0FAC8C1903BF}" sibTransId="{427D79E7-03E1-4880-B807-9AEAE8A0B6CE}"/>
    <dgm:cxn modelId="{990E1ABE-F7C4-44E2-9A7B-06C0F8031A84}" type="presOf" srcId="{100476C7-9607-4CF3-A567-04FB63075A9F}" destId="{6A164D9C-7F5C-48E7-9336-8723D915E3DC}" srcOrd="1" destOrd="0" presId="urn:microsoft.com/office/officeart/2005/8/layout/lProcess2"/>
    <dgm:cxn modelId="{71C61929-A2D2-43AC-AEE4-7690AE5AE64C}" srcId="{4942CB3F-492E-4B6D-B6C1-1E3F6E0DEBEC}" destId="{841C7E6F-F4DE-4053-BB42-9189A4108EFA}" srcOrd="0" destOrd="0" parTransId="{98F68DAB-8AD7-48B4-9866-81925B53E857}" sibTransId="{54E4E952-6D42-4C66-9B94-EE049EE81AA0}"/>
    <dgm:cxn modelId="{EB1DE71E-180E-4454-B539-D4F98D721C6E}" type="presOf" srcId="{957B05CE-C6F0-4EEE-A6B3-4627B556E519}" destId="{D09CF077-607F-41D8-B379-401AC5D75C49}" srcOrd="0" destOrd="0" presId="urn:microsoft.com/office/officeart/2005/8/layout/lProcess2"/>
    <dgm:cxn modelId="{AF824032-5FAF-4A02-B2F8-9741793305DE}" srcId="{0A24A0F7-65C3-4F9D-9ACF-E237AF254B2E}" destId="{E826324E-FB21-4F00-8B4B-2673645CD506}" srcOrd="4" destOrd="0" parTransId="{4616EE6A-2A04-4E0D-8C29-C10DE16160A7}" sibTransId="{85FA0A83-B35E-4292-AC67-C60D83729722}"/>
    <dgm:cxn modelId="{039D99DD-B0D6-46A6-9014-80B1EF647F13}" type="presOf" srcId="{E826324E-FB21-4F00-8B4B-2673645CD506}" destId="{1C3E7E2A-1C43-41A3-997E-8D4325B9270A}" srcOrd="0" destOrd="0" presId="urn:microsoft.com/office/officeart/2005/8/layout/lProcess2"/>
    <dgm:cxn modelId="{9E360210-46C5-4F91-BA4A-58F634DEE07B}" type="presOf" srcId="{B41749E5-1058-4C16-8FBA-3ED8E842B39B}" destId="{77E5E35D-98BA-4E89-AE96-9FE021E7FD25}" srcOrd="0" destOrd="0" presId="urn:microsoft.com/office/officeart/2005/8/layout/lProcess2"/>
    <dgm:cxn modelId="{7555DA89-4B8B-4B90-B354-B89A9D77B0FC}" srcId="{4942CB3F-492E-4B6D-B6C1-1E3F6E0DEBEC}" destId="{3030BA70-EADF-4B2F-9751-05973DBEEDA7}" srcOrd="2" destOrd="0" parTransId="{14AC218E-5FA0-4775-8908-8858EE5C5497}" sibTransId="{9E70DA8B-FE22-4808-B64D-D32520A90355}"/>
    <dgm:cxn modelId="{A6D71FB5-B1AB-4ECC-AD08-12FC6050A428}" srcId="{82430869-33C4-4136-AAF5-D8159D0584D0}" destId="{8D2D703F-E732-4BFB-91A4-773F0948C931}" srcOrd="1" destOrd="0" parTransId="{06EE77C4-4D36-4778-AC5E-326A32833ABE}" sibTransId="{5BA8C798-CAB8-42BF-A533-F4C054D06760}"/>
    <dgm:cxn modelId="{00C2BC3B-F04B-464D-8F74-1CB6B9F7CFDD}" type="presOf" srcId="{273B9C15-2A38-4202-AC50-59E33B70EA1D}" destId="{207D9AED-5296-4EFD-8E9F-908E2CF406B2}" srcOrd="0" destOrd="0" presId="urn:microsoft.com/office/officeart/2005/8/layout/lProcess2"/>
    <dgm:cxn modelId="{AB55FAD0-04C2-4827-A3C4-E71CC4984536}" srcId="{82430869-33C4-4136-AAF5-D8159D0584D0}" destId="{22EF3E56-99F6-4481-B381-1C706CA446EB}" srcOrd="0" destOrd="0" parTransId="{0FCB3EF6-F952-4CD3-8D86-6FB8898AFD27}" sibTransId="{A1FE00CB-C072-4667-AB72-D42687F456A3}"/>
    <dgm:cxn modelId="{FB4DC0E3-1509-4EAF-A24A-55E7073C378F}" type="presOf" srcId="{4942CB3F-492E-4B6D-B6C1-1E3F6E0DEBEC}" destId="{E7355B1C-E4C1-4CE9-8314-4AA7740B0A9F}" srcOrd="0" destOrd="0" presId="urn:microsoft.com/office/officeart/2005/8/layout/lProcess2"/>
    <dgm:cxn modelId="{A1CA5149-61BE-48DE-A985-CA15170F56D7}" type="presOf" srcId="{B73AF557-F57D-425D-8E9B-0F93C5C7401F}" destId="{B01F8C94-A8F5-4AC6-A4E7-44E14B2F4326}" srcOrd="0" destOrd="0" presId="urn:microsoft.com/office/officeart/2005/8/layout/lProcess2"/>
    <dgm:cxn modelId="{76F05C01-1BD9-492B-A231-D51464AA934E}" type="presOf" srcId="{B41749E5-1058-4C16-8FBA-3ED8E842B39B}" destId="{2E94967C-3AC5-458A-A9FF-CDE6BB78BA53}" srcOrd="1" destOrd="0" presId="urn:microsoft.com/office/officeart/2005/8/layout/lProcess2"/>
    <dgm:cxn modelId="{42040FBF-BE31-4F30-903B-5CAAC5129FA0}" type="presOf" srcId="{F046AB4C-F231-4A8C-AB47-E0553F9F6061}" destId="{10D1FA5D-5AF1-49EC-9650-2623BF64AA04}" srcOrd="0" destOrd="0" presId="urn:microsoft.com/office/officeart/2005/8/layout/lProcess2"/>
    <dgm:cxn modelId="{9B90DA3D-47B2-4053-9AFC-06F3746CA88C}" srcId="{E826324E-FB21-4F00-8B4B-2673645CD506}" destId="{F046AB4C-F231-4A8C-AB47-E0553F9F6061}" srcOrd="1" destOrd="0" parTransId="{56E7CC0C-528B-48A9-994A-DC2FC835EAFE}" sibTransId="{CF214740-92AA-4301-885A-44FC48E57FEE}"/>
    <dgm:cxn modelId="{649E3A98-E0DD-43FB-92CD-E6811F7A8152}" type="presOf" srcId="{2C885DE8-0CF1-439C-9041-E5E5A3F48ED2}" destId="{91BB6A9A-F0D0-47DE-B076-02AAD92D863B}" srcOrd="0" destOrd="0" presId="urn:microsoft.com/office/officeart/2005/8/layout/lProcess2"/>
    <dgm:cxn modelId="{B68D2E46-DE0E-43D2-A495-3BADBC1F367E}" srcId="{100476C7-9607-4CF3-A567-04FB63075A9F}" destId="{78D540C2-2F69-4CF2-BAA5-E2258B6E682E}" srcOrd="0" destOrd="0" parTransId="{C7841D5B-3201-467E-BB5E-1105608C8A53}" sibTransId="{7932930C-BC8A-4DB5-B2AF-29AA7A625A4C}"/>
    <dgm:cxn modelId="{428BBC5B-0FDE-4BAD-8AA5-F39DCFDA59A6}" type="presOf" srcId="{3EC201D2-9521-4C72-8D76-E499B6308036}" destId="{FFDC2A4C-A7E8-463A-91E1-BFAD28EF8BEE}" srcOrd="0" destOrd="0" presId="urn:microsoft.com/office/officeart/2005/8/layout/lProcess2"/>
    <dgm:cxn modelId="{CB55EFE2-6ECE-4C29-962E-0BED6F71F9BE}" type="presOf" srcId="{F660ED1E-77EB-4CBE-A77A-550556838A62}" destId="{F8F6AE60-7B6B-47B7-8A50-E84308EE0556}" srcOrd="0" destOrd="0" presId="urn:microsoft.com/office/officeart/2005/8/layout/lProcess2"/>
    <dgm:cxn modelId="{7DC11BE7-C06A-4BDB-807D-7F65751DBE9B}" srcId="{0A24A0F7-65C3-4F9D-9ACF-E237AF254B2E}" destId="{B41749E5-1058-4C16-8FBA-3ED8E842B39B}" srcOrd="3" destOrd="0" parTransId="{1A85F34C-B19E-4F76-B83A-E10E146604A5}" sibTransId="{C89AB683-0880-4576-9D93-1B05E29BC0AA}"/>
    <dgm:cxn modelId="{5A2AFB3A-39B6-455F-AB51-7464740A8F3A}" type="presOf" srcId="{EC639E4D-D868-4E6E-BD3C-C95847B8CCCC}" destId="{51EFBF50-B42A-45E0-AF6B-A50AE46F97E6}" srcOrd="0" destOrd="0" presId="urn:microsoft.com/office/officeart/2005/8/layout/lProcess2"/>
    <dgm:cxn modelId="{5456C2A7-18C2-48F7-A960-EB2C2FC69EF8}" type="presOf" srcId="{841C7E6F-F4DE-4053-BB42-9189A4108EFA}" destId="{96625399-B94C-4E7E-9FF9-A130A798936D}" srcOrd="0" destOrd="0" presId="urn:microsoft.com/office/officeart/2005/8/layout/lProcess2"/>
    <dgm:cxn modelId="{587680A3-7F5B-4741-A4BF-BA3F5031B68A}" type="presOf" srcId="{82430869-33C4-4136-AAF5-D8159D0584D0}" destId="{926CF825-FEC6-4B50-95D6-038B22ECBE71}" srcOrd="1" destOrd="0" presId="urn:microsoft.com/office/officeart/2005/8/layout/lProcess2"/>
    <dgm:cxn modelId="{083A5E96-6034-4EDE-929B-D92FF4A54D20}" srcId="{4942CB3F-492E-4B6D-B6C1-1E3F6E0DEBEC}" destId="{273B9C15-2A38-4202-AC50-59E33B70EA1D}" srcOrd="3" destOrd="0" parTransId="{5A4DF221-3B19-41C7-9B8D-1EEABD53F56C}" sibTransId="{E57A145E-995A-4655-A9D4-45FD2AFCB443}"/>
    <dgm:cxn modelId="{3FF33E53-4FEB-4DFE-96D7-DD1807383BD5}" type="presOf" srcId="{BEBA3227-1D24-4ED3-89EF-287058D3F109}" destId="{53B3A036-14FC-4C00-A387-CF7856A78FE1}" srcOrd="0" destOrd="0" presId="urn:microsoft.com/office/officeart/2005/8/layout/lProcess2"/>
    <dgm:cxn modelId="{29EEC42B-DB1C-4310-AFCB-3A2CE2E8882A}" type="presParOf" srcId="{9C5CFD40-51C8-4560-AE49-3499F1F57B1B}" destId="{773B21C2-05A9-4D01-880D-70A49B4D0E4C}" srcOrd="0" destOrd="0" presId="urn:microsoft.com/office/officeart/2005/8/layout/lProcess2"/>
    <dgm:cxn modelId="{755922BD-26E7-4F99-A05F-870F778FED94}" type="presParOf" srcId="{773B21C2-05A9-4D01-880D-70A49B4D0E4C}" destId="{FD309C13-D98D-440D-BCCB-AC71C21776AB}" srcOrd="0" destOrd="0" presId="urn:microsoft.com/office/officeart/2005/8/layout/lProcess2"/>
    <dgm:cxn modelId="{5155B16A-1AF5-4BC6-B835-A88B0F1E4686}" type="presParOf" srcId="{773B21C2-05A9-4D01-880D-70A49B4D0E4C}" destId="{926CF825-FEC6-4B50-95D6-038B22ECBE71}" srcOrd="1" destOrd="0" presId="urn:microsoft.com/office/officeart/2005/8/layout/lProcess2"/>
    <dgm:cxn modelId="{9376960C-0367-4E5F-A148-6EEAF1DFC582}" type="presParOf" srcId="{773B21C2-05A9-4D01-880D-70A49B4D0E4C}" destId="{B3D8AA2A-09BE-4EC4-833E-5CA881DC1967}" srcOrd="2" destOrd="0" presId="urn:microsoft.com/office/officeart/2005/8/layout/lProcess2"/>
    <dgm:cxn modelId="{A5A07BFD-8871-4B39-8AD3-B387BFE9B800}" type="presParOf" srcId="{B3D8AA2A-09BE-4EC4-833E-5CA881DC1967}" destId="{DA44E1C4-EFE1-4139-8B10-617FF8316BB2}" srcOrd="0" destOrd="0" presId="urn:microsoft.com/office/officeart/2005/8/layout/lProcess2"/>
    <dgm:cxn modelId="{19D7B535-807A-45D7-AC5A-52EB44211DCE}" type="presParOf" srcId="{DA44E1C4-EFE1-4139-8B10-617FF8316BB2}" destId="{D547AC6F-117A-478D-A640-9936EAA1901A}" srcOrd="0" destOrd="0" presId="urn:microsoft.com/office/officeart/2005/8/layout/lProcess2"/>
    <dgm:cxn modelId="{48B7152B-0D4A-4A34-B5EB-4EE4CC59FB80}" type="presParOf" srcId="{DA44E1C4-EFE1-4139-8B10-617FF8316BB2}" destId="{9E13B8DF-F0FA-4DF3-9F85-1B67B03C6E6A}" srcOrd="1" destOrd="0" presId="urn:microsoft.com/office/officeart/2005/8/layout/lProcess2"/>
    <dgm:cxn modelId="{0D19E0CC-4B6E-4D94-9DD3-3663C275FC81}" type="presParOf" srcId="{DA44E1C4-EFE1-4139-8B10-617FF8316BB2}" destId="{F686D8E2-A6A1-4CEC-BE5A-43400D366512}" srcOrd="2" destOrd="0" presId="urn:microsoft.com/office/officeart/2005/8/layout/lProcess2"/>
    <dgm:cxn modelId="{4AE82616-0708-44BA-90F8-C190711C5721}" type="presParOf" srcId="{DA44E1C4-EFE1-4139-8B10-617FF8316BB2}" destId="{8BD0147B-2451-4F0E-90E5-623D7F210ABA}" srcOrd="3" destOrd="0" presId="urn:microsoft.com/office/officeart/2005/8/layout/lProcess2"/>
    <dgm:cxn modelId="{49AD80AB-9742-401D-B1FC-2A7A85A7AE29}" type="presParOf" srcId="{DA44E1C4-EFE1-4139-8B10-617FF8316BB2}" destId="{2558325B-F538-4E34-9E52-ECDFC9391E66}" srcOrd="4" destOrd="0" presId="urn:microsoft.com/office/officeart/2005/8/layout/lProcess2"/>
    <dgm:cxn modelId="{4F771C5B-9EBD-40AC-A710-B53FC337826E}" type="presParOf" srcId="{DA44E1C4-EFE1-4139-8B10-617FF8316BB2}" destId="{140F19CB-ABEC-4BF4-B95F-C70D5DE59603}" srcOrd="5" destOrd="0" presId="urn:microsoft.com/office/officeart/2005/8/layout/lProcess2"/>
    <dgm:cxn modelId="{EEE348D3-7004-4DAD-9C2F-F6E3ED30BED9}" type="presParOf" srcId="{DA44E1C4-EFE1-4139-8B10-617FF8316BB2}" destId="{D09CF077-607F-41D8-B379-401AC5D75C49}" srcOrd="6" destOrd="0" presId="urn:microsoft.com/office/officeart/2005/8/layout/lProcess2"/>
    <dgm:cxn modelId="{E8C41470-9707-4AC6-B1A3-59FDE77B5280}" type="presParOf" srcId="{9C5CFD40-51C8-4560-AE49-3499F1F57B1B}" destId="{86DB317E-2368-4D18-A4A6-523900E294B1}" srcOrd="1" destOrd="0" presId="urn:microsoft.com/office/officeart/2005/8/layout/lProcess2"/>
    <dgm:cxn modelId="{C379D3E2-0C67-4E74-8A63-B8D497EFC9E5}" type="presParOf" srcId="{9C5CFD40-51C8-4560-AE49-3499F1F57B1B}" destId="{6C43319B-0674-40A7-BEC6-03BFD9375CC0}" srcOrd="2" destOrd="0" presId="urn:microsoft.com/office/officeart/2005/8/layout/lProcess2"/>
    <dgm:cxn modelId="{52562444-5578-43CF-B480-4E704D37BEE5}" type="presParOf" srcId="{6C43319B-0674-40A7-BEC6-03BFD9375CC0}" destId="{E7355B1C-E4C1-4CE9-8314-4AA7740B0A9F}" srcOrd="0" destOrd="0" presId="urn:microsoft.com/office/officeart/2005/8/layout/lProcess2"/>
    <dgm:cxn modelId="{FF1DDCA3-4BA7-4E45-9FFD-88D3F3D1EA2B}" type="presParOf" srcId="{6C43319B-0674-40A7-BEC6-03BFD9375CC0}" destId="{DFC88D76-3D3B-4107-9AF9-2737CDD323F6}" srcOrd="1" destOrd="0" presId="urn:microsoft.com/office/officeart/2005/8/layout/lProcess2"/>
    <dgm:cxn modelId="{3608FDC2-A63A-4551-8E64-3FC40B5DFCC5}" type="presParOf" srcId="{6C43319B-0674-40A7-BEC6-03BFD9375CC0}" destId="{D55E3E8D-735A-46E1-B90C-D85D4D0DB40D}" srcOrd="2" destOrd="0" presId="urn:microsoft.com/office/officeart/2005/8/layout/lProcess2"/>
    <dgm:cxn modelId="{E317B29F-FD34-4332-AADF-5D00C29FBA74}" type="presParOf" srcId="{D55E3E8D-735A-46E1-B90C-D85D4D0DB40D}" destId="{00155A29-655B-4A8C-882B-A884E7AAAFA0}" srcOrd="0" destOrd="0" presId="urn:microsoft.com/office/officeart/2005/8/layout/lProcess2"/>
    <dgm:cxn modelId="{76F99917-5CBE-4C61-A183-CC88595AF727}" type="presParOf" srcId="{00155A29-655B-4A8C-882B-A884E7AAAFA0}" destId="{96625399-B94C-4E7E-9FF9-A130A798936D}" srcOrd="0" destOrd="0" presId="urn:microsoft.com/office/officeart/2005/8/layout/lProcess2"/>
    <dgm:cxn modelId="{7D73290F-6CB0-49B3-9299-C4053A5D9050}" type="presParOf" srcId="{00155A29-655B-4A8C-882B-A884E7AAAFA0}" destId="{BD9180A1-8F06-4141-AEB6-DA6902773E43}" srcOrd="1" destOrd="0" presId="urn:microsoft.com/office/officeart/2005/8/layout/lProcess2"/>
    <dgm:cxn modelId="{7CDD25C2-F69B-4FE3-84B2-ABC9C9CA9338}" type="presParOf" srcId="{00155A29-655B-4A8C-882B-A884E7AAAFA0}" destId="{F15AFE03-E173-4D38-BD25-D5F01D9FD3D5}" srcOrd="2" destOrd="0" presId="urn:microsoft.com/office/officeart/2005/8/layout/lProcess2"/>
    <dgm:cxn modelId="{EA54F2D5-FE55-4825-878C-B7BCB0272B45}" type="presParOf" srcId="{00155A29-655B-4A8C-882B-A884E7AAAFA0}" destId="{B115B872-6F8C-4079-8517-F7198C29D444}" srcOrd="3" destOrd="0" presId="urn:microsoft.com/office/officeart/2005/8/layout/lProcess2"/>
    <dgm:cxn modelId="{B7FC890E-5867-490D-B9B9-0146AB9D3725}" type="presParOf" srcId="{00155A29-655B-4A8C-882B-A884E7AAAFA0}" destId="{6E00024A-C4C2-4085-9A90-863D46994E5A}" srcOrd="4" destOrd="0" presId="urn:microsoft.com/office/officeart/2005/8/layout/lProcess2"/>
    <dgm:cxn modelId="{726F756E-764E-4E4A-B4BF-55041780491D}" type="presParOf" srcId="{00155A29-655B-4A8C-882B-A884E7AAAFA0}" destId="{0248A7BA-7C1D-44D8-8F9C-8B2379C9FC71}" srcOrd="5" destOrd="0" presId="urn:microsoft.com/office/officeart/2005/8/layout/lProcess2"/>
    <dgm:cxn modelId="{0A92D6E6-48C1-4EB7-980B-90D6543F817E}" type="presParOf" srcId="{00155A29-655B-4A8C-882B-A884E7AAAFA0}" destId="{207D9AED-5296-4EFD-8E9F-908E2CF406B2}" srcOrd="6" destOrd="0" presId="urn:microsoft.com/office/officeart/2005/8/layout/lProcess2"/>
    <dgm:cxn modelId="{76DC1648-EC2C-4931-9AF8-90407704C572}" type="presParOf" srcId="{00155A29-655B-4A8C-882B-A884E7AAAFA0}" destId="{101A5BA5-D3D7-49EE-BF1C-952F6A64DC49}" srcOrd="7" destOrd="0" presId="urn:microsoft.com/office/officeart/2005/8/layout/lProcess2"/>
    <dgm:cxn modelId="{B6215647-FC10-4DF0-9F8D-377070153E41}" type="presParOf" srcId="{00155A29-655B-4A8C-882B-A884E7AAAFA0}" destId="{45594704-2F57-4133-B63C-860248A9E024}" srcOrd="8" destOrd="0" presId="urn:microsoft.com/office/officeart/2005/8/layout/lProcess2"/>
    <dgm:cxn modelId="{BD81D8C8-5A18-4304-A170-0642D2DF9703}" type="presParOf" srcId="{00155A29-655B-4A8C-882B-A884E7AAAFA0}" destId="{E1FAAC03-86CC-4312-BF48-11D384F98858}" srcOrd="9" destOrd="0" presId="urn:microsoft.com/office/officeart/2005/8/layout/lProcess2"/>
    <dgm:cxn modelId="{43FA02F4-5EEF-4E9D-89BB-CEE7F0BE3353}" type="presParOf" srcId="{00155A29-655B-4A8C-882B-A884E7AAAFA0}" destId="{B01F8C94-A8F5-4AC6-A4E7-44E14B2F4326}" srcOrd="10" destOrd="0" presId="urn:microsoft.com/office/officeart/2005/8/layout/lProcess2"/>
    <dgm:cxn modelId="{38CAD8FE-F51B-4277-A768-AF95E7BA2A95}" type="presParOf" srcId="{9C5CFD40-51C8-4560-AE49-3499F1F57B1B}" destId="{A94A659F-0CD5-4CF5-A20B-301426189176}" srcOrd="3" destOrd="0" presId="urn:microsoft.com/office/officeart/2005/8/layout/lProcess2"/>
    <dgm:cxn modelId="{65FFB886-CBAE-479D-B781-8AD53A3F5399}" type="presParOf" srcId="{9C5CFD40-51C8-4560-AE49-3499F1F57B1B}" destId="{935F6F3F-8502-4001-B287-AC2E68794F18}" srcOrd="4" destOrd="0" presId="urn:microsoft.com/office/officeart/2005/8/layout/lProcess2"/>
    <dgm:cxn modelId="{B4552C5D-A8AA-47B3-8151-8752D247DBD9}" type="presParOf" srcId="{935F6F3F-8502-4001-B287-AC2E68794F18}" destId="{0461B0A8-6A5A-4289-8B39-C5FB21BCE30A}" srcOrd="0" destOrd="0" presId="urn:microsoft.com/office/officeart/2005/8/layout/lProcess2"/>
    <dgm:cxn modelId="{27EF7C3B-8050-47BF-BD98-5F6FC5335E6C}" type="presParOf" srcId="{935F6F3F-8502-4001-B287-AC2E68794F18}" destId="{982A2968-72E0-4F7B-86D3-EA567B788568}" srcOrd="1" destOrd="0" presId="urn:microsoft.com/office/officeart/2005/8/layout/lProcess2"/>
    <dgm:cxn modelId="{EC4B60A0-E184-4F9E-86D8-D0FC4391F04A}" type="presParOf" srcId="{935F6F3F-8502-4001-B287-AC2E68794F18}" destId="{41161EDE-B004-4B38-9EED-FD073F5A29A6}" srcOrd="2" destOrd="0" presId="urn:microsoft.com/office/officeart/2005/8/layout/lProcess2"/>
    <dgm:cxn modelId="{D42398A9-D874-4A72-9A8D-4F433C574586}" type="presParOf" srcId="{41161EDE-B004-4B38-9EED-FD073F5A29A6}" destId="{48E03AEB-8A65-4FCB-899E-51BE7D441398}" srcOrd="0" destOrd="0" presId="urn:microsoft.com/office/officeart/2005/8/layout/lProcess2"/>
    <dgm:cxn modelId="{08F48D38-D0D0-423F-8F7A-51FB901859B2}" type="presParOf" srcId="{48E03AEB-8A65-4FCB-899E-51BE7D441398}" destId="{F8F6AE60-7B6B-47B7-8A50-E84308EE0556}" srcOrd="0" destOrd="0" presId="urn:microsoft.com/office/officeart/2005/8/layout/lProcess2"/>
    <dgm:cxn modelId="{9D08BE2B-9D66-48FC-B38E-52B64597287B}" type="presParOf" srcId="{48E03AEB-8A65-4FCB-899E-51BE7D441398}" destId="{E59225E6-10EA-4AAE-A574-3B002ED8830B}" srcOrd="1" destOrd="0" presId="urn:microsoft.com/office/officeart/2005/8/layout/lProcess2"/>
    <dgm:cxn modelId="{2F8674A3-BAC5-428B-A81B-6062CBD250BE}" type="presParOf" srcId="{48E03AEB-8A65-4FCB-899E-51BE7D441398}" destId="{889E3C1A-10AA-4CDF-920F-34CC166EF332}" srcOrd="2" destOrd="0" presId="urn:microsoft.com/office/officeart/2005/8/layout/lProcess2"/>
    <dgm:cxn modelId="{7C480AA4-77AD-451A-AE10-6A6AFD4F2ABC}" type="presParOf" srcId="{48E03AEB-8A65-4FCB-899E-51BE7D441398}" destId="{38F07638-578B-4903-B7BB-722933FDD12D}" srcOrd="3" destOrd="0" presId="urn:microsoft.com/office/officeart/2005/8/layout/lProcess2"/>
    <dgm:cxn modelId="{EBEED427-B4C9-4FE8-BC82-74BEBD91F178}" type="presParOf" srcId="{48E03AEB-8A65-4FCB-899E-51BE7D441398}" destId="{D40647D6-D954-4F89-AB23-8F0FEE8B2CE3}" srcOrd="4" destOrd="0" presId="urn:microsoft.com/office/officeart/2005/8/layout/lProcess2"/>
    <dgm:cxn modelId="{1B10447D-79EA-4408-B59E-4D43EAC7E8DE}" type="presParOf" srcId="{48E03AEB-8A65-4FCB-899E-51BE7D441398}" destId="{0EDDED4A-BD34-41B3-A81C-EE6F3CB942CC}" srcOrd="5" destOrd="0" presId="urn:microsoft.com/office/officeart/2005/8/layout/lProcess2"/>
    <dgm:cxn modelId="{65DFFB85-51C1-4A56-90DB-2824FBB98727}" type="presParOf" srcId="{48E03AEB-8A65-4FCB-899E-51BE7D441398}" destId="{91BB6A9A-F0D0-47DE-B076-02AAD92D863B}" srcOrd="6" destOrd="0" presId="urn:microsoft.com/office/officeart/2005/8/layout/lProcess2"/>
    <dgm:cxn modelId="{7E135F17-9871-4337-893D-A8F5AF98F135}" type="presParOf" srcId="{9C5CFD40-51C8-4560-AE49-3499F1F57B1B}" destId="{A6A6B3AB-D65E-4110-815C-39AFF77D2BC3}" srcOrd="5" destOrd="0" presId="urn:microsoft.com/office/officeart/2005/8/layout/lProcess2"/>
    <dgm:cxn modelId="{777E6085-2AA3-4FD9-B8B4-73A00BFB8D0E}" type="presParOf" srcId="{9C5CFD40-51C8-4560-AE49-3499F1F57B1B}" destId="{BC7AA102-7BBE-4063-A6D1-7E95987B8FD9}" srcOrd="6" destOrd="0" presId="urn:microsoft.com/office/officeart/2005/8/layout/lProcess2"/>
    <dgm:cxn modelId="{18B06FAD-D6B8-40D9-9F42-0D18006B006C}" type="presParOf" srcId="{BC7AA102-7BBE-4063-A6D1-7E95987B8FD9}" destId="{77E5E35D-98BA-4E89-AE96-9FE021E7FD25}" srcOrd="0" destOrd="0" presId="urn:microsoft.com/office/officeart/2005/8/layout/lProcess2"/>
    <dgm:cxn modelId="{1A2D9EE4-07C2-45D6-B875-066BDE8E3F56}" type="presParOf" srcId="{BC7AA102-7BBE-4063-A6D1-7E95987B8FD9}" destId="{2E94967C-3AC5-458A-A9FF-CDE6BB78BA53}" srcOrd="1" destOrd="0" presId="urn:microsoft.com/office/officeart/2005/8/layout/lProcess2"/>
    <dgm:cxn modelId="{16C7F447-568E-4E20-A71E-A6782999FB1D}" type="presParOf" srcId="{BC7AA102-7BBE-4063-A6D1-7E95987B8FD9}" destId="{0820D059-7CE3-475D-8970-A08F246D8CC2}" srcOrd="2" destOrd="0" presId="urn:microsoft.com/office/officeart/2005/8/layout/lProcess2"/>
    <dgm:cxn modelId="{B1964B3B-62CD-45BA-BF61-F37DBB30128D}" type="presParOf" srcId="{0820D059-7CE3-475D-8970-A08F246D8CC2}" destId="{3C488FF1-29B7-4F85-BDA2-FB90E2000ABE}" srcOrd="0" destOrd="0" presId="urn:microsoft.com/office/officeart/2005/8/layout/lProcess2"/>
    <dgm:cxn modelId="{32D2E612-8889-4AAA-A190-BCDCCDD7A3A6}" type="presParOf" srcId="{3C488FF1-29B7-4F85-BDA2-FB90E2000ABE}" destId="{3F251F52-AA7D-45F6-8DE5-7A25A2C220FC}" srcOrd="0" destOrd="0" presId="urn:microsoft.com/office/officeart/2005/8/layout/lProcess2"/>
    <dgm:cxn modelId="{63822548-603D-459F-9B02-7595BE7E9D3C}" type="presParOf" srcId="{3C488FF1-29B7-4F85-BDA2-FB90E2000ABE}" destId="{6AA26BF9-20E5-42E4-AD6A-AA2802FDA8AE}" srcOrd="1" destOrd="0" presId="urn:microsoft.com/office/officeart/2005/8/layout/lProcess2"/>
    <dgm:cxn modelId="{E63895C7-8E08-42C8-8837-551585105B34}" type="presParOf" srcId="{3C488FF1-29B7-4F85-BDA2-FB90E2000ABE}" destId="{D10ABB71-AA09-407B-854D-006B681E0CA3}" srcOrd="2" destOrd="0" presId="urn:microsoft.com/office/officeart/2005/8/layout/lProcess2"/>
    <dgm:cxn modelId="{8FC1578A-A194-43DD-8A6E-113C6B2EF829}" type="presParOf" srcId="{3C488FF1-29B7-4F85-BDA2-FB90E2000ABE}" destId="{B0C79917-D51F-4CD2-A2B3-99FDDEB8B145}" srcOrd="3" destOrd="0" presId="urn:microsoft.com/office/officeart/2005/8/layout/lProcess2"/>
    <dgm:cxn modelId="{0A407557-CDF1-40CA-AFC2-7D1E9A8AC1F6}" type="presParOf" srcId="{3C488FF1-29B7-4F85-BDA2-FB90E2000ABE}" destId="{51EFBF50-B42A-45E0-AF6B-A50AE46F97E6}" srcOrd="4" destOrd="0" presId="urn:microsoft.com/office/officeart/2005/8/layout/lProcess2"/>
    <dgm:cxn modelId="{2DBEEEC2-CEEE-43B4-A2FB-52F9A72E52C6}" type="presParOf" srcId="{9C5CFD40-51C8-4560-AE49-3499F1F57B1B}" destId="{12D1610D-CB1F-45D8-A463-5A26D9DED841}" srcOrd="7" destOrd="0" presId="urn:microsoft.com/office/officeart/2005/8/layout/lProcess2"/>
    <dgm:cxn modelId="{C0B349C9-34D0-4719-8C03-02B8D06702F1}" type="presParOf" srcId="{9C5CFD40-51C8-4560-AE49-3499F1F57B1B}" destId="{30CB0CBC-27CE-444F-8444-E439454C8FFD}" srcOrd="8" destOrd="0" presId="urn:microsoft.com/office/officeart/2005/8/layout/lProcess2"/>
    <dgm:cxn modelId="{63F282A7-91BC-4C4D-9673-24EDF80BED43}" type="presParOf" srcId="{30CB0CBC-27CE-444F-8444-E439454C8FFD}" destId="{1C3E7E2A-1C43-41A3-997E-8D4325B9270A}" srcOrd="0" destOrd="0" presId="urn:microsoft.com/office/officeart/2005/8/layout/lProcess2"/>
    <dgm:cxn modelId="{000DD6E9-677F-41D6-B02B-FE87A2C0A2A2}" type="presParOf" srcId="{30CB0CBC-27CE-444F-8444-E439454C8FFD}" destId="{285A40FD-D073-49A8-9A54-74329171E88D}" srcOrd="1" destOrd="0" presId="urn:microsoft.com/office/officeart/2005/8/layout/lProcess2"/>
    <dgm:cxn modelId="{0EEEA495-D04E-44BA-B23B-C75372B43FE3}" type="presParOf" srcId="{30CB0CBC-27CE-444F-8444-E439454C8FFD}" destId="{AFA65B99-0276-47CB-9C8F-01D705B3008C}" srcOrd="2" destOrd="0" presId="urn:microsoft.com/office/officeart/2005/8/layout/lProcess2"/>
    <dgm:cxn modelId="{368D5A16-70D6-41C2-AF3A-6E79F2453D04}" type="presParOf" srcId="{AFA65B99-0276-47CB-9C8F-01D705B3008C}" destId="{941EEC2C-358C-468D-909A-200AFB766497}" srcOrd="0" destOrd="0" presId="urn:microsoft.com/office/officeart/2005/8/layout/lProcess2"/>
    <dgm:cxn modelId="{24460C3A-60C0-43B1-8E43-4DEE95E0FCF9}" type="presParOf" srcId="{941EEC2C-358C-468D-909A-200AFB766497}" destId="{872587FF-D583-4E3E-A809-613738971F2B}" srcOrd="0" destOrd="0" presId="urn:microsoft.com/office/officeart/2005/8/layout/lProcess2"/>
    <dgm:cxn modelId="{0F0EC0EC-62B5-4F65-93A0-8F64A0683C0B}" type="presParOf" srcId="{941EEC2C-358C-468D-909A-200AFB766497}" destId="{A9F9DFA3-8EEE-4BB6-8B79-1C186116913B}" srcOrd="1" destOrd="0" presId="urn:microsoft.com/office/officeart/2005/8/layout/lProcess2"/>
    <dgm:cxn modelId="{1C95F397-C5AB-4091-B3E5-D645AC0DDC7A}" type="presParOf" srcId="{941EEC2C-358C-468D-909A-200AFB766497}" destId="{10D1FA5D-5AF1-49EC-9650-2623BF64AA04}" srcOrd="2" destOrd="0" presId="urn:microsoft.com/office/officeart/2005/8/layout/lProcess2"/>
    <dgm:cxn modelId="{81DF6224-D242-4834-8ED6-69F273A190D1}" type="presParOf" srcId="{941EEC2C-358C-468D-909A-200AFB766497}" destId="{4ED29B2F-2EAA-49BE-BFA4-F71690D1CBDE}" srcOrd="3" destOrd="0" presId="urn:microsoft.com/office/officeart/2005/8/layout/lProcess2"/>
    <dgm:cxn modelId="{81D70405-348F-4704-A2D6-B27F30A3BACA}" type="presParOf" srcId="{941EEC2C-358C-468D-909A-200AFB766497}" destId="{53B3A036-14FC-4C00-A387-CF7856A78FE1}" srcOrd="4" destOrd="0" presId="urn:microsoft.com/office/officeart/2005/8/layout/lProcess2"/>
    <dgm:cxn modelId="{0F2F5C2A-AAD3-4087-A96E-779E00DE5EFD}" type="presParOf" srcId="{9C5CFD40-51C8-4560-AE49-3499F1F57B1B}" destId="{FC0BFF08-48CF-426A-919E-EB4E486B07AE}" srcOrd="9" destOrd="0" presId="urn:microsoft.com/office/officeart/2005/8/layout/lProcess2"/>
    <dgm:cxn modelId="{EC898B11-4BDA-4806-8CD3-23C67B73CA87}" type="presParOf" srcId="{9C5CFD40-51C8-4560-AE49-3499F1F57B1B}" destId="{AEC85A08-13D2-4CEA-BF2F-1CCC995C2A5A}" srcOrd="10" destOrd="0" presId="urn:microsoft.com/office/officeart/2005/8/layout/lProcess2"/>
    <dgm:cxn modelId="{CDC47CF5-613C-479E-8F2F-DE3F3225E523}" type="presParOf" srcId="{AEC85A08-13D2-4CEA-BF2F-1CCC995C2A5A}" destId="{E897C0A8-3ED6-4B2C-AE62-7EDBD153491E}" srcOrd="0" destOrd="0" presId="urn:microsoft.com/office/officeart/2005/8/layout/lProcess2"/>
    <dgm:cxn modelId="{DD25A366-A96D-400B-BC31-8E6DFF54A9F4}" type="presParOf" srcId="{AEC85A08-13D2-4CEA-BF2F-1CCC995C2A5A}" destId="{6A164D9C-7F5C-48E7-9336-8723D915E3DC}" srcOrd="1" destOrd="0" presId="urn:microsoft.com/office/officeart/2005/8/layout/lProcess2"/>
    <dgm:cxn modelId="{EB1CF897-377F-47DD-B3C2-6A259140BF17}" type="presParOf" srcId="{AEC85A08-13D2-4CEA-BF2F-1CCC995C2A5A}" destId="{5C27ED59-3914-442D-A64B-A351EB29303E}" srcOrd="2" destOrd="0" presId="urn:microsoft.com/office/officeart/2005/8/layout/lProcess2"/>
    <dgm:cxn modelId="{1E2FCE11-DC3F-4932-89D1-BBA379978B1D}" type="presParOf" srcId="{5C27ED59-3914-442D-A64B-A351EB29303E}" destId="{5FEA099C-9C12-4F01-AF51-6C6A3F756252}" srcOrd="0" destOrd="0" presId="urn:microsoft.com/office/officeart/2005/8/layout/lProcess2"/>
    <dgm:cxn modelId="{EFA91371-7156-4C6F-A587-70EA05851E3A}" type="presParOf" srcId="{5FEA099C-9C12-4F01-AF51-6C6A3F756252}" destId="{2A1114EB-AB2B-45A9-85EA-7EE76F8984EA}" srcOrd="0" destOrd="0" presId="urn:microsoft.com/office/officeart/2005/8/layout/lProcess2"/>
    <dgm:cxn modelId="{31ED9DFD-B48A-4B1F-AAB3-5E5FE9D957DC}" type="presParOf" srcId="{5FEA099C-9C12-4F01-AF51-6C6A3F756252}" destId="{56D29BE3-FE85-4CFA-8E74-A45F5EDCCFE3}" srcOrd="1" destOrd="0" presId="urn:microsoft.com/office/officeart/2005/8/layout/lProcess2"/>
    <dgm:cxn modelId="{869C3E6F-3814-4B3D-B149-2243123B80E5}" type="presParOf" srcId="{5FEA099C-9C12-4F01-AF51-6C6A3F756252}" destId="{FFDC2A4C-A7E8-463A-91E1-BFAD28EF8BEE}"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6AAD9E-C647-4F5E-939F-706279FD730E}">
      <dsp:nvSpPr>
        <dsp:cNvPr id="0" name=""/>
        <dsp:cNvSpPr/>
      </dsp:nvSpPr>
      <dsp:spPr>
        <a:xfrm>
          <a:off x="2001701" y="1320"/>
          <a:ext cx="2016397" cy="10081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latin typeface="Garamond" pitchFamily="18" charset="0"/>
            </a:rPr>
            <a:t>Global Macro Investment Themes</a:t>
          </a:r>
          <a:endParaRPr lang="en-US" sz="2000" b="0" kern="1200" dirty="0">
            <a:latin typeface="Garamond" pitchFamily="18" charset="0"/>
          </a:endParaRPr>
        </a:p>
      </dsp:txBody>
      <dsp:txXfrm>
        <a:off x="2001701" y="1320"/>
        <a:ext cx="2016397" cy="1008198"/>
      </dsp:txXfrm>
    </dsp:sp>
    <dsp:sp modelId="{89012CE3-29CD-4733-A2DE-4950465323C2}">
      <dsp:nvSpPr>
        <dsp:cNvPr id="0" name=""/>
        <dsp:cNvSpPr/>
      </dsp:nvSpPr>
      <dsp:spPr>
        <a:xfrm rot="3600000">
          <a:off x="3316782" y="1771427"/>
          <a:ext cx="1051823" cy="352869"/>
        </a:xfrm>
        <a:prstGeom prst="lef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3600000">
        <a:off x="3316782" y="1771427"/>
        <a:ext cx="1051823" cy="352869"/>
      </dsp:txXfrm>
    </dsp:sp>
    <dsp:sp modelId="{F13E051E-885F-4DB5-BB83-8F273C2BE4C2}">
      <dsp:nvSpPr>
        <dsp:cNvPr id="0" name=""/>
        <dsp:cNvSpPr/>
      </dsp:nvSpPr>
      <dsp:spPr>
        <a:xfrm>
          <a:off x="3667289" y="2886205"/>
          <a:ext cx="2016397" cy="10081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Garamond" pitchFamily="18" charset="0"/>
            </a:rPr>
            <a:t>Data-Driven </a:t>
          </a:r>
          <a:r>
            <a:rPr lang="en-US" sz="2000" kern="1200" dirty="0" smtClean="0">
              <a:latin typeface="Garamond" pitchFamily="18" charset="0"/>
            </a:rPr>
            <a:t>Fundamental Analysis</a:t>
          </a:r>
          <a:endParaRPr lang="en-US" sz="2000" kern="1200" dirty="0">
            <a:latin typeface="Garamond" pitchFamily="18" charset="0"/>
          </a:endParaRPr>
        </a:p>
      </dsp:txBody>
      <dsp:txXfrm>
        <a:off x="3667289" y="2886205"/>
        <a:ext cx="2016397" cy="1008198"/>
      </dsp:txXfrm>
    </dsp:sp>
    <dsp:sp modelId="{43771091-22E2-4A82-A11A-1ECB7AE4D9DD}">
      <dsp:nvSpPr>
        <dsp:cNvPr id="0" name=""/>
        <dsp:cNvSpPr/>
      </dsp:nvSpPr>
      <dsp:spPr>
        <a:xfrm rot="10800000">
          <a:off x="2483988" y="3213869"/>
          <a:ext cx="1051823" cy="352869"/>
        </a:xfrm>
        <a:prstGeom prst="lef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10800000">
        <a:off x="2483988" y="3213869"/>
        <a:ext cx="1051823" cy="352869"/>
      </dsp:txXfrm>
    </dsp:sp>
    <dsp:sp modelId="{AA62368C-D7CD-4395-8806-D643F7DCC9A8}">
      <dsp:nvSpPr>
        <dsp:cNvPr id="0" name=""/>
        <dsp:cNvSpPr/>
      </dsp:nvSpPr>
      <dsp:spPr>
        <a:xfrm>
          <a:off x="336112" y="2886205"/>
          <a:ext cx="2016397" cy="10081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Garamond" pitchFamily="18" charset="0"/>
            </a:rPr>
            <a:t>Proactive Investment </a:t>
          </a:r>
          <a:r>
            <a:rPr lang="en-US" sz="2000" kern="1200" dirty="0" smtClean="0">
              <a:latin typeface="Garamond" pitchFamily="18" charset="0"/>
            </a:rPr>
            <a:t>Execution</a:t>
          </a:r>
          <a:endParaRPr lang="en-US" sz="2000" kern="1200" dirty="0">
            <a:latin typeface="Garamond" pitchFamily="18" charset="0"/>
          </a:endParaRPr>
        </a:p>
      </dsp:txBody>
      <dsp:txXfrm>
        <a:off x="336112" y="2886205"/>
        <a:ext cx="2016397" cy="1008198"/>
      </dsp:txXfrm>
    </dsp:sp>
    <dsp:sp modelId="{4AF4DC8E-F4C5-4AAB-8579-06A87822B9AE}">
      <dsp:nvSpPr>
        <dsp:cNvPr id="0" name=""/>
        <dsp:cNvSpPr/>
      </dsp:nvSpPr>
      <dsp:spPr>
        <a:xfrm rot="18000000">
          <a:off x="1651193" y="1771427"/>
          <a:ext cx="1051823" cy="352869"/>
        </a:xfrm>
        <a:prstGeom prst="lef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18000000">
        <a:off x="1651193" y="1771427"/>
        <a:ext cx="1051823" cy="35286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309C13-D98D-440D-BCCB-AC71C21776AB}">
      <dsp:nvSpPr>
        <dsp:cNvPr id="0" name=""/>
        <dsp:cNvSpPr/>
      </dsp:nvSpPr>
      <dsp:spPr>
        <a:xfrm>
          <a:off x="2781" y="0"/>
          <a:ext cx="1098798" cy="4419600"/>
        </a:xfrm>
        <a:prstGeom prst="roundRect">
          <a:avLst>
            <a:gd name="adj" fmla="val 10000"/>
          </a:avLst>
        </a:prstGeom>
        <a:solidFill>
          <a:schemeClr val="bg2">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Garamond" pitchFamily="18" charset="0"/>
            </a:rPr>
            <a:t>Value</a:t>
          </a:r>
          <a:endParaRPr lang="en-US" sz="1900" kern="1200" dirty="0">
            <a:latin typeface="Garamond" pitchFamily="18" charset="0"/>
          </a:endParaRPr>
        </a:p>
      </dsp:txBody>
      <dsp:txXfrm>
        <a:off x="2781" y="0"/>
        <a:ext cx="1098798" cy="1325880"/>
      </dsp:txXfrm>
    </dsp:sp>
    <dsp:sp modelId="{D547AC6F-117A-478D-A640-9936EAA1901A}">
      <dsp:nvSpPr>
        <dsp:cNvPr id="0" name=""/>
        <dsp:cNvSpPr/>
      </dsp:nvSpPr>
      <dsp:spPr>
        <a:xfrm>
          <a:off x="112661" y="1325987"/>
          <a:ext cx="879038" cy="643841"/>
        </a:xfrm>
        <a:prstGeom prst="roundRect">
          <a:avLst>
            <a:gd name="adj" fmla="val 10000"/>
          </a:avLst>
        </a:prstGeom>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P/E 4-Qtr Trailing</a:t>
          </a:r>
          <a:endParaRPr lang="en-US" sz="1300" kern="1200" dirty="0">
            <a:latin typeface="Garamond" pitchFamily="18" charset="0"/>
          </a:endParaRPr>
        </a:p>
      </dsp:txBody>
      <dsp:txXfrm>
        <a:off x="112661" y="1325987"/>
        <a:ext cx="879038" cy="643841"/>
      </dsp:txXfrm>
    </dsp:sp>
    <dsp:sp modelId="{F686D8E2-A6A1-4CEC-BE5A-43400D366512}">
      <dsp:nvSpPr>
        <dsp:cNvPr id="0" name=""/>
        <dsp:cNvSpPr/>
      </dsp:nvSpPr>
      <dsp:spPr>
        <a:xfrm>
          <a:off x="112661" y="2068882"/>
          <a:ext cx="879038" cy="643841"/>
        </a:xfrm>
        <a:prstGeom prst="roundRect">
          <a:avLst>
            <a:gd name="adj" fmla="val 10000"/>
          </a:avLst>
        </a:prstGeom>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P/E 4-Qtr Forward</a:t>
          </a:r>
          <a:endParaRPr lang="en-US" sz="1300" kern="1200" dirty="0">
            <a:latin typeface="Garamond" pitchFamily="18" charset="0"/>
          </a:endParaRPr>
        </a:p>
      </dsp:txBody>
      <dsp:txXfrm>
        <a:off x="112661" y="2068882"/>
        <a:ext cx="879038" cy="643841"/>
      </dsp:txXfrm>
    </dsp:sp>
    <dsp:sp modelId="{2558325B-F538-4E34-9E52-ECDFC9391E66}">
      <dsp:nvSpPr>
        <dsp:cNvPr id="0" name=""/>
        <dsp:cNvSpPr/>
      </dsp:nvSpPr>
      <dsp:spPr>
        <a:xfrm>
          <a:off x="112661" y="2811776"/>
          <a:ext cx="879038" cy="643841"/>
        </a:xfrm>
        <a:prstGeom prst="roundRect">
          <a:avLst>
            <a:gd name="adj" fmla="val 10000"/>
          </a:avLst>
        </a:prstGeom>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Price to Book</a:t>
          </a:r>
          <a:endParaRPr lang="en-US" sz="1300" kern="1200" dirty="0">
            <a:latin typeface="Garamond" pitchFamily="18" charset="0"/>
          </a:endParaRPr>
        </a:p>
      </dsp:txBody>
      <dsp:txXfrm>
        <a:off x="112661" y="2811776"/>
        <a:ext cx="879038" cy="643841"/>
      </dsp:txXfrm>
    </dsp:sp>
    <dsp:sp modelId="{D09CF077-607F-41D8-B379-401AC5D75C49}">
      <dsp:nvSpPr>
        <dsp:cNvPr id="0" name=""/>
        <dsp:cNvSpPr/>
      </dsp:nvSpPr>
      <dsp:spPr>
        <a:xfrm>
          <a:off x="112661" y="3554670"/>
          <a:ext cx="879038" cy="643841"/>
        </a:xfrm>
        <a:prstGeom prst="roundRect">
          <a:avLst>
            <a:gd name="adj" fmla="val 10000"/>
          </a:avLst>
        </a:prstGeom>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Price to Cash Flow</a:t>
          </a:r>
          <a:endParaRPr lang="en-US" sz="1300" kern="1200" dirty="0">
            <a:latin typeface="Garamond" pitchFamily="18" charset="0"/>
          </a:endParaRPr>
        </a:p>
      </dsp:txBody>
      <dsp:txXfrm>
        <a:off x="112661" y="3554670"/>
        <a:ext cx="879038" cy="643841"/>
      </dsp:txXfrm>
    </dsp:sp>
    <dsp:sp modelId="{E7355B1C-E4C1-4CE9-8314-4AA7740B0A9F}">
      <dsp:nvSpPr>
        <dsp:cNvPr id="0" name=""/>
        <dsp:cNvSpPr/>
      </dsp:nvSpPr>
      <dsp:spPr>
        <a:xfrm>
          <a:off x="1183989" y="0"/>
          <a:ext cx="1098798" cy="4419600"/>
        </a:xfrm>
        <a:prstGeom prst="roundRect">
          <a:avLst>
            <a:gd name="adj" fmla="val 10000"/>
          </a:avLst>
        </a:prstGeom>
        <a:solidFill>
          <a:schemeClr val="bg2">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Garamond" pitchFamily="18" charset="0"/>
            </a:rPr>
            <a:t>Growth</a:t>
          </a:r>
          <a:endParaRPr lang="en-US" sz="1900" kern="1200" dirty="0">
            <a:latin typeface="Garamond" pitchFamily="18" charset="0"/>
          </a:endParaRPr>
        </a:p>
      </dsp:txBody>
      <dsp:txXfrm>
        <a:off x="1183989" y="0"/>
        <a:ext cx="1098798" cy="1325880"/>
      </dsp:txXfrm>
    </dsp:sp>
    <dsp:sp modelId="{96625399-B94C-4E7E-9FF9-A130A798936D}">
      <dsp:nvSpPr>
        <dsp:cNvPr id="0" name=""/>
        <dsp:cNvSpPr/>
      </dsp:nvSpPr>
      <dsp:spPr>
        <a:xfrm>
          <a:off x="1293868" y="1326095"/>
          <a:ext cx="879038" cy="424318"/>
        </a:xfrm>
        <a:prstGeom prst="roundRect">
          <a:avLst>
            <a:gd name="adj" fmla="val 10000"/>
          </a:avLst>
        </a:prstGeom>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Sales Gr. Recent</a:t>
          </a:r>
          <a:endParaRPr lang="en-US" sz="1300" kern="1200" dirty="0">
            <a:latin typeface="Garamond" pitchFamily="18" charset="0"/>
          </a:endParaRPr>
        </a:p>
      </dsp:txBody>
      <dsp:txXfrm>
        <a:off x="1293868" y="1326095"/>
        <a:ext cx="879038" cy="424318"/>
      </dsp:txXfrm>
    </dsp:sp>
    <dsp:sp modelId="{F15AFE03-E173-4D38-BD25-D5F01D9FD3D5}">
      <dsp:nvSpPr>
        <dsp:cNvPr id="0" name=""/>
        <dsp:cNvSpPr/>
      </dsp:nvSpPr>
      <dsp:spPr>
        <a:xfrm>
          <a:off x="1293868" y="1815693"/>
          <a:ext cx="879038" cy="424318"/>
        </a:xfrm>
        <a:prstGeom prst="roundRect">
          <a:avLst>
            <a:gd name="adj" fmla="val 10000"/>
          </a:avLst>
        </a:prstGeom>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EPS Gr. Recent</a:t>
          </a:r>
          <a:endParaRPr lang="en-US" sz="1300" kern="1200" dirty="0">
            <a:latin typeface="Garamond" pitchFamily="18" charset="0"/>
          </a:endParaRPr>
        </a:p>
      </dsp:txBody>
      <dsp:txXfrm>
        <a:off x="1293868" y="1815693"/>
        <a:ext cx="879038" cy="424318"/>
      </dsp:txXfrm>
    </dsp:sp>
    <dsp:sp modelId="{6E00024A-C4C2-4085-9A90-863D46994E5A}">
      <dsp:nvSpPr>
        <dsp:cNvPr id="0" name=""/>
        <dsp:cNvSpPr/>
      </dsp:nvSpPr>
      <dsp:spPr>
        <a:xfrm>
          <a:off x="1293868" y="2305291"/>
          <a:ext cx="879038" cy="424318"/>
        </a:xfrm>
        <a:prstGeom prst="roundRect">
          <a:avLst>
            <a:gd name="adj" fmla="val 10000"/>
          </a:avLst>
        </a:prstGeom>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EPS Gr. Near Est.</a:t>
          </a:r>
          <a:endParaRPr lang="en-US" sz="1300" kern="1200" dirty="0">
            <a:latin typeface="Garamond" pitchFamily="18" charset="0"/>
          </a:endParaRPr>
        </a:p>
      </dsp:txBody>
      <dsp:txXfrm>
        <a:off x="1293868" y="2305291"/>
        <a:ext cx="879038" cy="424318"/>
      </dsp:txXfrm>
    </dsp:sp>
    <dsp:sp modelId="{207D9AED-5296-4EFD-8E9F-908E2CF406B2}">
      <dsp:nvSpPr>
        <dsp:cNvPr id="0" name=""/>
        <dsp:cNvSpPr/>
      </dsp:nvSpPr>
      <dsp:spPr>
        <a:xfrm>
          <a:off x="1293868" y="2794889"/>
          <a:ext cx="879038" cy="424318"/>
        </a:xfrm>
        <a:prstGeom prst="roundRect">
          <a:avLst>
            <a:gd name="adj" fmla="val 10000"/>
          </a:avLst>
        </a:prstGeom>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Near vs. Recent</a:t>
          </a:r>
          <a:endParaRPr lang="en-US" sz="1300" kern="1200" dirty="0">
            <a:latin typeface="Garamond" pitchFamily="18" charset="0"/>
          </a:endParaRPr>
        </a:p>
      </dsp:txBody>
      <dsp:txXfrm>
        <a:off x="1293868" y="2794889"/>
        <a:ext cx="879038" cy="424318"/>
      </dsp:txXfrm>
    </dsp:sp>
    <dsp:sp modelId="{45594704-2F57-4133-B63C-860248A9E024}">
      <dsp:nvSpPr>
        <dsp:cNvPr id="0" name=""/>
        <dsp:cNvSpPr/>
      </dsp:nvSpPr>
      <dsp:spPr>
        <a:xfrm>
          <a:off x="1293868" y="3284487"/>
          <a:ext cx="879038" cy="424318"/>
        </a:xfrm>
        <a:prstGeom prst="roundRect">
          <a:avLst>
            <a:gd name="adj" fmla="val 10000"/>
          </a:avLst>
        </a:prstGeom>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EPS Gr. LT Actual</a:t>
          </a:r>
          <a:endParaRPr lang="en-US" sz="1300" kern="1200" dirty="0">
            <a:latin typeface="Garamond" pitchFamily="18" charset="0"/>
          </a:endParaRPr>
        </a:p>
      </dsp:txBody>
      <dsp:txXfrm>
        <a:off x="1293868" y="3284487"/>
        <a:ext cx="879038" cy="424318"/>
      </dsp:txXfrm>
    </dsp:sp>
    <dsp:sp modelId="{B01F8C94-A8F5-4AC6-A4E7-44E14B2F4326}">
      <dsp:nvSpPr>
        <dsp:cNvPr id="0" name=""/>
        <dsp:cNvSpPr/>
      </dsp:nvSpPr>
      <dsp:spPr>
        <a:xfrm>
          <a:off x="1293868" y="3774085"/>
          <a:ext cx="879038" cy="424318"/>
        </a:xfrm>
        <a:prstGeom prst="roundRect">
          <a:avLst>
            <a:gd name="adj" fmla="val 10000"/>
          </a:avLst>
        </a:prstGeom>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LQG-5-Year Avg.</a:t>
          </a:r>
          <a:endParaRPr lang="en-US" sz="1300" kern="1200" dirty="0">
            <a:latin typeface="Garamond" pitchFamily="18" charset="0"/>
          </a:endParaRPr>
        </a:p>
      </dsp:txBody>
      <dsp:txXfrm>
        <a:off x="1293868" y="3774085"/>
        <a:ext cx="879038" cy="424318"/>
      </dsp:txXfrm>
    </dsp:sp>
    <dsp:sp modelId="{0461B0A8-6A5A-4289-8B39-C5FB21BCE30A}">
      <dsp:nvSpPr>
        <dsp:cNvPr id="0" name=""/>
        <dsp:cNvSpPr/>
      </dsp:nvSpPr>
      <dsp:spPr>
        <a:xfrm>
          <a:off x="2365197" y="0"/>
          <a:ext cx="1098798" cy="4419600"/>
        </a:xfrm>
        <a:prstGeom prst="roundRect">
          <a:avLst>
            <a:gd name="adj" fmla="val 10000"/>
          </a:avLst>
        </a:prstGeom>
        <a:solidFill>
          <a:schemeClr val="bg2">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Garamond" pitchFamily="18" charset="0"/>
            </a:rPr>
            <a:t>Sales &amp; EPS Dynamics</a:t>
          </a:r>
          <a:endParaRPr lang="en-US" sz="1900" kern="1200" dirty="0">
            <a:latin typeface="Garamond" pitchFamily="18" charset="0"/>
          </a:endParaRPr>
        </a:p>
      </dsp:txBody>
      <dsp:txXfrm>
        <a:off x="2365197" y="0"/>
        <a:ext cx="1098798" cy="1325880"/>
      </dsp:txXfrm>
    </dsp:sp>
    <dsp:sp modelId="{F8F6AE60-7B6B-47B7-8A50-E84308EE0556}">
      <dsp:nvSpPr>
        <dsp:cNvPr id="0" name=""/>
        <dsp:cNvSpPr/>
      </dsp:nvSpPr>
      <dsp:spPr>
        <a:xfrm>
          <a:off x="2475076" y="1325987"/>
          <a:ext cx="879038" cy="643841"/>
        </a:xfrm>
        <a:prstGeom prst="roundRect">
          <a:avLst>
            <a:gd name="adj" fmla="val 10000"/>
          </a:avLst>
        </a:prstGeom>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Analyst EPS Est. Revisions </a:t>
          </a:r>
          <a:endParaRPr lang="en-US" sz="1300" kern="1200" dirty="0">
            <a:latin typeface="Garamond" pitchFamily="18" charset="0"/>
          </a:endParaRPr>
        </a:p>
      </dsp:txBody>
      <dsp:txXfrm>
        <a:off x="2475076" y="1325987"/>
        <a:ext cx="879038" cy="643841"/>
      </dsp:txXfrm>
    </dsp:sp>
    <dsp:sp modelId="{889E3C1A-10AA-4CDF-920F-34CC166EF332}">
      <dsp:nvSpPr>
        <dsp:cNvPr id="0" name=""/>
        <dsp:cNvSpPr/>
      </dsp:nvSpPr>
      <dsp:spPr>
        <a:xfrm>
          <a:off x="2475076" y="2068882"/>
          <a:ext cx="879038" cy="643841"/>
        </a:xfrm>
        <a:prstGeom prst="roundRect">
          <a:avLst>
            <a:gd name="adj" fmla="val 10000"/>
          </a:avLst>
        </a:prstGeom>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Analyst Sales Est. Revisions</a:t>
          </a:r>
          <a:endParaRPr lang="en-US" sz="1300" kern="1200" dirty="0">
            <a:latin typeface="Garamond" pitchFamily="18" charset="0"/>
          </a:endParaRPr>
        </a:p>
      </dsp:txBody>
      <dsp:txXfrm>
        <a:off x="2475076" y="2068882"/>
        <a:ext cx="879038" cy="643841"/>
      </dsp:txXfrm>
    </dsp:sp>
    <dsp:sp modelId="{D40647D6-D954-4F89-AB23-8F0FEE8B2CE3}">
      <dsp:nvSpPr>
        <dsp:cNvPr id="0" name=""/>
        <dsp:cNvSpPr/>
      </dsp:nvSpPr>
      <dsp:spPr>
        <a:xfrm>
          <a:off x="2475076" y="2811776"/>
          <a:ext cx="879038" cy="643841"/>
        </a:xfrm>
        <a:prstGeom prst="roundRect">
          <a:avLst>
            <a:gd name="adj" fmla="val 10000"/>
          </a:avLst>
        </a:prstGeom>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EPS Surprise</a:t>
          </a:r>
          <a:endParaRPr lang="en-US" sz="1300" kern="1200" dirty="0">
            <a:latin typeface="Garamond" pitchFamily="18" charset="0"/>
          </a:endParaRPr>
        </a:p>
      </dsp:txBody>
      <dsp:txXfrm>
        <a:off x="2475076" y="2811776"/>
        <a:ext cx="879038" cy="643841"/>
      </dsp:txXfrm>
    </dsp:sp>
    <dsp:sp modelId="{91BB6A9A-F0D0-47DE-B076-02AAD92D863B}">
      <dsp:nvSpPr>
        <dsp:cNvPr id="0" name=""/>
        <dsp:cNvSpPr/>
      </dsp:nvSpPr>
      <dsp:spPr>
        <a:xfrm>
          <a:off x="2475076" y="3554670"/>
          <a:ext cx="879038" cy="643841"/>
        </a:xfrm>
        <a:prstGeom prst="roundRect">
          <a:avLst>
            <a:gd name="adj" fmla="val 10000"/>
          </a:avLst>
        </a:prstGeom>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Sales Surprise</a:t>
          </a:r>
          <a:endParaRPr lang="en-US" sz="1300" kern="1200" dirty="0">
            <a:latin typeface="Garamond" pitchFamily="18" charset="0"/>
          </a:endParaRPr>
        </a:p>
      </dsp:txBody>
      <dsp:txXfrm>
        <a:off x="2475076" y="3554670"/>
        <a:ext cx="879038" cy="643841"/>
      </dsp:txXfrm>
    </dsp:sp>
    <dsp:sp modelId="{77E5E35D-98BA-4E89-AE96-9FE021E7FD25}">
      <dsp:nvSpPr>
        <dsp:cNvPr id="0" name=""/>
        <dsp:cNvSpPr/>
      </dsp:nvSpPr>
      <dsp:spPr>
        <a:xfrm>
          <a:off x="3546404" y="0"/>
          <a:ext cx="1098798" cy="4419600"/>
        </a:xfrm>
        <a:prstGeom prst="roundRect">
          <a:avLst>
            <a:gd name="adj" fmla="val 10000"/>
          </a:avLst>
        </a:prstGeom>
        <a:solidFill>
          <a:schemeClr val="bg2">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Garamond" pitchFamily="18" charset="0"/>
            </a:rPr>
            <a:t>Dividend Dynamics</a:t>
          </a:r>
          <a:endParaRPr lang="en-US" sz="1900" kern="1200" dirty="0">
            <a:latin typeface="Garamond" pitchFamily="18" charset="0"/>
          </a:endParaRPr>
        </a:p>
      </dsp:txBody>
      <dsp:txXfrm>
        <a:off x="3546404" y="0"/>
        <a:ext cx="1098798" cy="1325880"/>
      </dsp:txXfrm>
    </dsp:sp>
    <dsp:sp modelId="{3F251F52-AA7D-45F6-8DE5-7A25A2C220FC}">
      <dsp:nvSpPr>
        <dsp:cNvPr id="0" name=""/>
        <dsp:cNvSpPr/>
      </dsp:nvSpPr>
      <dsp:spPr>
        <a:xfrm>
          <a:off x="3656284" y="1326257"/>
          <a:ext cx="879038" cy="868274"/>
        </a:xfrm>
        <a:prstGeom prst="roundRect">
          <a:avLst>
            <a:gd name="adj" fmla="val 10000"/>
          </a:avLst>
        </a:prstGeom>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Dividend</a:t>
          </a:r>
        </a:p>
        <a:p>
          <a:pPr lvl="0" algn="ctr" defTabSz="577850">
            <a:lnSpc>
              <a:spcPct val="90000"/>
            </a:lnSpc>
            <a:spcBef>
              <a:spcPct val="0"/>
            </a:spcBef>
            <a:spcAft>
              <a:spcPct val="35000"/>
            </a:spcAft>
          </a:pPr>
          <a:r>
            <a:rPr lang="en-US" sz="1300" kern="1200" dirty="0" smtClean="0">
              <a:latin typeface="Garamond" pitchFamily="18" charset="0"/>
            </a:rPr>
            <a:t>Yield</a:t>
          </a:r>
          <a:endParaRPr lang="en-US" sz="1300" kern="1200" dirty="0">
            <a:latin typeface="Garamond" pitchFamily="18" charset="0"/>
          </a:endParaRPr>
        </a:p>
      </dsp:txBody>
      <dsp:txXfrm>
        <a:off x="3656284" y="1326257"/>
        <a:ext cx="879038" cy="868274"/>
      </dsp:txXfrm>
    </dsp:sp>
    <dsp:sp modelId="{D10ABB71-AA09-407B-854D-006B681E0CA3}">
      <dsp:nvSpPr>
        <dsp:cNvPr id="0" name=""/>
        <dsp:cNvSpPr/>
      </dsp:nvSpPr>
      <dsp:spPr>
        <a:xfrm>
          <a:off x="3656284" y="2328112"/>
          <a:ext cx="879038" cy="868274"/>
        </a:xfrm>
        <a:prstGeom prst="roundRect">
          <a:avLst>
            <a:gd name="adj" fmla="val 10000"/>
          </a:avLst>
        </a:prstGeom>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Dividend</a:t>
          </a:r>
        </a:p>
        <a:p>
          <a:pPr lvl="0" algn="ctr" defTabSz="577850">
            <a:lnSpc>
              <a:spcPct val="90000"/>
            </a:lnSpc>
            <a:spcBef>
              <a:spcPct val="0"/>
            </a:spcBef>
            <a:spcAft>
              <a:spcPct val="35000"/>
            </a:spcAft>
          </a:pPr>
          <a:r>
            <a:rPr lang="en-US" sz="1300" kern="1200" dirty="0" smtClean="0">
              <a:latin typeface="Garamond" pitchFamily="18" charset="0"/>
            </a:rPr>
            <a:t>Increase/</a:t>
          </a:r>
        </a:p>
        <a:p>
          <a:pPr lvl="0" algn="ctr" defTabSz="577850">
            <a:lnSpc>
              <a:spcPct val="90000"/>
            </a:lnSpc>
            <a:spcBef>
              <a:spcPct val="0"/>
            </a:spcBef>
            <a:spcAft>
              <a:spcPct val="35000"/>
            </a:spcAft>
          </a:pPr>
          <a:r>
            <a:rPr lang="en-US" sz="1300" kern="1200" dirty="0" smtClean="0">
              <a:latin typeface="Garamond" pitchFamily="18" charset="0"/>
            </a:rPr>
            <a:t>Decrease</a:t>
          </a:r>
          <a:endParaRPr lang="en-US" sz="1300" kern="1200" dirty="0">
            <a:latin typeface="Garamond" pitchFamily="18" charset="0"/>
          </a:endParaRPr>
        </a:p>
      </dsp:txBody>
      <dsp:txXfrm>
        <a:off x="3656284" y="2328112"/>
        <a:ext cx="879038" cy="868274"/>
      </dsp:txXfrm>
    </dsp:sp>
    <dsp:sp modelId="{51EFBF50-B42A-45E0-AF6B-A50AE46F97E6}">
      <dsp:nvSpPr>
        <dsp:cNvPr id="0" name=""/>
        <dsp:cNvSpPr/>
      </dsp:nvSpPr>
      <dsp:spPr>
        <a:xfrm>
          <a:off x="3656284" y="3329967"/>
          <a:ext cx="879038" cy="868274"/>
        </a:xfrm>
        <a:prstGeom prst="roundRect">
          <a:avLst>
            <a:gd name="adj" fmla="val 10000"/>
          </a:avLst>
        </a:prstGeom>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Earnings</a:t>
          </a:r>
        </a:p>
        <a:p>
          <a:pPr lvl="0" algn="ctr" defTabSz="577850">
            <a:lnSpc>
              <a:spcPct val="90000"/>
            </a:lnSpc>
            <a:spcBef>
              <a:spcPct val="0"/>
            </a:spcBef>
            <a:spcAft>
              <a:spcPct val="35000"/>
            </a:spcAft>
          </a:pPr>
          <a:r>
            <a:rPr lang="en-US" sz="1300" kern="1200" dirty="0" smtClean="0">
              <a:latin typeface="Garamond" pitchFamily="18" charset="0"/>
            </a:rPr>
            <a:t>Coverage </a:t>
          </a:r>
          <a:endParaRPr lang="en-US" sz="1300" kern="1200" dirty="0">
            <a:latin typeface="Garamond" pitchFamily="18" charset="0"/>
          </a:endParaRPr>
        </a:p>
      </dsp:txBody>
      <dsp:txXfrm>
        <a:off x="3656284" y="3329967"/>
        <a:ext cx="879038" cy="868274"/>
      </dsp:txXfrm>
    </dsp:sp>
    <dsp:sp modelId="{1C3E7E2A-1C43-41A3-997E-8D4325B9270A}">
      <dsp:nvSpPr>
        <dsp:cNvPr id="0" name=""/>
        <dsp:cNvSpPr/>
      </dsp:nvSpPr>
      <dsp:spPr>
        <a:xfrm>
          <a:off x="4727612" y="0"/>
          <a:ext cx="1098798" cy="4419600"/>
        </a:xfrm>
        <a:prstGeom prst="roundRect">
          <a:avLst>
            <a:gd name="adj" fmla="val 10000"/>
          </a:avLst>
        </a:prstGeom>
        <a:solidFill>
          <a:schemeClr val="bg2">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Garamond" pitchFamily="18" charset="0"/>
            </a:rPr>
            <a:t>Industry Leader</a:t>
          </a:r>
          <a:endParaRPr lang="en-US" sz="1900" kern="1200" dirty="0">
            <a:latin typeface="Garamond" pitchFamily="18" charset="0"/>
          </a:endParaRPr>
        </a:p>
      </dsp:txBody>
      <dsp:txXfrm>
        <a:off x="4727612" y="0"/>
        <a:ext cx="1098798" cy="1325880"/>
      </dsp:txXfrm>
    </dsp:sp>
    <dsp:sp modelId="{872587FF-D583-4E3E-A809-613738971F2B}">
      <dsp:nvSpPr>
        <dsp:cNvPr id="0" name=""/>
        <dsp:cNvSpPr/>
      </dsp:nvSpPr>
      <dsp:spPr>
        <a:xfrm>
          <a:off x="4837492" y="1326257"/>
          <a:ext cx="879038" cy="868274"/>
        </a:xfrm>
        <a:prstGeom prst="roundRect">
          <a:avLst>
            <a:gd name="adj" fmla="val 10000"/>
          </a:avLst>
        </a:prstGeom>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Analyst EPS Estimate Revisions</a:t>
          </a:r>
          <a:endParaRPr lang="en-US" sz="1300" kern="1200" dirty="0">
            <a:latin typeface="Garamond" pitchFamily="18" charset="0"/>
          </a:endParaRPr>
        </a:p>
      </dsp:txBody>
      <dsp:txXfrm>
        <a:off x="4837492" y="1326257"/>
        <a:ext cx="879038" cy="868274"/>
      </dsp:txXfrm>
    </dsp:sp>
    <dsp:sp modelId="{10D1FA5D-5AF1-49EC-9650-2623BF64AA04}">
      <dsp:nvSpPr>
        <dsp:cNvPr id="0" name=""/>
        <dsp:cNvSpPr/>
      </dsp:nvSpPr>
      <dsp:spPr>
        <a:xfrm>
          <a:off x="4837492" y="2328112"/>
          <a:ext cx="879038" cy="868274"/>
        </a:xfrm>
        <a:prstGeom prst="roundRect">
          <a:avLst>
            <a:gd name="adj" fmla="val 10000"/>
          </a:avLst>
        </a:prstGeom>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Operating Profit Margin</a:t>
          </a:r>
          <a:endParaRPr lang="en-US" sz="1300" kern="1200" dirty="0">
            <a:latin typeface="Garamond" pitchFamily="18" charset="0"/>
          </a:endParaRPr>
        </a:p>
      </dsp:txBody>
      <dsp:txXfrm>
        <a:off x="4837492" y="2328112"/>
        <a:ext cx="879038" cy="868274"/>
      </dsp:txXfrm>
    </dsp:sp>
    <dsp:sp modelId="{53B3A036-14FC-4C00-A387-CF7856A78FE1}">
      <dsp:nvSpPr>
        <dsp:cNvPr id="0" name=""/>
        <dsp:cNvSpPr/>
      </dsp:nvSpPr>
      <dsp:spPr>
        <a:xfrm>
          <a:off x="4837492" y="3329967"/>
          <a:ext cx="879038" cy="868274"/>
        </a:xfrm>
        <a:prstGeom prst="roundRect">
          <a:avLst>
            <a:gd name="adj" fmla="val 10000"/>
          </a:avLst>
        </a:prstGeom>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Return on Equity</a:t>
          </a:r>
          <a:endParaRPr lang="en-US" sz="1300" kern="1200" dirty="0">
            <a:latin typeface="Garamond" pitchFamily="18" charset="0"/>
          </a:endParaRPr>
        </a:p>
      </dsp:txBody>
      <dsp:txXfrm>
        <a:off x="4837492" y="3329967"/>
        <a:ext cx="879038" cy="868274"/>
      </dsp:txXfrm>
    </dsp:sp>
    <dsp:sp modelId="{E897C0A8-3ED6-4B2C-AE62-7EDBD153491E}">
      <dsp:nvSpPr>
        <dsp:cNvPr id="0" name=""/>
        <dsp:cNvSpPr/>
      </dsp:nvSpPr>
      <dsp:spPr>
        <a:xfrm>
          <a:off x="5908820" y="0"/>
          <a:ext cx="1098798" cy="4419600"/>
        </a:xfrm>
        <a:prstGeom prst="roundRect">
          <a:avLst>
            <a:gd name="adj" fmla="val 10000"/>
          </a:avLst>
        </a:prstGeom>
        <a:solidFill>
          <a:schemeClr val="bg2">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Garamond" pitchFamily="18" charset="0"/>
            </a:rPr>
            <a:t>Quality</a:t>
          </a:r>
          <a:endParaRPr lang="en-US" sz="1900" kern="1200" dirty="0">
            <a:latin typeface="Garamond" pitchFamily="18" charset="0"/>
          </a:endParaRPr>
        </a:p>
      </dsp:txBody>
      <dsp:txXfrm>
        <a:off x="5908820" y="0"/>
        <a:ext cx="1098798" cy="1325880"/>
      </dsp:txXfrm>
    </dsp:sp>
    <dsp:sp modelId="{2A1114EB-AB2B-45A9-85EA-7EE76F8984EA}">
      <dsp:nvSpPr>
        <dsp:cNvPr id="0" name=""/>
        <dsp:cNvSpPr/>
      </dsp:nvSpPr>
      <dsp:spPr>
        <a:xfrm>
          <a:off x="6018700" y="1327174"/>
          <a:ext cx="879038" cy="1332569"/>
        </a:xfrm>
        <a:prstGeom prst="roundRect">
          <a:avLst>
            <a:gd name="adj" fmla="val 10000"/>
          </a:avLst>
        </a:prstGeom>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Operating Profit Margin</a:t>
          </a:r>
          <a:endParaRPr lang="en-US" sz="1300" kern="1200" dirty="0">
            <a:latin typeface="Garamond" pitchFamily="18" charset="0"/>
          </a:endParaRPr>
        </a:p>
      </dsp:txBody>
      <dsp:txXfrm>
        <a:off x="6018700" y="1327174"/>
        <a:ext cx="879038" cy="1332569"/>
      </dsp:txXfrm>
    </dsp:sp>
    <dsp:sp modelId="{FFDC2A4C-A7E8-463A-91E1-BFAD28EF8BEE}">
      <dsp:nvSpPr>
        <dsp:cNvPr id="0" name=""/>
        <dsp:cNvSpPr/>
      </dsp:nvSpPr>
      <dsp:spPr>
        <a:xfrm>
          <a:off x="6018700" y="2864755"/>
          <a:ext cx="879038" cy="1332569"/>
        </a:xfrm>
        <a:prstGeom prst="roundRect">
          <a:avLst>
            <a:gd name="adj" fmla="val 10000"/>
          </a:avLst>
        </a:prstGeom>
        <a:gradFill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Return on Equity</a:t>
          </a:r>
          <a:endParaRPr lang="en-US" sz="1300" kern="1200" dirty="0">
            <a:latin typeface="Garamond" pitchFamily="18" charset="0"/>
          </a:endParaRPr>
        </a:p>
      </dsp:txBody>
      <dsp:txXfrm>
        <a:off x="6018700" y="2864755"/>
        <a:ext cx="879038" cy="133256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94057" tIns="47027" rIns="94057" bIns="47027"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120835" name="Rectangle 3"/>
          <p:cNvSpPr>
            <a:spLocks noGrp="1" noChangeArrowheads="1"/>
          </p:cNvSpPr>
          <p:nvPr>
            <p:ph type="dt" sz="quarter" idx="1"/>
          </p:nvPr>
        </p:nvSpPr>
        <p:spPr bwMode="auto">
          <a:xfrm>
            <a:off x="4008438" y="0"/>
            <a:ext cx="3067050" cy="468313"/>
          </a:xfrm>
          <a:prstGeom prst="rect">
            <a:avLst/>
          </a:prstGeom>
          <a:noFill/>
          <a:ln w="9525">
            <a:noFill/>
            <a:miter lim="800000"/>
            <a:headEnd/>
            <a:tailEnd/>
          </a:ln>
          <a:effectLst/>
        </p:spPr>
        <p:txBody>
          <a:bodyPr vert="horz" wrap="square" lIns="94057" tIns="47027" rIns="94057" bIns="47027"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dirty="0"/>
          </a:p>
        </p:txBody>
      </p:sp>
      <p:sp>
        <p:nvSpPr>
          <p:cNvPr id="120836" name="Rectangle 4"/>
          <p:cNvSpPr>
            <a:spLocks noGrp="1" noChangeArrowheads="1"/>
          </p:cNvSpPr>
          <p:nvPr>
            <p:ph type="ftr" sz="quarter" idx="2"/>
          </p:nvPr>
        </p:nvSpPr>
        <p:spPr bwMode="auto">
          <a:xfrm>
            <a:off x="0" y="8893175"/>
            <a:ext cx="3067050" cy="468313"/>
          </a:xfrm>
          <a:prstGeom prst="rect">
            <a:avLst/>
          </a:prstGeom>
          <a:noFill/>
          <a:ln w="9525">
            <a:noFill/>
            <a:miter lim="800000"/>
            <a:headEnd/>
            <a:tailEnd/>
          </a:ln>
          <a:effectLst/>
        </p:spPr>
        <p:txBody>
          <a:bodyPr vert="horz" wrap="square" lIns="94057" tIns="47027" rIns="94057" bIns="47027"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120837" name="Rectangle 5"/>
          <p:cNvSpPr>
            <a:spLocks noGrp="1" noChangeArrowheads="1"/>
          </p:cNvSpPr>
          <p:nvPr>
            <p:ph type="sldNum" sz="quarter" idx="3"/>
          </p:nvPr>
        </p:nvSpPr>
        <p:spPr bwMode="auto">
          <a:xfrm>
            <a:off x="4008438" y="8893175"/>
            <a:ext cx="3067050" cy="468313"/>
          </a:xfrm>
          <a:prstGeom prst="rect">
            <a:avLst/>
          </a:prstGeom>
          <a:noFill/>
          <a:ln w="9525">
            <a:noFill/>
            <a:miter lim="800000"/>
            <a:headEnd/>
            <a:tailEnd/>
          </a:ln>
          <a:effectLst/>
        </p:spPr>
        <p:txBody>
          <a:bodyPr vert="horz" wrap="square" lIns="94057" tIns="47027" rIns="94057" bIns="47027" numCol="1" anchor="b" anchorCtr="0" compatLnSpc="1">
            <a:prstTxWarp prst="textNoShape">
              <a:avLst/>
            </a:prstTxWarp>
          </a:bodyPr>
          <a:lstStyle>
            <a:lvl1pPr algn="r">
              <a:defRPr sz="1200">
                <a:latin typeface="Arial" charset="0"/>
                <a:ea typeface="MS PGothic" pitchFamily="34" charset="-128"/>
                <a:cs typeface="+mn-cs"/>
              </a:defRPr>
            </a:lvl1pPr>
          </a:lstStyle>
          <a:p>
            <a:pPr>
              <a:defRPr/>
            </a:pPr>
            <a:fld id="{10883E50-0F86-4489-BB6B-7303BEA76E0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90971" tIns="45484" rIns="90971" bIns="45484" numCol="1" anchor="t" anchorCtr="0" compatLnSpc="1">
            <a:prstTxWarp prst="textNoShape">
              <a:avLst/>
            </a:prstTxWarp>
          </a:bodyPr>
          <a:lstStyle>
            <a:lvl1pPr defTabSz="909673" eaLnBrk="1" hangingPunct="1">
              <a:defRPr sz="1200">
                <a:latin typeface="Arial" charset="0"/>
                <a:ea typeface="+mn-ea"/>
                <a:cs typeface="+mn-cs"/>
              </a:defRPr>
            </a:lvl1pPr>
          </a:lstStyle>
          <a:p>
            <a:pPr>
              <a:defRPr/>
            </a:pPr>
            <a:endParaRPr lang="en-US" dirty="0"/>
          </a:p>
        </p:txBody>
      </p:sp>
      <p:sp>
        <p:nvSpPr>
          <p:cNvPr id="40963" name="Rectangle 3"/>
          <p:cNvSpPr>
            <a:spLocks noGrp="1" noChangeArrowheads="1"/>
          </p:cNvSpPr>
          <p:nvPr>
            <p:ph type="dt" idx="1"/>
          </p:nvPr>
        </p:nvSpPr>
        <p:spPr bwMode="auto">
          <a:xfrm>
            <a:off x="4008438" y="0"/>
            <a:ext cx="3067050" cy="468313"/>
          </a:xfrm>
          <a:prstGeom prst="rect">
            <a:avLst/>
          </a:prstGeom>
          <a:noFill/>
          <a:ln w="9525">
            <a:noFill/>
            <a:miter lim="800000"/>
            <a:headEnd/>
            <a:tailEnd/>
          </a:ln>
          <a:effectLst/>
        </p:spPr>
        <p:txBody>
          <a:bodyPr vert="horz" wrap="square" lIns="90971" tIns="45484" rIns="90971" bIns="45484" numCol="1" anchor="t" anchorCtr="0" compatLnSpc="1">
            <a:prstTxWarp prst="textNoShape">
              <a:avLst/>
            </a:prstTxWarp>
          </a:bodyPr>
          <a:lstStyle>
            <a:lvl1pPr algn="r" defTabSz="909673" eaLnBrk="1" hangingPunct="1">
              <a:defRPr sz="1200">
                <a:latin typeface="Arial" charset="0"/>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98563" y="701675"/>
            <a:ext cx="4681537" cy="351155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708025" y="4448175"/>
            <a:ext cx="5661025" cy="4214813"/>
          </a:xfrm>
          <a:prstGeom prst="rect">
            <a:avLst/>
          </a:prstGeom>
          <a:noFill/>
          <a:ln w="9525">
            <a:noFill/>
            <a:miter lim="800000"/>
            <a:headEnd/>
            <a:tailEnd/>
          </a:ln>
          <a:effectLst/>
        </p:spPr>
        <p:txBody>
          <a:bodyPr vert="horz" wrap="square" lIns="90971" tIns="45484" rIns="90971" bIns="454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7" name="Rectangle 7"/>
          <p:cNvSpPr>
            <a:spLocks noGrp="1" noChangeArrowheads="1"/>
          </p:cNvSpPr>
          <p:nvPr>
            <p:ph type="sldNum" sz="quarter" idx="5"/>
          </p:nvPr>
        </p:nvSpPr>
        <p:spPr bwMode="auto">
          <a:xfrm>
            <a:off x="4008438" y="8893175"/>
            <a:ext cx="3067050" cy="468313"/>
          </a:xfrm>
          <a:prstGeom prst="rect">
            <a:avLst/>
          </a:prstGeom>
          <a:noFill/>
          <a:ln w="9525">
            <a:noFill/>
            <a:miter lim="800000"/>
            <a:headEnd/>
            <a:tailEnd/>
          </a:ln>
          <a:effectLst/>
        </p:spPr>
        <p:txBody>
          <a:bodyPr vert="horz" wrap="square" lIns="90971" tIns="45484" rIns="90971" bIns="45484" numCol="1" anchor="b" anchorCtr="0" compatLnSpc="1">
            <a:prstTxWarp prst="textNoShape">
              <a:avLst/>
            </a:prstTxWarp>
          </a:bodyPr>
          <a:lstStyle>
            <a:lvl1pPr algn="r" defTabSz="908670">
              <a:defRPr sz="1200">
                <a:latin typeface="Arial" charset="0"/>
                <a:ea typeface="MS PGothic" pitchFamily="34" charset="-128"/>
                <a:cs typeface="+mn-cs"/>
              </a:defRPr>
            </a:lvl1pPr>
          </a:lstStyle>
          <a:p>
            <a:pPr>
              <a:defRPr/>
            </a:pPr>
            <a:fld id="{DD6661AE-CC6C-47E7-9609-EF247966BFD4}" type="slidenum">
              <a:rPr lang="en-US"/>
              <a:pPr>
                <a:defRPr/>
              </a:pPr>
              <a:t>‹#›</a:t>
            </a:fld>
            <a:endParaRPr lang="en-US" dirty="0"/>
          </a:p>
        </p:txBody>
      </p:sp>
      <p:sp>
        <p:nvSpPr>
          <p:cNvPr id="8" name="Footer Placeholder 7"/>
          <p:cNvSpPr>
            <a:spLocks noGrp="1"/>
          </p:cNvSpPr>
          <p:nvPr>
            <p:ph type="ftr" sz="quarter" idx="4"/>
          </p:nvPr>
        </p:nvSpPr>
        <p:spPr>
          <a:xfrm>
            <a:off x="0" y="8894763"/>
            <a:ext cx="3067050" cy="466725"/>
          </a:xfrm>
          <a:prstGeom prst="rect">
            <a:avLst/>
          </a:prstGeom>
        </p:spPr>
        <p:txBody>
          <a:bodyPr vert="horz" lIns="88849" tIns="44425" rIns="88849" bIns="44425" rtlCol="0" anchor="b"/>
          <a:lstStyle>
            <a:lvl1pPr algn="l">
              <a:defRPr sz="1200">
                <a:latin typeface="Arial" charset="0"/>
                <a:ea typeface="+mn-ea"/>
                <a:cs typeface="+mn-cs"/>
              </a:defRPr>
            </a:lvl1pPr>
          </a:lstStyle>
          <a:p>
            <a:pPr>
              <a:defRPr/>
            </a:pPr>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defTabSz="906463"/>
            <a:fld id="{0E251857-2E48-4EC8-BC80-023C0C03D97B}" type="slidenum">
              <a:rPr lang="en-US" smtClean="0">
                <a:latin typeface="Arial" pitchFamily="34" charset="0"/>
                <a:ea typeface="MS PGothic"/>
                <a:cs typeface="MS PGothic"/>
              </a:rPr>
              <a:pPr defTabSz="906463"/>
              <a:t>1</a:t>
            </a:fld>
            <a:endParaRPr lang="en-US" dirty="0" smtClean="0">
              <a:latin typeface="Arial" pitchFamily="34" charset="0"/>
              <a:ea typeface="MS PGothic"/>
              <a:cs typeface="MS PGothic"/>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MS PGothic"/>
              <a:cs typeface="MS PGothic"/>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defTabSz="906463"/>
            <a:fld id="{AD3EE73B-5624-4691-ACC7-230DCC8629E8}" type="slidenum">
              <a:rPr lang="en-US" smtClean="0">
                <a:latin typeface="Arial" pitchFamily="34" charset="0"/>
                <a:ea typeface="MS PGothic"/>
                <a:cs typeface="MS PGothic"/>
              </a:rPr>
              <a:pPr defTabSz="906463"/>
              <a:t>17</a:t>
            </a:fld>
            <a:endParaRPr lang="en-US" dirty="0" smtClean="0">
              <a:latin typeface="Arial" pitchFamily="34" charset="0"/>
              <a:ea typeface="MS PGothic"/>
              <a:cs typeface="MS PGothic"/>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MS PGothic"/>
              <a:cs typeface="MS PGothic"/>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dirty="0" smtClean="0">
              <a:latin typeface="Arial" pitchFamily="34" charset="0"/>
              <a:ea typeface="MS PGothic"/>
              <a:cs typeface="MS PGothic"/>
            </a:endParaRPr>
          </a:p>
        </p:txBody>
      </p:sp>
      <p:sp>
        <p:nvSpPr>
          <p:cNvPr id="22532" name="Slide Number Placeholder 3"/>
          <p:cNvSpPr txBox="1">
            <a:spLocks noGrp="1"/>
          </p:cNvSpPr>
          <p:nvPr/>
        </p:nvSpPr>
        <p:spPr bwMode="auto">
          <a:xfrm>
            <a:off x="4008438" y="8893175"/>
            <a:ext cx="3067050" cy="468313"/>
          </a:xfrm>
          <a:prstGeom prst="rect">
            <a:avLst/>
          </a:prstGeom>
          <a:noFill/>
          <a:ln w="9525">
            <a:noFill/>
            <a:miter lim="800000"/>
            <a:headEnd/>
            <a:tailEnd/>
          </a:ln>
        </p:spPr>
        <p:txBody>
          <a:bodyPr lIns="90971" tIns="45484" rIns="90971" bIns="45484" anchor="b"/>
          <a:lstStyle/>
          <a:p>
            <a:pPr algn="r" defTabSz="906463"/>
            <a:fld id="{6A8F1CD0-4381-4B73-8ECB-3C66A421F74B}" type="slidenum">
              <a:rPr lang="en-US" sz="1200">
                <a:latin typeface="Arial" pitchFamily="34" charset="0"/>
              </a:rPr>
              <a:pPr algn="r" defTabSz="906463"/>
              <a:t>18</a:t>
            </a:fld>
            <a:endParaRPr lang="en-US" sz="1200"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6248400"/>
            <a:ext cx="9144000" cy="609600"/>
          </a:xfrm>
          <a:prstGeom prst="rect">
            <a:avLst/>
          </a:prstGeom>
          <a:solidFill>
            <a:schemeClr val="tx1">
              <a:lumMod val="60000"/>
              <a:lumOff val="40000"/>
              <a:alpha val="50000"/>
            </a:schemeClr>
          </a:solidFill>
          <a:ln w="9525">
            <a:noFill/>
            <a:miter lim="800000"/>
            <a:headEnd/>
            <a:tailEnd/>
          </a:ln>
        </p:spPr>
        <p:txBody>
          <a:bodyPr wrap="none" anchor="ctr"/>
          <a:lstStyle/>
          <a:p>
            <a:pPr>
              <a:defRPr/>
            </a:pPr>
            <a:endParaRPr lang="en-US" dirty="0">
              <a:latin typeface="Arial" charset="0"/>
              <a:ea typeface="MS PGothic" pitchFamily="34" charset="-128"/>
              <a:cs typeface="+mn-cs"/>
            </a:endParaRPr>
          </a:p>
        </p:txBody>
      </p:sp>
      <p:sp>
        <p:nvSpPr>
          <p:cNvPr id="7" name="Rectangle 10"/>
          <p:cNvSpPr>
            <a:spLocks noChangeArrowheads="1"/>
          </p:cNvSpPr>
          <p:nvPr userDrawn="1"/>
        </p:nvSpPr>
        <p:spPr bwMode="auto">
          <a:xfrm>
            <a:off x="-8164" y="6408964"/>
            <a:ext cx="9144000" cy="457200"/>
          </a:xfrm>
          <a:prstGeom prst="rect">
            <a:avLst/>
          </a:prstGeom>
          <a:solidFill>
            <a:schemeClr val="hlink">
              <a:alpha val="50195"/>
            </a:schemeClr>
          </a:solidFill>
          <a:ln w="9525">
            <a:noFill/>
            <a:miter lim="800000"/>
            <a:headEnd/>
            <a:tailEnd/>
          </a:ln>
        </p:spPr>
        <p:txBody>
          <a:bodyPr wrap="none" anchor="ctr"/>
          <a:lstStyle/>
          <a:p>
            <a:pPr>
              <a:defRPr/>
            </a:pPr>
            <a:endParaRPr lang="en-US" dirty="0">
              <a:latin typeface="Arial" charset="0"/>
              <a:ea typeface="MS PGothic" pitchFamily="34" charset="-128"/>
              <a:cs typeface="+mn-cs"/>
            </a:endParaRPr>
          </a:p>
        </p:txBody>
      </p:sp>
      <p:pic>
        <p:nvPicPr>
          <p:cNvPr id="5" name="Picture 8" descr="crescat-logo-on-trans"/>
          <p:cNvPicPr>
            <a:picLocks noChangeAspect="1" noChangeArrowheads="1"/>
          </p:cNvPicPr>
          <p:nvPr userDrawn="1"/>
        </p:nvPicPr>
        <p:blipFill>
          <a:blip r:embed="rId2" cstate="print"/>
          <a:srcRect/>
          <a:stretch>
            <a:fillRect/>
          </a:stretch>
        </p:blipFill>
        <p:spPr bwMode="auto">
          <a:xfrm>
            <a:off x="7391400" y="6493328"/>
            <a:ext cx="1447800" cy="248003"/>
          </a:xfrm>
          <a:prstGeom prst="rect">
            <a:avLst/>
          </a:prstGeom>
          <a:noFill/>
          <a:ln w="9525">
            <a:noFill/>
            <a:miter lim="800000"/>
            <a:headEnd/>
            <a:tailEnd/>
          </a:ln>
        </p:spPr>
      </p:pic>
      <p:sp>
        <p:nvSpPr>
          <p:cNvPr id="114690" name="Rectangle 2"/>
          <p:cNvSpPr>
            <a:spLocks noGrp="1" noChangeArrowheads="1"/>
          </p:cNvSpPr>
          <p:nvPr>
            <p:ph type="ctrTitle"/>
          </p:nvPr>
        </p:nvSpPr>
        <p:spPr>
          <a:xfrm>
            <a:off x="914400" y="1524000"/>
            <a:ext cx="7623175" cy="1752600"/>
          </a:xfrm>
        </p:spPr>
        <p:txBody>
          <a:bodyPr/>
          <a:lstStyle>
            <a:lvl1pPr>
              <a:defRPr sz="2800">
                <a:latin typeface="Garamond" pitchFamily="18" charset="0"/>
              </a:defRPr>
            </a:lvl1pPr>
          </a:lstStyle>
          <a:p>
            <a:r>
              <a:rPr lang="en-US" altLang="en-US" dirty="0"/>
              <a:t>Click to edit Master title style</a:t>
            </a:r>
          </a:p>
        </p:txBody>
      </p:sp>
      <p:sp>
        <p:nvSpPr>
          <p:cNvPr id="114691" name="Rectangle 3"/>
          <p:cNvSpPr>
            <a:spLocks noGrp="1" noChangeArrowheads="1"/>
          </p:cNvSpPr>
          <p:nvPr>
            <p:ph type="subTitle" idx="1"/>
          </p:nvPr>
        </p:nvSpPr>
        <p:spPr>
          <a:xfrm>
            <a:off x="1981200" y="3962400"/>
            <a:ext cx="6553200" cy="1752600"/>
          </a:xfrm>
        </p:spPr>
        <p:txBody>
          <a:bodyPr/>
          <a:lstStyle>
            <a:lvl1pPr marL="0" indent="0" algn="ctr">
              <a:buFont typeface="Wingdings" pitchFamily="2" charset="2"/>
              <a:buNone/>
              <a:defRPr sz="2000">
                <a:latin typeface="Garamond" pitchFamily="18" charset="0"/>
              </a:defRPr>
            </a:lvl1pPr>
          </a:lstStyle>
          <a:p>
            <a:r>
              <a:rPr lang="en-US" altLang="en-US" dirty="0"/>
              <a:t>Click to edit Master subtitle style</a:t>
            </a:r>
          </a:p>
        </p:txBody>
      </p:sp>
      <p:sp>
        <p:nvSpPr>
          <p:cNvPr id="6" name="Rectangle 5"/>
          <p:cNvSpPr>
            <a:spLocks noGrp="1" noChangeArrowheads="1"/>
          </p:cNvSpPr>
          <p:nvPr>
            <p:ph type="sldNum" sz="quarter" idx="10"/>
          </p:nvPr>
        </p:nvSpPr>
        <p:spPr/>
        <p:txBody>
          <a:bodyPr/>
          <a:lstStyle>
            <a:lvl1pPr>
              <a:defRPr/>
            </a:lvl1pPr>
          </a:lstStyle>
          <a:p>
            <a:pPr>
              <a:defRPr/>
            </a:pPr>
            <a:fld id="{CA44B1D3-C2B7-4649-8D08-1C63E0564668}" type="slidenum">
              <a:rPr lang="en-US"/>
              <a:pPr>
                <a:defRPr/>
              </a:pPr>
              <a:t>‹#›</a:t>
            </a:fld>
            <a:endParaRPr lang="en-US" dirty="0"/>
          </a:p>
        </p:txBody>
      </p:sp>
      <p:sp>
        <p:nvSpPr>
          <p:cNvPr id="8" name="TextBox 15"/>
          <p:cNvSpPr txBox="1">
            <a:spLocks noChangeArrowheads="1"/>
          </p:cNvSpPr>
          <p:nvPr userDrawn="1"/>
        </p:nvSpPr>
        <p:spPr bwMode="auto">
          <a:xfrm>
            <a:off x="2792184" y="6509656"/>
            <a:ext cx="2743200" cy="246062"/>
          </a:xfrm>
          <a:prstGeom prst="rect">
            <a:avLst/>
          </a:prstGeom>
          <a:noFill/>
          <a:ln w="9525">
            <a:noFill/>
            <a:miter lim="800000"/>
            <a:headEnd/>
            <a:tailEnd/>
          </a:ln>
        </p:spPr>
        <p:txBody>
          <a:bodyPr wrap="square">
            <a:spAutoFit/>
          </a:bodyPr>
          <a:lstStyle/>
          <a:p>
            <a:r>
              <a:rPr lang="en-US" sz="1000" dirty="0"/>
              <a:t>Crescat Capital LLC – Private and Confidential</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57200"/>
            <a:ext cx="8686800" cy="960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Slide Number Placeholder 13"/>
          <p:cNvSpPr>
            <a:spLocks noGrp="1" noChangeArrowheads="1"/>
          </p:cNvSpPr>
          <p:nvPr>
            <p:ph type="sldNum" sz="quarter" idx="4"/>
          </p:nvPr>
        </p:nvSpPr>
        <p:spPr bwMode="auto">
          <a:xfrm>
            <a:off x="180975" y="6496050"/>
            <a:ext cx="2133600" cy="3048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000">
                <a:ea typeface="MS PGothic" pitchFamily="34" charset="-128"/>
                <a:cs typeface="+mn-cs"/>
              </a:defRPr>
            </a:lvl1pPr>
          </a:lstStyle>
          <a:p>
            <a:pPr>
              <a:defRPr/>
            </a:pPr>
            <a:fld id="{C32C2417-4A23-483C-A7E1-33D003E4B6B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538" r:id="rId1"/>
  </p:sldLayoutIdLst>
  <p:timing>
    <p:tnLst>
      <p:par>
        <p:cTn id="1" dur="indefinite" restart="never" nodeType="tmRoot"/>
      </p:par>
    </p:tnLst>
  </p:timing>
  <p:hf hdr="0" ftr="0"/>
  <p:txStyles>
    <p:titleStyle>
      <a:lvl1pPr algn="l" rtl="0" eaLnBrk="0" fontAlgn="base" hangingPunct="0">
        <a:spcBef>
          <a:spcPct val="0"/>
        </a:spcBef>
        <a:spcAft>
          <a:spcPct val="0"/>
        </a:spcAft>
        <a:defRPr sz="2000">
          <a:solidFill>
            <a:schemeClr val="tx2"/>
          </a:solidFill>
          <a:latin typeface="Garamond" pitchFamily="18" charset="0"/>
          <a:ea typeface="+mj-ea"/>
          <a:cs typeface="Garamond" pitchFamily="18" charset="0"/>
        </a:defRPr>
      </a:lvl1pPr>
      <a:lvl2pPr algn="l" rtl="0" eaLnBrk="0" fontAlgn="base" hangingPunct="0">
        <a:spcBef>
          <a:spcPct val="0"/>
        </a:spcBef>
        <a:spcAft>
          <a:spcPct val="0"/>
        </a:spcAft>
        <a:defRPr sz="20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20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20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2000">
          <a:solidFill>
            <a:schemeClr val="tx2"/>
          </a:solidFill>
          <a:latin typeface="Arial" charset="0"/>
          <a:ea typeface="MS PGothic" pitchFamily="34" charset="-128"/>
          <a:cs typeface="MS PGothic" charset="0"/>
        </a:defRPr>
      </a:lvl5pPr>
      <a:lvl6pPr marL="457200" algn="r" rtl="0" fontAlgn="base">
        <a:spcBef>
          <a:spcPct val="0"/>
        </a:spcBef>
        <a:spcAft>
          <a:spcPct val="0"/>
        </a:spcAft>
        <a:defRPr sz="4200">
          <a:solidFill>
            <a:schemeClr val="tx2"/>
          </a:solidFill>
          <a:latin typeface="Garamond" pitchFamily="18" charset="0"/>
        </a:defRPr>
      </a:lvl6pPr>
      <a:lvl7pPr marL="914400" algn="r" rtl="0" fontAlgn="base">
        <a:spcBef>
          <a:spcPct val="0"/>
        </a:spcBef>
        <a:spcAft>
          <a:spcPct val="0"/>
        </a:spcAft>
        <a:defRPr sz="4200">
          <a:solidFill>
            <a:schemeClr val="tx2"/>
          </a:solidFill>
          <a:latin typeface="Garamond" pitchFamily="18" charset="0"/>
        </a:defRPr>
      </a:lvl7pPr>
      <a:lvl8pPr marL="1371600" algn="r" rtl="0" fontAlgn="base">
        <a:spcBef>
          <a:spcPct val="0"/>
        </a:spcBef>
        <a:spcAft>
          <a:spcPct val="0"/>
        </a:spcAft>
        <a:defRPr sz="4200">
          <a:solidFill>
            <a:schemeClr val="tx2"/>
          </a:solidFill>
          <a:latin typeface="Garamond" pitchFamily="18" charset="0"/>
        </a:defRPr>
      </a:lvl8pPr>
      <a:lvl9pPr marL="1828800" algn="r"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n"/>
        <a:defRPr sz="3200">
          <a:solidFill>
            <a:schemeClr val="tx1"/>
          </a:solidFill>
          <a:latin typeface="Garamond" pitchFamily="18" charset="0"/>
          <a:ea typeface="+mn-ea"/>
          <a:cs typeface="Garamond" pitchFamily="18" charset="0"/>
        </a:defRPr>
      </a:lvl1pPr>
      <a:lvl2pPr marL="669925" indent="-325438" algn="l" rtl="0" eaLnBrk="0" fontAlgn="base" hangingPunct="0">
        <a:spcBef>
          <a:spcPct val="20000"/>
        </a:spcBef>
        <a:spcAft>
          <a:spcPct val="0"/>
        </a:spcAft>
        <a:buClr>
          <a:schemeClr val="folHlink"/>
        </a:buClr>
        <a:buFont typeface="Wingdings" pitchFamily="2" charset="2"/>
        <a:buChar char="q"/>
        <a:defRPr sz="2800">
          <a:solidFill>
            <a:schemeClr val="tx1"/>
          </a:solidFill>
          <a:latin typeface="Garamond" pitchFamily="18" charset="0"/>
          <a:ea typeface="+mn-ea"/>
          <a:cs typeface="Garamond" pitchFamily="18" charset="0"/>
        </a:defRPr>
      </a:lvl2pPr>
      <a:lvl3pPr marL="1022350" indent="-350838" algn="l" rtl="0" eaLnBrk="0" fontAlgn="base" hangingPunct="0">
        <a:spcBef>
          <a:spcPct val="20000"/>
        </a:spcBef>
        <a:spcAft>
          <a:spcPct val="0"/>
        </a:spcAft>
        <a:buClr>
          <a:schemeClr val="folHlink"/>
        </a:buClr>
        <a:buFont typeface="Wingdings" pitchFamily="2" charset="2"/>
        <a:buChar char="n"/>
        <a:defRPr sz="2400">
          <a:solidFill>
            <a:schemeClr val="tx1"/>
          </a:solidFill>
          <a:latin typeface="Garamond" pitchFamily="18" charset="0"/>
          <a:ea typeface="+mn-ea"/>
          <a:cs typeface="Garamond" pitchFamily="18" charset="0"/>
        </a:defRPr>
      </a:lvl3pPr>
      <a:lvl4pPr marL="1339850" indent="-315913" algn="l" rtl="0" eaLnBrk="0" fontAlgn="base" hangingPunct="0">
        <a:spcBef>
          <a:spcPct val="20000"/>
        </a:spcBef>
        <a:spcAft>
          <a:spcPct val="0"/>
        </a:spcAft>
        <a:buClr>
          <a:schemeClr val="folHlink"/>
        </a:buClr>
        <a:buFont typeface="Wingdings" pitchFamily="2" charset="2"/>
        <a:buChar char="q"/>
        <a:defRPr sz="2000">
          <a:solidFill>
            <a:schemeClr val="tx1"/>
          </a:solidFill>
          <a:latin typeface="Garamond" pitchFamily="18" charset="0"/>
          <a:ea typeface="+mn-ea"/>
          <a:cs typeface="Garamond" pitchFamily="18" charset="0"/>
        </a:defRPr>
      </a:lvl4pPr>
      <a:lvl5pPr marL="1681163" indent="-339725" algn="l" rtl="0" eaLnBrk="0" fontAlgn="base" hangingPunct="0">
        <a:spcBef>
          <a:spcPct val="20000"/>
        </a:spcBef>
        <a:spcAft>
          <a:spcPct val="0"/>
        </a:spcAft>
        <a:buClr>
          <a:schemeClr val="folHlink"/>
        </a:buClr>
        <a:buFont typeface="Wingdings" pitchFamily="2" charset="2"/>
        <a:buChar char="§"/>
        <a:defRPr sz="2000">
          <a:solidFill>
            <a:schemeClr val="tx1"/>
          </a:solidFill>
          <a:latin typeface="Garamond" pitchFamily="18" charset="0"/>
          <a:ea typeface="+mn-ea"/>
          <a:cs typeface="Garamond" pitchFamily="18" charset="0"/>
        </a:defRPr>
      </a:lvl5pPr>
      <a:lvl6pPr marL="2138363" indent="-339725" algn="l" rtl="0" fontAlgn="base">
        <a:spcBef>
          <a:spcPct val="20000"/>
        </a:spcBef>
        <a:spcAft>
          <a:spcPct val="0"/>
        </a:spcAft>
        <a:buClr>
          <a:srgbClr val="800000"/>
        </a:buClr>
        <a:buFont typeface="Wingdings" pitchFamily="2" charset="2"/>
        <a:buChar char="§"/>
        <a:defRPr sz="2000">
          <a:solidFill>
            <a:srgbClr val="800000"/>
          </a:solidFill>
          <a:latin typeface="+mn-lt"/>
        </a:defRPr>
      </a:lvl6pPr>
      <a:lvl7pPr marL="2595563" indent="-339725" algn="l" rtl="0" fontAlgn="base">
        <a:spcBef>
          <a:spcPct val="20000"/>
        </a:spcBef>
        <a:spcAft>
          <a:spcPct val="0"/>
        </a:spcAft>
        <a:buClr>
          <a:srgbClr val="800000"/>
        </a:buClr>
        <a:buFont typeface="Wingdings" pitchFamily="2" charset="2"/>
        <a:buChar char="§"/>
        <a:defRPr sz="2000">
          <a:solidFill>
            <a:srgbClr val="800000"/>
          </a:solidFill>
          <a:latin typeface="+mn-lt"/>
        </a:defRPr>
      </a:lvl7pPr>
      <a:lvl8pPr marL="3052763" indent="-339725" algn="l" rtl="0" fontAlgn="base">
        <a:spcBef>
          <a:spcPct val="20000"/>
        </a:spcBef>
        <a:spcAft>
          <a:spcPct val="0"/>
        </a:spcAft>
        <a:buClr>
          <a:srgbClr val="800000"/>
        </a:buClr>
        <a:buFont typeface="Wingdings" pitchFamily="2" charset="2"/>
        <a:buChar char="§"/>
        <a:defRPr sz="2000">
          <a:solidFill>
            <a:srgbClr val="800000"/>
          </a:solidFill>
          <a:latin typeface="+mn-lt"/>
        </a:defRPr>
      </a:lvl8pPr>
      <a:lvl9pPr marL="3509963" indent="-339725" algn="l" rtl="0" fontAlgn="base">
        <a:spcBef>
          <a:spcPct val="20000"/>
        </a:spcBef>
        <a:spcAft>
          <a:spcPct val="0"/>
        </a:spcAft>
        <a:buClr>
          <a:srgbClr val="800000"/>
        </a:buClr>
        <a:buFont typeface="Wingdings" pitchFamily="2" charset="2"/>
        <a:buChar char="§"/>
        <a:defRPr sz="2000">
          <a:solidFill>
            <a:srgbClr val="8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0" name="Rectangle 36"/>
          <p:cNvSpPr>
            <a:spLocks noChangeArrowheads="1"/>
          </p:cNvSpPr>
          <p:nvPr/>
        </p:nvSpPr>
        <p:spPr bwMode="auto">
          <a:xfrm>
            <a:off x="0" y="0"/>
            <a:ext cx="9144000" cy="6858000"/>
          </a:xfrm>
          <a:prstGeom prst="rect">
            <a:avLst/>
          </a:prstGeom>
          <a:gradFill rotWithShape="1">
            <a:gsLst>
              <a:gs pos="0">
                <a:schemeClr val="bg1"/>
              </a:gs>
              <a:gs pos="100000">
                <a:schemeClr val="hlink"/>
              </a:gs>
            </a:gsLst>
            <a:lin ang="5400000" scaled="1"/>
          </a:gradFill>
          <a:ln w="9525">
            <a:noFill/>
            <a:miter lim="800000"/>
            <a:headEnd/>
            <a:tailEnd/>
          </a:ln>
          <a:effectLst/>
        </p:spPr>
        <p:txBody>
          <a:bodyPr wrap="none" anchor="ctr"/>
          <a:lstStyle/>
          <a:p>
            <a:pPr>
              <a:defRPr/>
            </a:pPr>
            <a:endParaRPr lang="en-US" dirty="0">
              <a:latin typeface="Arial" charset="0"/>
              <a:ea typeface="MS PGothic" pitchFamily="34" charset="-128"/>
              <a:cs typeface="+mn-cs"/>
            </a:endParaRPr>
          </a:p>
        </p:txBody>
      </p:sp>
      <p:sp>
        <p:nvSpPr>
          <p:cNvPr id="3075" name="Rectangle 9"/>
          <p:cNvSpPr>
            <a:spLocks noChangeArrowheads="1"/>
          </p:cNvSpPr>
          <p:nvPr/>
        </p:nvSpPr>
        <p:spPr bwMode="auto">
          <a:xfrm>
            <a:off x="0" y="2133600"/>
            <a:ext cx="9144000" cy="1676400"/>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t="100000" r="100000"/>
            </a:path>
            <a:tileRect l="-100000" b="-100000"/>
          </a:gradFill>
          <a:ln w="9525">
            <a:noFill/>
            <a:miter lim="800000"/>
            <a:headEnd/>
            <a:tailEnd/>
          </a:ln>
        </p:spPr>
        <p:txBody>
          <a:bodyPr wrap="none" anchor="ctr"/>
          <a:lstStyle/>
          <a:p>
            <a:endParaRPr lang="en-US" dirty="0">
              <a:latin typeface="Arial" pitchFamily="34" charset="0"/>
            </a:endParaRPr>
          </a:p>
        </p:txBody>
      </p:sp>
      <p:pic>
        <p:nvPicPr>
          <p:cNvPr id="3076" name="Picture 35" descr="hong kong 55845208"/>
          <p:cNvPicPr>
            <a:picLocks noChangeAspect="1" noChangeArrowheads="1"/>
          </p:cNvPicPr>
          <p:nvPr/>
        </p:nvPicPr>
        <p:blipFill>
          <a:blip r:embed="rId3" cstate="print"/>
          <a:srcRect/>
          <a:stretch>
            <a:fillRect/>
          </a:stretch>
        </p:blipFill>
        <p:spPr bwMode="auto">
          <a:xfrm>
            <a:off x="2971800" y="762000"/>
            <a:ext cx="3124200" cy="1371600"/>
          </a:xfrm>
          <a:prstGeom prst="rect">
            <a:avLst/>
          </a:prstGeom>
          <a:noFill/>
          <a:ln w="9525">
            <a:noFill/>
            <a:miter lim="800000"/>
            <a:headEnd/>
            <a:tailEnd/>
          </a:ln>
        </p:spPr>
      </p:pic>
      <p:sp>
        <p:nvSpPr>
          <p:cNvPr id="3077" name="Text Box 8"/>
          <p:cNvSpPr txBox="1">
            <a:spLocks noChangeArrowheads="1"/>
          </p:cNvSpPr>
          <p:nvPr/>
        </p:nvSpPr>
        <p:spPr bwMode="auto">
          <a:xfrm>
            <a:off x="2743200" y="4267200"/>
            <a:ext cx="3733800" cy="366713"/>
          </a:xfrm>
          <a:prstGeom prst="rect">
            <a:avLst/>
          </a:prstGeom>
          <a:noFill/>
          <a:ln w="38100">
            <a:noFill/>
            <a:miter lim="800000"/>
            <a:headEnd/>
            <a:tailEnd/>
          </a:ln>
        </p:spPr>
        <p:txBody>
          <a:bodyPr>
            <a:spAutoFit/>
          </a:bodyPr>
          <a:lstStyle/>
          <a:p>
            <a:pPr eaLnBrk="0" hangingPunct="0">
              <a:spcBef>
                <a:spcPct val="50000"/>
              </a:spcBef>
            </a:pPr>
            <a:endParaRPr lang="en-US" sz="1800" dirty="0">
              <a:latin typeface="Arial" pitchFamily="34" charset="0"/>
            </a:endParaRPr>
          </a:p>
        </p:txBody>
      </p:sp>
      <p:sp>
        <p:nvSpPr>
          <p:cNvPr id="3078" name="Text Box 14"/>
          <p:cNvSpPr txBox="1">
            <a:spLocks noChangeArrowheads="1"/>
          </p:cNvSpPr>
          <p:nvPr/>
        </p:nvSpPr>
        <p:spPr bwMode="auto">
          <a:xfrm>
            <a:off x="5867400" y="5410200"/>
            <a:ext cx="2971800" cy="1138773"/>
          </a:xfrm>
          <a:prstGeom prst="rect">
            <a:avLst/>
          </a:prstGeom>
          <a:noFill/>
          <a:ln w="38100">
            <a:noFill/>
            <a:miter lim="800000"/>
            <a:headEnd/>
            <a:tailEnd/>
          </a:ln>
        </p:spPr>
        <p:txBody>
          <a:bodyPr wrap="square">
            <a:spAutoFit/>
          </a:bodyPr>
          <a:lstStyle/>
          <a:p>
            <a:pPr algn="r" eaLnBrk="0" hangingPunct="0"/>
            <a:r>
              <a:rPr lang="en-US" sz="2800" dirty="0"/>
              <a:t> Crescat Capital</a:t>
            </a:r>
          </a:p>
          <a:p>
            <a:pPr algn="r" eaLnBrk="0" hangingPunct="0"/>
            <a:r>
              <a:rPr lang="en-US" sz="2000" dirty="0" err="1" smtClean="0"/>
              <a:t>VALUEx</a:t>
            </a:r>
            <a:r>
              <a:rPr lang="en-US" sz="2000" dirty="0" smtClean="0"/>
              <a:t>  </a:t>
            </a:r>
            <a:r>
              <a:rPr lang="en-US" sz="2000" dirty="0" smtClean="0"/>
              <a:t>Presentation</a:t>
            </a:r>
          </a:p>
          <a:p>
            <a:pPr algn="r" eaLnBrk="0" hangingPunct="0"/>
            <a:r>
              <a:rPr lang="en-US" sz="2000" i="1" dirty="0" smtClean="0"/>
              <a:t>June 19, </a:t>
            </a:r>
            <a:r>
              <a:rPr lang="en-US" sz="2000" i="1" dirty="0" smtClean="0"/>
              <a:t>2013</a:t>
            </a:r>
            <a:endParaRPr lang="en-US" sz="2000" i="1" dirty="0"/>
          </a:p>
        </p:txBody>
      </p:sp>
      <p:sp>
        <p:nvSpPr>
          <p:cNvPr id="3079" name="Rectangle 8"/>
          <p:cNvSpPr>
            <a:spLocks noChangeArrowheads="1"/>
          </p:cNvSpPr>
          <p:nvPr/>
        </p:nvSpPr>
        <p:spPr bwMode="auto">
          <a:xfrm>
            <a:off x="0" y="2286000"/>
            <a:ext cx="9144000" cy="1295400"/>
          </a:xfrm>
          <a:prstGeom prst="rect">
            <a:avLst/>
          </a:prstGeom>
          <a:gradFill rotWithShape="1">
            <a:gsLst>
              <a:gs pos="0">
                <a:srgbClr val="530000"/>
              </a:gs>
              <a:gs pos="100000">
                <a:srgbClr val="7D0000"/>
              </a:gs>
            </a:gsLst>
            <a:lin ang="5400000" scaled="1"/>
          </a:gradFill>
          <a:ln w="9525">
            <a:noFill/>
            <a:miter lim="800000"/>
            <a:headEnd/>
            <a:tailEnd/>
          </a:ln>
        </p:spPr>
        <p:txBody>
          <a:bodyPr wrap="none" anchor="ctr"/>
          <a:lstStyle/>
          <a:p>
            <a:endParaRPr lang="en-US" dirty="0">
              <a:latin typeface="Arial" pitchFamily="34" charset="0"/>
            </a:endParaRPr>
          </a:p>
        </p:txBody>
      </p:sp>
      <p:grpSp>
        <p:nvGrpSpPr>
          <p:cNvPr id="3080" name="Group 35"/>
          <p:cNvGrpSpPr>
            <a:grpSpLocks/>
          </p:cNvGrpSpPr>
          <p:nvPr/>
        </p:nvGrpSpPr>
        <p:grpSpPr bwMode="auto">
          <a:xfrm flipV="1">
            <a:off x="228600" y="2286000"/>
            <a:ext cx="9144000" cy="1219200"/>
            <a:chOff x="0" y="1536"/>
            <a:chExt cx="5616" cy="960"/>
          </a:xfrm>
        </p:grpSpPr>
        <p:sp>
          <p:nvSpPr>
            <p:cNvPr id="16395" name="Rectangle 11"/>
            <p:cNvSpPr>
              <a:spLocks noChangeArrowheads="1"/>
            </p:cNvSpPr>
            <p:nvPr/>
          </p:nvSpPr>
          <p:spPr bwMode="auto">
            <a:xfrm>
              <a:off x="0" y="1536"/>
              <a:ext cx="144" cy="960"/>
            </a:xfrm>
            <a:prstGeom prst="rect">
              <a:avLst/>
            </a:prstGeom>
            <a:gradFill rotWithShape="1">
              <a:gsLst>
                <a:gs pos="0">
                  <a:schemeClr val="bg1">
                    <a:gamma/>
                    <a:tint val="0"/>
                    <a:invGamma/>
                    <a:alpha val="0"/>
                  </a:schemeClr>
                </a:gs>
                <a:gs pos="100000">
                  <a:schemeClr val="bg1">
                    <a:alpha val="20000"/>
                  </a:schemeClr>
                </a:gs>
              </a:gsLst>
              <a:lin ang="5400000" scaled="1"/>
            </a:gradFill>
            <a:ln w="9525">
              <a:noFill/>
              <a:miter lim="800000"/>
              <a:headEnd/>
              <a:tailEnd/>
            </a:ln>
            <a:effectLst/>
          </p:spPr>
          <p:txBody>
            <a:bodyPr wrap="none" anchor="ctr"/>
            <a:lstStyle/>
            <a:p>
              <a:pPr>
                <a:defRPr/>
              </a:pPr>
              <a:endParaRPr lang="en-US" dirty="0">
                <a:latin typeface="Arial" charset="0"/>
                <a:ea typeface="MS PGothic" pitchFamily="34" charset="-128"/>
                <a:cs typeface="+mn-cs"/>
              </a:endParaRPr>
            </a:p>
          </p:txBody>
        </p:sp>
        <p:sp>
          <p:nvSpPr>
            <p:cNvPr id="16396" name="Rectangle 12"/>
            <p:cNvSpPr>
              <a:spLocks noChangeArrowheads="1"/>
            </p:cNvSpPr>
            <p:nvPr/>
          </p:nvSpPr>
          <p:spPr bwMode="auto">
            <a:xfrm>
              <a:off x="288" y="1536"/>
              <a:ext cx="144" cy="960"/>
            </a:xfrm>
            <a:prstGeom prst="rect">
              <a:avLst/>
            </a:prstGeom>
            <a:gradFill rotWithShape="1">
              <a:gsLst>
                <a:gs pos="0">
                  <a:schemeClr val="bg1">
                    <a:gamma/>
                    <a:tint val="0"/>
                    <a:invGamma/>
                    <a:alpha val="0"/>
                  </a:schemeClr>
                </a:gs>
                <a:gs pos="100000">
                  <a:schemeClr val="bg1">
                    <a:alpha val="20000"/>
                  </a:schemeClr>
                </a:gs>
              </a:gsLst>
              <a:lin ang="5400000" scaled="1"/>
            </a:gradFill>
            <a:ln w="9525">
              <a:noFill/>
              <a:miter lim="800000"/>
              <a:headEnd/>
              <a:tailEnd/>
            </a:ln>
            <a:effectLst/>
          </p:spPr>
          <p:txBody>
            <a:bodyPr wrap="none" anchor="ctr"/>
            <a:lstStyle/>
            <a:p>
              <a:pPr>
                <a:defRPr/>
              </a:pPr>
              <a:endParaRPr lang="en-US" dirty="0">
                <a:latin typeface="Arial" charset="0"/>
                <a:ea typeface="MS PGothic" pitchFamily="34" charset="-128"/>
                <a:cs typeface="+mn-cs"/>
              </a:endParaRPr>
            </a:p>
          </p:txBody>
        </p:sp>
        <p:sp>
          <p:nvSpPr>
            <p:cNvPr id="16397" name="Rectangle 13"/>
            <p:cNvSpPr>
              <a:spLocks noChangeArrowheads="1"/>
            </p:cNvSpPr>
            <p:nvPr/>
          </p:nvSpPr>
          <p:spPr bwMode="auto">
            <a:xfrm>
              <a:off x="576" y="1536"/>
              <a:ext cx="137" cy="960"/>
            </a:xfrm>
            <a:prstGeom prst="rect">
              <a:avLst/>
            </a:prstGeom>
            <a:gradFill rotWithShape="1">
              <a:gsLst>
                <a:gs pos="0">
                  <a:schemeClr val="bg1">
                    <a:gamma/>
                    <a:tint val="0"/>
                    <a:invGamma/>
                    <a:alpha val="0"/>
                  </a:schemeClr>
                </a:gs>
                <a:gs pos="100000">
                  <a:schemeClr val="bg1">
                    <a:alpha val="20000"/>
                  </a:schemeClr>
                </a:gs>
              </a:gsLst>
              <a:lin ang="5400000" scaled="1"/>
            </a:gradFill>
            <a:ln w="9525">
              <a:noFill/>
              <a:miter lim="800000"/>
              <a:headEnd/>
              <a:tailEnd/>
            </a:ln>
            <a:effectLst/>
          </p:spPr>
          <p:txBody>
            <a:bodyPr wrap="none" anchor="ctr"/>
            <a:lstStyle/>
            <a:p>
              <a:pPr>
                <a:defRPr/>
              </a:pPr>
              <a:endParaRPr lang="en-US" dirty="0">
                <a:latin typeface="Arial" charset="0"/>
                <a:ea typeface="MS PGothic" pitchFamily="34" charset="-128"/>
                <a:cs typeface="+mn-cs"/>
              </a:endParaRPr>
            </a:p>
          </p:txBody>
        </p:sp>
        <p:sp>
          <p:nvSpPr>
            <p:cNvPr id="16398" name="Rectangle 14"/>
            <p:cNvSpPr>
              <a:spLocks noChangeArrowheads="1"/>
            </p:cNvSpPr>
            <p:nvPr/>
          </p:nvSpPr>
          <p:spPr bwMode="auto">
            <a:xfrm>
              <a:off x="864" y="1536"/>
              <a:ext cx="144" cy="960"/>
            </a:xfrm>
            <a:prstGeom prst="rect">
              <a:avLst/>
            </a:prstGeom>
            <a:gradFill rotWithShape="1">
              <a:gsLst>
                <a:gs pos="0">
                  <a:schemeClr val="bg1">
                    <a:gamma/>
                    <a:tint val="0"/>
                    <a:invGamma/>
                    <a:alpha val="0"/>
                  </a:schemeClr>
                </a:gs>
                <a:gs pos="100000">
                  <a:schemeClr val="bg1">
                    <a:alpha val="20000"/>
                  </a:schemeClr>
                </a:gs>
              </a:gsLst>
              <a:lin ang="5400000" scaled="1"/>
            </a:gradFill>
            <a:ln w="9525">
              <a:noFill/>
              <a:miter lim="800000"/>
              <a:headEnd/>
              <a:tailEnd/>
            </a:ln>
            <a:effectLst/>
          </p:spPr>
          <p:txBody>
            <a:bodyPr wrap="none" anchor="ctr"/>
            <a:lstStyle/>
            <a:p>
              <a:pPr>
                <a:defRPr/>
              </a:pPr>
              <a:endParaRPr lang="en-US" dirty="0">
                <a:latin typeface="Arial" charset="0"/>
                <a:ea typeface="MS PGothic" pitchFamily="34" charset="-128"/>
                <a:cs typeface="+mn-cs"/>
              </a:endParaRPr>
            </a:p>
          </p:txBody>
        </p:sp>
        <p:sp>
          <p:nvSpPr>
            <p:cNvPr id="16399" name="Rectangle 15"/>
            <p:cNvSpPr>
              <a:spLocks noChangeArrowheads="1"/>
            </p:cNvSpPr>
            <p:nvPr/>
          </p:nvSpPr>
          <p:spPr bwMode="auto">
            <a:xfrm>
              <a:off x="1152" y="1536"/>
              <a:ext cx="137" cy="960"/>
            </a:xfrm>
            <a:prstGeom prst="rect">
              <a:avLst/>
            </a:prstGeom>
            <a:gradFill rotWithShape="1">
              <a:gsLst>
                <a:gs pos="0">
                  <a:schemeClr val="bg1">
                    <a:gamma/>
                    <a:tint val="0"/>
                    <a:invGamma/>
                    <a:alpha val="0"/>
                  </a:schemeClr>
                </a:gs>
                <a:gs pos="100000">
                  <a:schemeClr val="bg1">
                    <a:alpha val="20000"/>
                  </a:schemeClr>
                </a:gs>
              </a:gsLst>
              <a:lin ang="5400000" scaled="1"/>
            </a:gradFill>
            <a:ln w="9525">
              <a:noFill/>
              <a:miter lim="800000"/>
              <a:headEnd/>
              <a:tailEnd/>
            </a:ln>
            <a:effectLst/>
          </p:spPr>
          <p:txBody>
            <a:bodyPr wrap="none" anchor="ctr"/>
            <a:lstStyle/>
            <a:p>
              <a:pPr>
                <a:defRPr/>
              </a:pPr>
              <a:endParaRPr lang="en-US" dirty="0">
                <a:latin typeface="Arial" charset="0"/>
                <a:ea typeface="MS PGothic" pitchFamily="34" charset="-128"/>
                <a:cs typeface="+mn-cs"/>
              </a:endParaRPr>
            </a:p>
          </p:txBody>
        </p:sp>
        <p:sp>
          <p:nvSpPr>
            <p:cNvPr id="16400" name="Rectangle 16"/>
            <p:cNvSpPr>
              <a:spLocks noChangeArrowheads="1"/>
            </p:cNvSpPr>
            <p:nvPr/>
          </p:nvSpPr>
          <p:spPr bwMode="auto">
            <a:xfrm>
              <a:off x="1440" y="1536"/>
              <a:ext cx="144" cy="960"/>
            </a:xfrm>
            <a:prstGeom prst="rect">
              <a:avLst/>
            </a:prstGeom>
            <a:gradFill rotWithShape="1">
              <a:gsLst>
                <a:gs pos="0">
                  <a:schemeClr val="bg1">
                    <a:gamma/>
                    <a:tint val="0"/>
                    <a:invGamma/>
                    <a:alpha val="0"/>
                  </a:schemeClr>
                </a:gs>
                <a:gs pos="100000">
                  <a:schemeClr val="bg1">
                    <a:alpha val="20000"/>
                  </a:schemeClr>
                </a:gs>
              </a:gsLst>
              <a:lin ang="5400000" scaled="1"/>
            </a:gradFill>
            <a:ln w="9525">
              <a:noFill/>
              <a:miter lim="800000"/>
              <a:headEnd/>
              <a:tailEnd/>
            </a:ln>
            <a:effectLst/>
          </p:spPr>
          <p:txBody>
            <a:bodyPr wrap="none" anchor="ctr"/>
            <a:lstStyle/>
            <a:p>
              <a:pPr>
                <a:defRPr/>
              </a:pPr>
              <a:endParaRPr lang="en-US" dirty="0">
                <a:latin typeface="Arial" charset="0"/>
                <a:ea typeface="MS PGothic" pitchFamily="34" charset="-128"/>
                <a:cs typeface="+mn-cs"/>
              </a:endParaRPr>
            </a:p>
          </p:txBody>
        </p:sp>
        <p:sp>
          <p:nvSpPr>
            <p:cNvPr id="16401" name="Rectangle 17"/>
            <p:cNvSpPr>
              <a:spLocks noChangeArrowheads="1"/>
            </p:cNvSpPr>
            <p:nvPr/>
          </p:nvSpPr>
          <p:spPr bwMode="auto">
            <a:xfrm>
              <a:off x="1728" y="1536"/>
              <a:ext cx="144" cy="960"/>
            </a:xfrm>
            <a:prstGeom prst="rect">
              <a:avLst/>
            </a:prstGeom>
            <a:gradFill rotWithShape="1">
              <a:gsLst>
                <a:gs pos="0">
                  <a:schemeClr val="bg1">
                    <a:gamma/>
                    <a:tint val="0"/>
                    <a:invGamma/>
                    <a:alpha val="0"/>
                  </a:schemeClr>
                </a:gs>
                <a:gs pos="100000">
                  <a:schemeClr val="bg1">
                    <a:alpha val="20000"/>
                  </a:schemeClr>
                </a:gs>
              </a:gsLst>
              <a:lin ang="5400000" scaled="1"/>
            </a:gradFill>
            <a:ln w="9525">
              <a:noFill/>
              <a:miter lim="800000"/>
              <a:headEnd/>
              <a:tailEnd/>
            </a:ln>
            <a:effectLst/>
          </p:spPr>
          <p:txBody>
            <a:bodyPr wrap="none" anchor="ctr"/>
            <a:lstStyle/>
            <a:p>
              <a:pPr>
                <a:defRPr/>
              </a:pPr>
              <a:endParaRPr lang="en-US" dirty="0">
                <a:latin typeface="Arial" charset="0"/>
                <a:ea typeface="MS PGothic" pitchFamily="34" charset="-128"/>
                <a:cs typeface="+mn-cs"/>
              </a:endParaRPr>
            </a:p>
          </p:txBody>
        </p:sp>
        <p:sp>
          <p:nvSpPr>
            <p:cNvPr id="16402" name="Rectangle 18"/>
            <p:cNvSpPr>
              <a:spLocks noChangeArrowheads="1"/>
            </p:cNvSpPr>
            <p:nvPr/>
          </p:nvSpPr>
          <p:spPr bwMode="auto">
            <a:xfrm>
              <a:off x="2016" y="1536"/>
              <a:ext cx="137" cy="960"/>
            </a:xfrm>
            <a:prstGeom prst="rect">
              <a:avLst/>
            </a:prstGeom>
            <a:gradFill rotWithShape="1">
              <a:gsLst>
                <a:gs pos="0">
                  <a:schemeClr val="bg1">
                    <a:gamma/>
                    <a:tint val="0"/>
                    <a:invGamma/>
                    <a:alpha val="0"/>
                  </a:schemeClr>
                </a:gs>
                <a:gs pos="100000">
                  <a:schemeClr val="bg1">
                    <a:alpha val="20000"/>
                  </a:schemeClr>
                </a:gs>
              </a:gsLst>
              <a:lin ang="5400000" scaled="1"/>
            </a:gradFill>
            <a:ln w="9525">
              <a:noFill/>
              <a:miter lim="800000"/>
              <a:headEnd/>
              <a:tailEnd/>
            </a:ln>
            <a:effectLst/>
          </p:spPr>
          <p:txBody>
            <a:bodyPr wrap="none" anchor="ctr"/>
            <a:lstStyle/>
            <a:p>
              <a:pPr>
                <a:defRPr/>
              </a:pPr>
              <a:endParaRPr lang="en-US" dirty="0">
                <a:latin typeface="Arial" charset="0"/>
                <a:ea typeface="MS PGothic" pitchFamily="34" charset="-128"/>
                <a:cs typeface="+mn-cs"/>
              </a:endParaRPr>
            </a:p>
          </p:txBody>
        </p:sp>
        <p:sp>
          <p:nvSpPr>
            <p:cNvPr id="16403" name="Rectangle 19"/>
            <p:cNvSpPr>
              <a:spLocks noChangeArrowheads="1"/>
            </p:cNvSpPr>
            <p:nvPr/>
          </p:nvSpPr>
          <p:spPr bwMode="auto">
            <a:xfrm>
              <a:off x="2304" y="1536"/>
              <a:ext cx="144" cy="960"/>
            </a:xfrm>
            <a:prstGeom prst="rect">
              <a:avLst/>
            </a:prstGeom>
            <a:gradFill rotWithShape="1">
              <a:gsLst>
                <a:gs pos="0">
                  <a:schemeClr val="bg1">
                    <a:gamma/>
                    <a:tint val="0"/>
                    <a:invGamma/>
                    <a:alpha val="0"/>
                  </a:schemeClr>
                </a:gs>
                <a:gs pos="100000">
                  <a:schemeClr val="bg1">
                    <a:alpha val="20000"/>
                  </a:schemeClr>
                </a:gs>
              </a:gsLst>
              <a:lin ang="5400000" scaled="1"/>
            </a:gradFill>
            <a:ln w="9525">
              <a:noFill/>
              <a:miter lim="800000"/>
              <a:headEnd/>
              <a:tailEnd/>
            </a:ln>
            <a:effectLst/>
          </p:spPr>
          <p:txBody>
            <a:bodyPr wrap="none" anchor="ctr"/>
            <a:lstStyle/>
            <a:p>
              <a:pPr>
                <a:defRPr/>
              </a:pPr>
              <a:endParaRPr lang="en-US" dirty="0">
                <a:latin typeface="Arial" charset="0"/>
                <a:ea typeface="MS PGothic" pitchFamily="34" charset="-128"/>
                <a:cs typeface="+mn-cs"/>
              </a:endParaRPr>
            </a:p>
          </p:txBody>
        </p:sp>
        <p:sp>
          <p:nvSpPr>
            <p:cNvPr id="16404" name="Rectangle 20"/>
            <p:cNvSpPr>
              <a:spLocks noChangeArrowheads="1"/>
            </p:cNvSpPr>
            <p:nvPr/>
          </p:nvSpPr>
          <p:spPr bwMode="auto">
            <a:xfrm>
              <a:off x="2592" y="1536"/>
              <a:ext cx="144" cy="960"/>
            </a:xfrm>
            <a:prstGeom prst="rect">
              <a:avLst/>
            </a:prstGeom>
            <a:gradFill rotWithShape="1">
              <a:gsLst>
                <a:gs pos="0">
                  <a:schemeClr val="bg1">
                    <a:gamma/>
                    <a:tint val="0"/>
                    <a:invGamma/>
                    <a:alpha val="0"/>
                  </a:schemeClr>
                </a:gs>
                <a:gs pos="100000">
                  <a:schemeClr val="bg1">
                    <a:alpha val="20000"/>
                  </a:schemeClr>
                </a:gs>
              </a:gsLst>
              <a:lin ang="5400000" scaled="1"/>
            </a:gradFill>
            <a:ln w="9525">
              <a:noFill/>
              <a:miter lim="800000"/>
              <a:headEnd/>
              <a:tailEnd/>
            </a:ln>
            <a:effectLst/>
          </p:spPr>
          <p:txBody>
            <a:bodyPr wrap="none" anchor="ctr"/>
            <a:lstStyle/>
            <a:p>
              <a:pPr>
                <a:defRPr/>
              </a:pPr>
              <a:endParaRPr lang="en-US" dirty="0">
                <a:latin typeface="Arial" charset="0"/>
                <a:ea typeface="MS PGothic" pitchFamily="34" charset="-128"/>
                <a:cs typeface="+mn-cs"/>
              </a:endParaRPr>
            </a:p>
          </p:txBody>
        </p:sp>
        <p:sp>
          <p:nvSpPr>
            <p:cNvPr id="16405" name="Rectangle 21"/>
            <p:cNvSpPr>
              <a:spLocks noChangeArrowheads="1"/>
            </p:cNvSpPr>
            <p:nvPr/>
          </p:nvSpPr>
          <p:spPr bwMode="auto">
            <a:xfrm>
              <a:off x="2880" y="1536"/>
              <a:ext cx="144" cy="960"/>
            </a:xfrm>
            <a:prstGeom prst="rect">
              <a:avLst/>
            </a:prstGeom>
            <a:gradFill rotWithShape="1">
              <a:gsLst>
                <a:gs pos="0">
                  <a:schemeClr val="bg1">
                    <a:gamma/>
                    <a:tint val="0"/>
                    <a:invGamma/>
                    <a:alpha val="0"/>
                  </a:schemeClr>
                </a:gs>
                <a:gs pos="100000">
                  <a:schemeClr val="bg1">
                    <a:alpha val="20000"/>
                  </a:schemeClr>
                </a:gs>
              </a:gsLst>
              <a:lin ang="5400000" scaled="1"/>
            </a:gradFill>
            <a:ln w="9525">
              <a:noFill/>
              <a:miter lim="800000"/>
              <a:headEnd/>
              <a:tailEnd/>
            </a:ln>
            <a:effectLst/>
          </p:spPr>
          <p:txBody>
            <a:bodyPr wrap="none" anchor="ctr"/>
            <a:lstStyle/>
            <a:p>
              <a:pPr>
                <a:defRPr/>
              </a:pPr>
              <a:endParaRPr lang="en-US" dirty="0">
                <a:latin typeface="Arial" charset="0"/>
                <a:ea typeface="MS PGothic" pitchFamily="34" charset="-128"/>
                <a:cs typeface="+mn-cs"/>
              </a:endParaRPr>
            </a:p>
          </p:txBody>
        </p:sp>
        <p:sp>
          <p:nvSpPr>
            <p:cNvPr id="16406" name="Rectangle 22"/>
            <p:cNvSpPr>
              <a:spLocks noChangeArrowheads="1"/>
            </p:cNvSpPr>
            <p:nvPr/>
          </p:nvSpPr>
          <p:spPr bwMode="auto">
            <a:xfrm>
              <a:off x="3168" y="1536"/>
              <a:ext cx="144" cy="960"/>
            </a:xfrm>
            <a:prstGeom prst="rect">
              <a:avLst/>
            </a:prstGeom>
            <a:gradFill rotWithShape="1">
              <a:gsLst>
                <a:gs pos="0">
                  <a:schemeClr val="bg1">
                    <a:gamma/>
                    <a:tint val="0"/>
                    <a:invGamma/>
                    <a:alpha val="0"/>
                  </a:schemeClr>
                </a:gs>
                <a:gs pos="100000">
                  <a:schemeClr val="bg1">
                    <a:alpha val="20000"/>
                  </a:schemeClr>
                </a:gs>
              </a:gsLst>
              <a:lin ang="5400000" scaled="1"/>
            </a:gradFill>
            <a:ln w="9525">
              <a:noFill/>
              <a:miter lim="800000"/>
              <a:headEnd/>
              <a:tailEnd/>
            </a:ln>
            <a:effectLst/>
          </p:spPr>
          <p:txBody>
            <a:bodyPr wrap="none" anchor="ctr"/>
            <a:lstStyle/>
            <a:p>
              <a:pPr>
                <a:defRPr/>
              </a:pPr>
              <a:endParaRPr lang="en-US" dirty="0">
                <a:latin typeface="Arial" charset="0"/>
                <a:ea typeface="MS PGothic" pitchFamily="34" charset="-128"/>
                <a:cs typeface="+mn-cs"/>
              </a:endParaRPr>
            </a:p>
          </p:txBody>
        </p:sp>
        <p:sp>
          <p:nvSpPr>
            <p:cNvPr id="16407" name="Rectangle 23"/>
            <p:cNvSpPr>
              <a:spLocks noChangeArrowheads="1"/>
            </p:cNvSpPr>
            <p:nvPr/>
          </p:nvSpPr>
          <p:spPr bwMode="auto">
            <a:xfrm>
              <a:off x="3456" y="1536"/>
              <a:ext cx="137" cy="960"/>
            </a:xfrm>
            <a:prstGeom prst="rect">
              <a:avLst/>
            </a:prstGeom>
            <a:gradFill rotWithShape="1">
              <a:gsLst>
                <a:gs pos="0">
                  <a:schemeClr val="bg1">
                    <a:gamma/>
                    <a:tint val="0"/>
                    <a:invGamma/>
                    <a:alpha val="0"/>
                  </a:schemeClr>
                </a:gs>
                <a:gs pos="100000">
                  <a:schemeClr val="bg1">
                    <a:alpha val="20000"/>
                  </a:schemeClr>
                </a:gs>
              </a:gsLst>
              <a:lin ang="5400000" scaled="1"/>
            </a:gradFill>
            <a:ln w="9525">
              <a:noFill/>
              <a:miter lim="800000"/>
              <a:headEnd/>
              <a:tailEnd/>
            </a:ln>
            <a:effectLst/>
          </p:spPr>
          <p:txBody>
            <a:bodyPr wrap="none" anchor="ctr"/>
            <a:lstStyle/>
            <a:p>
              <a:pPr>
                <a:defRPr/>
              </a:pPr>
              <a:endParaRPr lang="en-US" dirty="0">
                <a:latin typeface="Arial" charset="0"/>
                <a:ea typeface="MS PGothic" pitchFamily="34" charset="-128"/>
                <a:cs typeface="+mn-cs"/>
              </a:endParaRPr>
            </a:p>
          </p:txBody>
        </p:sp>
        <p:sp>
          <p:nvSpPr>
            <p:cNvPr id="16408" name="Rectangle 24"/>
            <p:cNvSpPr>
              <a:spLocks noChangeArrowheads="1"/>
            </p:cNvSpPr>
            <p:nvPr/>
          </p:nvSpPr>
          <p:spPr bwMode="auto">
            <a:xfrm>
              <a:off x="3744" y="1536"/>
              <a:ext cx="144" cy="960"/>
            </a:xfrm>
            <a:prstGeom prst="rect">
              <a:avLst/>
            </a:prstGeom>
            <a:gradFill rotWithShape="1">
              <a:gsLst>
                <a:gs pos="0">
                  <a:schemeClr val="bg1">
                    <a:gamma/>
                    <a:tint val="0"/>
                    <a:invGamma/>
                    <a:alpha val="0"/>
                  </a:schemeClr>
                </a:gs>
                <a:gs pos="100000">
                  <a:schemeClr val="bg1">
                    <a:alpha val="20000"/>
                  </a:schemeClr>
                </a:gs>
              </a:gsLst>
              <a:lin ang="5400000" scaled="1"/>
            </a:gradFill>
            <a:ln w="9525">
              <a:noFill/>
              <a:miter lim="800000"/>
              <a:headEnd/>
              <a:tailEnd/>
            </a:ln>
            <a:effectLst/>
          </p:spPr>
          <p:txBody>
            <a:bodyPr wrap="none" anchor="ctr"/>
            <a:lstStyle/>
            <a:p>
              <a:pPr>
                <a:defRPr/>
              </a:pPr>
              <a:endParaRPr lang="en-US" dirty="0">
                <a:latin typeface="Arial" charset="0"/>
                <a:ea typeface="MS PGothic" pitchFamily="34" charset="-128"/>
                <a:cs typeface="+mn-cs"/>
              </a:endParaRPr>
            </a:p>
          </p:txBody>
        </p:sp>
        <p:sp>
          <p:nvSpPr>
            <p:cNvPr id="16409" name="Rectangle 25"/>
            <p:cNvSpPr>
              <a:spLocks noChangeArrowheads="1"/>
            </p:cNvSpPr>
            <p:nvPr/>
          </p:nvSpPr>
          <p:spPr bwMode="auto">
            <a:xfrm>
              <a:off x="4032" y="1536"/>
              <a:ext cx="144" cy="960"/>
            </a:xfrm>
            <a:prstGeom prst="rect">
              <a:avLst/>
            </a:prstGeom>
            <a:gradFill rotWithShape="1">
              <a:gsLst>
                <a:gs pos="0">
                  <a:schemeClr val="bg1">
                    <a:gamma/>
                    <a:tint val="0"/>
                    <a:invGamma/>
                    <a:alpha val="0"/>
                  </a:schemeClr>
                </a:gs>
                <a:gs pos="100000">
                  <a:schemeClr val="bg1">
                    <a:alpha val="20000"/>
                  </a:schemeClr>
                </a:gs>
              </a:gsLst>
              <a:lin ang="5400000" scaled="1"/>
            </a:gradFill>
            <a:ln w="9525">
              <a:noFill/>
              <a:miter lim="800000"/>
              <a:headEnd/>
              <a:tailEnd/>
            </a:ln>
            <a:effectLst/>
          </p:spPr>
          <p:txBody>
            <a:bodyPr wrap="none" anchor="ctr"/>
            <a:lstStyle/>
            <a:p>
              <a:pPr>
                <a:defRPr/>
              </a:pPr>
              <a:endParaRPr lang="en-US" dirty="0">
                <a:latin typeface="Arial" charset="0"/>
                <a:ea typeface="MS PGothic" pitchFamily="34" charset="-128"/>
                <a:cs typeface="+mn-cs"/>
              </a:endParaRPr>
            </a:p>
          </p:txBody>
        </p:sp>
        <p:sp>
          <p:nvSpPr>
            <p:cNvPr id="16410" name="Rectangle 26"/>
            <p:cNvSpPr>
              <a:spLocks noChangeArrowheads="1"/>
            </p:cNvSpPr>
            <p:nvPr/>
          </p:nvSpPr>
          <p:spPr bwMode="auto">
            <a:xfrm>
              <a:off x="4320" y="1536"/>
              <a:ext cx="137" cy="960"/>
            </a:xfrm>
            <a:prstGeom prst="rect">
              <a:avLst/>
            </a:prstGeom>
            <a:gradFill rotWithShape="1">
              <a:gsLst>
                <a:gs pos="0">
                  <a:schemeClr val="bg1">
                    <a:gamma/>
                    <a:tint val="0"/>
                    <a:invGamma/>
                    <a:alpha val="0"/>
                  </a:schemeClr>
                </a:gs>
                <a:gs pos="100000">
                  <a:schemeClr val="bg1">
                    <a:alpha val="20000"/>
                  </a:schemeClr>
                </a:gs>
              </a:gsLst>
              <a:lin ang="5400000" scaled="1"/>
            </a:gradFill>
            <a:ln w="9525">
              <a:noFill/>
              <a:miter lim="800000"/>
              <a:headEnd/>
              <a:tailEnd/>
            </a:ln>
            <a:effectLst/>
          </p:spPr>
          <p:txBody>
            <a:bodyPr wrap="none" anchor="ctr"/>
            <a:lstStyle/>
            <a:p>
              <a:pPr>
                <a:defRPr/>
              </a:pPr>
              <a:endParaRPr lang="en-US" dirty="0">
                <a:latin typeface="Arial" charset="0"/>
                <a:ea typeface="MS PGothic" pitchFamily="34" charset="-128"/>
                <a:cs typeface="+mn-cs"/>
              </a:endParaRPr>
            </a:p>
          </p:txBody>
        </p:sp>
        <p:sp>
          <p:nvSpPr>
            <p:cNvPr id="16411" name="Rectangle 27"/>
            <p:cNvSpPr>
              <a:spLocks noChangeArrowheads="1"/>
            </p:cNvSpPr>
            <p:nvPr/>
          </p:nvSpPr>
          <p:spPr bwMode="auto">
            <a:xfrm>
              <a:off x="4608" y="1536"/>
              <a:ext cx="144" cy="960"/>
            </a:xfrm>
            <a:prstGeom prst="rect">
              <a:avLst/>
            </a:prstGeom>
            <a:gradFill rotWithShape="1">
              <a:gsLst>
                <a:gs pos="0">
                  <a:schemeClr val="bg1">
                    <a:gamma/>
                    <a:tint val="0"/>
                    <a:invGamma/>
                    <a:alpha val="0"/>
                  </a:schemeClr>
                </a:gs>
                <a:gs pos="100000">
                  <a:schemeClr val="bg1">
                    <a:alpha val="20000"/>
                  </a:schemeClr>
                </a:gs>
              </a:gsLst>
              <a:lin ang="5400000" scaled="1"/>
            </a:gradFill>
            <a:ln w="9525">
              <a:noFill/>
              <a:miter lim="800000"/>
              <a:headEnd/>
              <a:tailEnd/>
            </a:ln>
            <a:effectLst/>
          </p:spPr>
          <p:txBody>
            <a:bodyPr wrap="none" anchor="ctr"/>
            <a:lstStyle/>
            <a:p>
              <a:pPr>
                <a:defRPr/>
              </a:pPr>
              <a:endParaRPr lang="en-US" dirty="0">
                <a:latin typeface="Arial" charset="0"/>
                <a:ea typeface="MS PGothic" pitchFamily="34" charset="-128"/>
                <a:cs typeface="+mn-cs"/>
              </a:endParaRPr>
            </a:p>
          </p:txBody>
        </p:sp>
        <p:sp>
          <p:nvSpPr>
            <p:cNvPr id="16412" name="Rectangle 28"/>
            <p:cNvSpPr>
              <a:spLocks noChangeArrowheads="1"/>
            </p:cNvSpPr>
            <p:nvPr/>
          </p:nvSpPr>
          <p:spPr bwMode="auto">
            <a:xfrm>
              <a:off x="4896" y="1536"/>
              <a:ext cx="137" cy="960"/>
            </a:xfrm>
            <a:prstGeom prst="rect">
              <a:avLst/>
            </a:prstGeom>
            <a:gradFill rotWithShape="1">
              <a:gsLst>
                <a:gs pos="0">
                  <a:schemeClr val="bg1">
                    <a:gamma/>
                    <a:tint val="0"/>
                    <a:invGamma/>
                    <a:alpha val="0"/>
                  </a:schemeClr>
                </a:gs>
                <a:gs pos="100000">
                  <a:schemeClr val="bg1">
                    <a:alpha val="20000"/>
                  </a:schemeClr>
                </a:gs>
              </a:gsLst>
              <a:lin ang="5400000" scaled="1"/>
            </a:gradFill>
            <a:ln w="9525">
              <a:noFill/>
              <a:miter lim="800000"/>
              <a:headEnd/>
              <a:tailEnd/>
            </a:ln>
            <a:effectLst/>
          </p:spPr>
          <p:txBody>
            <a:bodyPr wrap="none" anchor="ctr"/>
            <a:lstStyle/>
            <a:p>
              <a:pPr>
                <a:defRPr/>
              </a:pPr>
              <a:endParaRPr lang="en-US" dirty="0">
                <a:latin typeface="Arial" charset="0"/>
                <a:ea typeface="MS PGothic" pitchFamily="34" charset="-128"/>
                <a:cs typeface="+mn-cs"/>
              </a:endParaRPr>
            </a:p>
          </p:txBody>
        </p:sp>
        <p:sp>
          <p:nvSpPr>
            <p:cNvPr id="16413" name="Rectangle 29"/>
            <p:cNvSpPr>
              <a:spLocks noChangeArrowheads="1"/>
            </p:cNvSpPr>
            <p:nvPr/>
          </p:nvSpPr>
          <p:spPr bwMode="auto">
            <a:xfrm>
              <a:off x="5184" y="1536"/>
              <a:ext cx="144" cy="960"/>
            </a:xfrm>
            <a:prstGeom prst="rect">
              <a:avLst/>
            </a:prstGeom>
            <a:gradFill rotWithShape="1">
              <a:gsLst>
                <a:gs pos="0">
                  <a:schemeClr val="bg1">
                    <a:gamma/>
                    <a:tint val="0"/>
                    <a:invGamma/>
                    <a:alpha val="0"/>
                  </a:schemeClr>
                </a:gs>
                <a:gs pos="100000">
                  <a:schemeClr val="bg1">
                    <a:alpha val="20000"/>
                  </a:schemeClr>
                </a:gs>
              </a:gsLst>
              <a:lin ang="5400000" scaled="1"/>
            </a:gradFill>
            <a:ln w="9525">
              <a:noFill/>
              <a:miter lim="800000"/>
              <a:headEnd/>
              <a:tailEnd/>
            </a:ln>
            <a:effectLst/>
          </p:spPr>
          <p:txBody>
            <a:bodyPr wrap="none" anchor="ctr"/>
            <a:lstStyle/>
            <a:p>
              <a:pPr>
                <a:defRPr/>
              </a:pPr>
              <a:endParaRPr lang="en-US" dirty="0">
                <a:latin typeface="Arial" charset="0"/>
                <a:ea typeface="MS PGothic" pitchFamily="34" charset="-128"/>
                <a:cs typeface="+mn-cs"/>
              </a:endParaRPr>
            </a:p>
          </p:txBody>
        </p:sp>
        <p:sp>
          <p:nvSpPr>
            <p:cNvPr id="16414" name="Rectangle 30"/>
            <p:cNvSpPr>
              <a:spLocks noChangeArrowheads="1"/>
            </p:cNvSpPr>
            <p:nvPr/>
          </p:nvSpPr>
          <p:spPr bwMode="auto">
            <a:xfrm>
              <a:off x="5472" y="1536"/>
              <a:ext cx="144" cy="960"/>
            </a:xfrm>
            <a:prstGeom prst="rect">
              <a:avLst/>
            </a:prstGeom>
            <a:gradFill rotWithShape="1">
              <a:gsLst>
                <a:gs pos="0">
                  <a:schemeClr val="bg1">
                    <a:gamma/>
                    <a:tint val="0"/>
                    <a:invGamma/>
                    <a:alpha val="0"/>
                  </a:schemeClr>
                </a:gs>
                <a:gs pos="100000">
                  <a:schemeClr val="bg1">
                    <a:alpha val="20000"/>
                  </a:schemeClr>
                </a:gs>
              </a:gsLst>
              <a:lin ang="5400000" scaled="1"/>
            </a:gradFill>
            <a:ln w="9525">
              <a:noFill/>
              <a:miter lim="800000"/>
              <a:headEnd/>
              <a:tailEnd/>
            </a:ln>
            <a:effectLst/>
          </p:spPr>
          <p:txBody>
            <a:bodyPr wrap="none" anchor="ctr"/>
            <a:lstStyle/>
            <a:p>
              <a:pPr>
                <a:defRPr/>
              </a:pPr>
              <a:endParaRPr lang="en-US" dirty="0">
                <a:latin typeface="Arial" charset="0"/>
                <a:ea typeface="MS PGothic" pitchFamily="34" charset="-128"/>
                <a:cs typeface="+mn-cs"/>
              </a:endParaRPr>
            </a:p>
          </p:txBody>
        </p:sp>
      </p:grpSp>
      <p:pic>
        <p:nvPicPr>
          <p:cNvPr id="3081" name="Picture 10" descr="crescat-logo-on-trans-white"/>
          <p:cNvPicPr>
            <a:picLocks noChangeAspect="1" noChangeArrowheads="1"/>
          </p:cNvPicPr>
          <p:nvPr/>
        </p:nvPicPr>
        <p:blipFill>
          <a:blip r:embed="rId4" cstate="print"/>
          <a:srcRect/>
          <a:stretch>
            <a:fillRect/>
          </a:stretch>
        </p:blipFill>
        <p:spPr bwMode="auto">
          <a:xfrm>
            <a:off x="3009900" y="2584450"/>
            <a:ext cx="3162300" cy="539750"/>
          </a:xfrm>
          <a:prstGeom prst="rect">
            <a:avLst/>
          </a:prstGeom>
          <a:noFill/>
          <a:ln w="9525">
            <a:noFill/>
            <a:miter lim="800000"/>
            <a:headEnd/>
            <a:tailEnd/>
          </a:ln>
        </p:spPr>
      </p:pic>
      <p:pic>
        <p:nvPicPr>
          <p:cNvPr id="3082" name="Picture 36" descr="highspeed"/>
          <p:cNvPicPr>
            <a:picLocks noChangeAspect="1" noChangeArrowheads="1"/>
          </p:cNvPicPr>
          <p:nvPr/>
        </p:nvPicPr>
        <p:blipFill>
          <a:blip r:embed="rId5" cstate="print"/>
          <a:srcRect/>
          <a:stretch>
            <a:fillRect/>
          </a:stretch>
        </p:blipFill>
        <p:spPr bwMode="auto">
          <a:xfrm>
            <a:off x="0" y="762000"/>
            <a:ext cx="3048000" cy="1371600"/>
          </a:xfrm>
          <a:prstGeom prst="rect">
            <a:avLst/>
          </a:prstGeom>
          <a:noFill/>
          <a:ln w="9525">
            <a:noFill/>
            <a:miter lim="800000"/>
            <a:headEnd/>
            <a:tailEnd/>
          </a:ln>
        </p:spPr>
      </p:pic>
      <p:pic>
        <p:nvPicPr>
          <p:cNvPr id="3083" name="Picture 37" descr="101047841"/>
          <p:cNvPicPr>
            <a:picLocks noChangeAspect="1" noChangeArrowheads="1"/>
          </p:cNvPicPr>
          <p:nvPr/>
        </p:nvPicPr>
        <p:blipFill>
          <a:blip r:embed="rId6" cstate="print"/>
          <a:srcRect/>
          <a:stretch>
            <a:fillRect/>
          </a:stretch>
        </p:blipFill>
        <p:spPr bwMode="auto">
          <a:xfrm>
            <a:off x="6096000" y="762000"/>
            <a:ext cx="3048000" cy="1371600"/>
          </a:xfrm>
          <a:prstGeom prst="rect">
            <a:avLst/>
          </a:prstGeom>
          <a:noFill/>
          <a:ln w="9525">
            <a:noFill/>
            <a:miter lim="800000"/>
            <a:headEnd/>
            <a:tailEnd/>
          </a:ln>
        </p:spPr>
      </p:pic>
      <p:sp>
        <p:nvSpPr>
          <p:cNvPr id="32" name="Rectangle 31"/>
          <p:cNvSpPr/>
          <p:nvPr/>
        </p:nvSpPr>
        <p:spPr bwMode="auto">
          <a:xfrm>
            <a:off x="0" y="5105400"/>
            <a:ext cx="9144000" cy="1524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charset="0"/>
            </a:endParaRPr>
          </a:p>
        </p:txBody>
      </p:sp>
      <p:pic>
        <p:nvPicPr>
          <p:cNvPr id="33" name="Picture 32" descr="Denver skyline sunset.jpg"/>
          <p:cNvPicPr>
            <a:picLocks noChangeAspect="1"/>
          </p:cNvPicPr>
          <p:nvPr/>
        </p:nvPicPr>
        <p:blipFill>
          <a:blip r:embed="rId7" cstate="print"/>
          <a:srcRect t="13748" b="29315"/>
          <a:stretch>
            <a:fillRect/>
          </a:stretch>
        </p:blipFill>
        <p:spPr>
          <a:xfrm>
            <a:off x="3048000" y="3733800"/>
            <a:ext cx="3126672" cy="1371600"/>
          </a:xfrm>
          <a:prstGeom prst="rect">
            <a:avLst/>
          </a:prstGeom>
          <a:ln w="63500" cap="sq" cmpd="sng">
            <a:noFill/>
            <a:miter lim="800000"/>
          </a:ln>
          <a:effectLst/>
        </p:spPr>
      </p:pic>
      <p:pic>
        <p:nvPicPr>
          <p:cNvPr id="34" name="Picture 33" descr="longs peak.jpg"/>
          <p:cNvPicPr>
            <a:picLocks noChangeAspect="1"/>
          </p:cNvPicPr>
          <p:nvPr/>
        </p:nvPicPr>
        <p:blipFill>
          <a:blip r:embed="rId8" cstate="print"/>
          <a:srcRect t="9909" b="30637"/>
          <a:stretch>
            <a:fillRect/>
          </a:stretch>
        </p:blipFill>
        <p:spPr>
          <a:xfrm>
            <a:off x="0" y="3733800"/>
            <a:ext cx="3048000" cy="1371600"/>
          </a:xfrm>
          <a:prstGeom prst="rect">
            <a:avLst/>
          </a:prstGeom>
          <a:ln w="63500" cmpd="sng">
            <a:noFill/>
            <a:miter lim="800000"/>
          </a:ln>
        </p:spPr>
      </p:pic>
      <p:pic>
        <p:nvPicPr>
          <p:cNvPr id="35" name="Picture 34" descr="genesee winter elk.jpg"/>
          <p:cNvPicPr>
            <a:picLocks noChangeAspect="1"/>
          </p:cNvPicPr>
          <p:nvPr/>
        </p:nvPicPr>
        <p:blipFill>
          <a:blip r:embed="rId9" cstate="print"/>
          <a:srcRect t="31927" r="-1010" b="8574"/>
          <a:stretch>
            <a:fillRect/>
          </a:stretch>
        </p:blipFill>
        <p:spPr>
          <a:xfrm>
            <a:off x="6128656" y="3733800"/>
            <a:ext cx="3048000" cy="1371600"/>
          </a:xfrm>
          <a:prstGeom prst="rect">
            <a:avLst/>
          </a:prstGeom>
          <a:ln w="63500" cap="sq">
            <a:noFill/>
            <a:miter lim="800000"/>
          </a:ln>
        </p:spPr>
      </p:pic>
      <p:sp>
        <p:nvSpPr>
          <p:cNvPr id="36" name="Rectangle 35"/>
          <p:cNvSpPr/>
          <p:nvPr/>
        </p:nvSpPr>
        <p:spPr bwMode="auto">
          <a:xfrm>
            <a:off x="0" y="609600"/>
            <a:ext cx="9144000" cy="1524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1"/>
          <p:cNvSpPr>
            <a:spLocks noGrp="1" noChangeArrowheads="1"/>
          </p:cNvSpPr>
          <p:nvPr>
            <p:ph type="ctrTitle"/>
          </p:nvPr>
        </p:nvSpPr>
        <p:spPr>
          <a:xfrm>
            <a:off x="304800" y="228600"/>
            <a:ext cx="7848600" cy="731520"/>
          </a:xfrm>
        </p:spPr>
        <p:txBody>
          <a:bodyPr/>
          <a:lstStyle/>
          <a:p>
            <a:pPr algn="l"/>
            <a:r>
              <a:rPr lang="en-US" dirty="0" smtClean="0">
                <a:latin typeface="Garamond" pitchFamily="18" charset="0"/>
                <a:cs typeface="MS PGothic"/>
              </a:rPr>
              <a:t>Trinity Industries – </a:t>
            </a:r>
            <a:r>
              <a:rPr lang="en-US" dirty="0" smtClean="0">
                <a:cs typeface="MS PGothic"/>
              </a:rPr>
              <a:t>Levered </a:t>
            </a:r>
            <a:r>
              <a:rPr lang="en-US" dirty="0" smtClean="0">
                <a:cs typeface="MS PGothic"/>
              </a:rPr>
              <a:t>to the U.S. </a:t>
            </a:r>
            <a:r>
              <a:rPr lang="en-US" dirty="0" smtClean="0">
                <a:cs typeface="MS PGothic"/>
              </a:rPr>
              <a:t>Shale Oil </a:t>
            </a:r>
            <a:r>
              <a:rPr lang="en-US" dirty="0" smtClean="0">
                <a:cs typeface="MS PGothic"/>
              </a:rPr>
              <a:t>and Gas </a:t>
            </a:r>
            <a:r>
              <a:rPr lang="en-US" dirty="0" smtClean="0">
                <a:cs typeface="MS PGothic"/>
              </a:rPr>
              <a:t>Production Boom</a:t>
            </a:r>
            <a:endParaRPr lang="en-US" dirty="0" smtClean="0">
              <a:latin typeface="Garamond" pitchFamily="18" charset="0"/>
              <a:cs typeface="MS PGothic"/>
            </a:endParaRPr>
          </a:p>
        </p:txBody>
      </p:sp>
      <p:sp>
        <p:nvSpPr>
          <p:cNvPr id="8221" name="Rectangle 6"/>
          <p:cNvSpPr>
            <a:spLocks noGrp="1" noChangeArrowheads="1"/>
          </p:cNvSpPr>
          <p:nvPr>
            <p:ph type="sldNum" sz="quarter" idx="10"/>
          </p:nvPr>
        </p:nvSpPr>
        <p:spPr/>
        <p:txBody>
          <a:bodyPr/>
          <a:lstStyle/>
          <a:p>
            <a:pPr>
              <a:defRPr/>
            </a:pPr>
            <a:fld id="{D8641053-9463-4168-A50F-B69E1F9DDC95}" type="slidenum">
              <a:rPr lang="en-US" smtClean="0">
                <a:ea typeface="MS PGothic"/>
              </a:rPr>
              <a:pPr>
                <a:defRPr/>
              </a:pPr>
              <a:t>10</a:t>
            </a:fld>
            <a:endParaRPr lang="en-US" dirty="0" smtClean="0">
              <a:ea typeface="MS PGothic"/>
            </a:endParaRPr>
          </a:p>
        </p:txBody>
      </p:sp>
      <p:pic>
        <p:nvPicPr>
          <p:cNvPr id="9" name="Picture 8" descr="ibPic2.jpg"/>
          <p:cNvPicPr>
            <a:picLocks noChangeAspect="1"/>
          </p:cNvPicPr>
          <p:nvPr/>
        </p:nvPicPr>
        <p:blipFill>
          <a:blip r:embed="rId2" cstate="print"/>
          <a:stretch>
            <a:fillRect/>
          </a:stretch>
        </p:blipFill>
        <p:spPr>
          <a:xfrm>
            <a:off x="2686050" y="3105150"/>
            <a:ext cx="3771900" cy="781050"/>
          </a:xfrm>
          <a:prstGeom prst="rect">
            <a:avLst/>
          </a:prstGeom>
        </p:spPr>
      </p:pic>
      <p:pic>
        <p:nvPicPr>
          <p:cNvPr id="10" name="Picture 9" descr="railcarPic2.jpg"/>
          <p:cNvPicPr>
            <a:picLocks noChangeAspect="1"/>
          </p:cNvPicPr>
          <p:nvPr/>
        </p:nvPicPr>
        <p:blipFill>
          <a:blip r:embed="rId3" cstate="print"/>
          <a:stretch>
            <a:fillRect/>
          </a:stretch>
        </p:blipFill>
        <p:spPr>
          <a:xfrm>
            <a:off x="2695575" y="1771650"/>
            <a:ext cx="3752850" cy="781050"/>
          </a:xfrm>
          <a:prstGeom prst="rect">
            <a:avLst/>
          </a:prstGeom>
        </p:spPr>
      </p:pic>
      <p:pic>
        <p:nvPicPr>
          <p:cNvPr id="11" name="Picture 10" descr="energyPic2.jpg"/>
          <p:cNvPicPr>
            <a:picLocks noChangeAspect="1"/>
          </p:cNvPicPr>
          <p:nvPr/>
        </p:nvPicPr>
        <p:blipFill>
          <a:blip r:embed="rId4" cstate="print"/>
          <a:stretch>
            <a:fillRect/>
          </a:stretch>
        </p:blipFill>
        <p:spPr>
          <a:xfrm>
            <a:off x="2705100" y="4543425"/>
            <a:ext cx="3752850" cy="781050"/>
          </a:xfrm>
          <a:prstGeom prst="rect">
            <a:avLst/>
          </a:prstGeom>
        </p:spPr>
      </p:pic>
      <p:sp>
        <p:nvSpPr>
          <p:cNvPr id="12" name="TextBox 11"/>
          <p:cNvSpPr txBox="1"/>
          <p:nvPr/>
        </p:nvSpPr>
        <p:spPr>
          <a:xfrm>
            <a:off x="914400" y="1295400"/>
            <a:ext cx="6781800" cy="369332"/>
          </a:xfrm>
          <a:prstGeom prst="rect">
            <a:avLst/>
          </a:prstGeom>
          <a:noFill/>
        </p:spPr>
        <p:txBody>
          <a:bodyPr wrap="square" rtlCol="0">
            <a:spAutoFit/>
          </a:bodyPr>
          <a:lstStyle/>
          <a:p>
            <a:r>
              <a:rPr lang="en-US" sz="1800" dirty="0" smtClean="0"/>
              <a:t>1. </a:t>
            </a:r>
            <a:r>
              <a:rPr lang="en-US" sz="1800" b="1" dirty="0" smtClean="0"/>
              <a:t>Railcar Manufacturing and Leasing</a:t>
            </a:r>
            <a:r>
              <a:rPr lang="en-US" sz="1800" dirty="0" smtClean="0"/>
              <a:t>: </a:t>
            </a:r>
            <a:r>
              <a:rPr lang="en-US" sz="1800" dirty="0" smtClean="0"/>
              <a:t>60% of Revenues</a:t>
            </a:r>
            <a:endParaRPr lang="en-US" sz="1800" dirty="0"/>
          </a:p>
        </p:txBody>
      </p:sp>
      <p:sp>
        <p:nvSpPr>
          <p:cNvPr id="13" name="TextBox 12"/>
          <p:cNvSpPr txBox="1"/>
          <p:nvPr/>
        </p:nvSpPr>
        <p:spPr>
          <a:xfrm>
            <a:off x="914400" y="2609850"/>
            <a:ext cx="7229475" cy="369332"/>
          </a:xfrm>
          <a:prstGeom prst="rect">
            <a:avLst/>
          </a:prstGeom>
          <a:noFill/>
        </p:spPr>
        <p:txBody>
          <a:bodyPr wrap="square" rtlCol="0">
            <a:spAutoFit/>
          </a:bodyPr>
          <a:lstStyle/>
          <a:p>
            <a:r>
              <a:rPr lang="en-US" sz="1800" dirty="0" smtClean="0"/>
              <a:t>2. </a:t>
            </a:r>
            <a:r>
              <a:rPr lang="en-US" sz="1800" b="1" dirty="0" smtClean="0"/>
              <a:t>Inland Barges</a:t>
            </a:r>
            <a:r>
              <a:rPr lang="en-US" sz="1800" dirty="0" smtClean="0"/>
              <a:t>: 15% of Revenues</a:t>
            </a:r>
            <a:endParaRPr lang="en-US" sz="1800" dirty="0"/>
          </a:p>
        </p:txBody>
      </p:sp>
      <p:sp>
        <p:nvSpPr>
          <p:cNvPr id="14" name="TextBox 13"/>
          <p:cNvSpPr txBox="1"/>
          <p:nvPr/>
        </p:nvSpPr>
        <p:spPr>
          <a:xfrm>
            <a:off x="914400" y="3959423"/>
            <a:ext cx="8001000" cy="369332"/>
          </a:xfrm>
          <a:prstGeom prst="rect">
            <a:avLst/>
          </a:prstGeom>
          <a:noFill/>
        </p:spPr>
        <p:txBody>
          <a:bodyPr wrap="square" rtlCol="0">
            <a:spAutoFit/>
          </a:bodyPr>
          <a:lstStyle/>
          <a:p>
            <a:r>
              <a:rPr lang="en-US" sz="1800" dirty="0" smtClean="0"/>
              <a:t>3. </a:t>
            </a:r>
            <a:r>
              <a:rPr lang="en-US" sz="1800" b="1" dirty="0" smtClean="0"/>
              <a:t>Energy </a:t>
            </a:r>
            <a:r>
              <a:rPr lang="en-US" sz="1800" b="1" dirty="0" smtClean="0"/>
              <a:t>Storage Tanks </a:t>
            </a:r>
            <a:r>
              <a:rPr lang="en-US" sz="1800" dirty="0" smtClean="0"/>
              <a:t>13% of Revenues </a:t>
            </a:r>
            <a:endParaRPr lang="en-U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7623175" cy="1066800"/>
          </a:xfrm>
        </p:spPr>
        <p:txBody>
          <a:bodyPr/>
          <a:lstStyle/>
          <a:p>
            <a:r>
              <a:rPr lang="en-US" dirty="0" smtClean="0"/>
              <a:t>Railcars in High Demand for New Domestic Oil and Gas Production</a:t>
            </a:r>
            <a:endParaRPr lang="en-US" dirty="0"/>
          </a:p>
        </p:txBody>
      </p:sp>
      <p:pic>
        <p:nvPicPr>
          <p:cNvPr id="4098" name="Picture 2" descr="http://www.bnsf.com/customers/oil-gas/images/equipment-tanker.png"/>
          <p:cNvPicPr>
            <a:picLocks noChangeAspect="1" noChangeArrowheads="1"/>
          </p:cNvPicPr>
          <p:nvPr/>
        </p:nvPicPr>
        <p:blipFill>
          <a:blip r:embed="rId2" cstate="print"/>
          <a:srcRect/>
          <a:stretch>
            <a:fillRect/>
          </a:stretch>
        </p:blipFill>
        <p:spPr bwMode="auto">
          <a:xfrm>
            <a:off x="6315075" y="1828800"/>
            <a:ext cx="1790700" cy="571500"/>
          </a:xfrm>
          <a:prstGeom prst="rect">
            <a:avLst/>
          </a:prstGeom>
          <a:noFill/>
        </p:spPr>
      </p:pic>
      <p:pic>
        <p:nvPicPr>
          <p:cNvPr id="4099" name="Picture 3" descr="http://www.bnsf.com/customers/oil-gas/images/equipment-hopper.png"/>
          <p:cNvPicPr>
            <a:picLocks noChangeAspect="1" noChangeArrowheads="1"/>
          </p:cNvPicPr>
          <p:nvPr/>
        </p:nvPicPr>
        <p:blipFill>
          <a:blip r:embed="rId3" cstate="print"/>
          <a:srcRect/>
          <a:stretch>
            <a:fillRect/>
          </a:stretch>
        </p:blipFill>
        <p:spPr bwMode="auto">
          <a:xfrm>
            <a:off x="6286500" y="2895600"/>
            <a:ext cx="1790700" cy="571500"/>
          </a:xfrm>
          <a:prstGeom prst="rect">
            <a:avLst/>
          </a:prstGeom>
          <a:noFill/>
        </p:spPr>
      </p:pic>
      <p:pic>
        <p:nvPicPr>
          <p:cNvPr id="4100" name="Picture 4" descr="http://www.bnsf.com/customers/oil-gas/images/equipment-gondola.png"/>
          <p:cNvPicPr>
            <a:picLocks noChangeAspect="1" noChangeArrowheads="1"/>
          </p:cNvPicPr>
          <p:nvPr/>
        </p:nvPicPr>
        <p:blipFill>
          <a:blip r:embed="rId4" cstate="print"/>
          <a:srcRect/>
          <a:stretch>
            <a:fillRect/>
          </a:stretch>
        </p:blipFill>
        <p:spPr bwMode="auto">
          <a:xfrm>
            <a:off x="6267450" y="4038600"/>
            <a:ext cx="1790700" cy="342900"/>
          </a:xfrm>
          <a:prstGeom prst="rect">
            <a:avLst/>
          </a:prstGeom>
          <a:noFill/>
        </p:spPr>
      </p:pic>
      <p:sp>
        <p:nvSpPr>
          <p:cNvPr id="9" name="TextBox 8"/>
          <p:cNvSpPr txBox="1"/>
          <p:nvPr/>
        </p:nvSpPr>
        <p:spPr>
          <a:xfrm>
            <a:off x="640080" y="2819400"/>
            <a:ext cx="5410200" cy="954107"/>
          </a:xfrm>
          <a:prstGeom prst="rect">
            <a:avLst/>
          </a:prstGeom>
          <a:noFill/>
        </p:spPr>
        <p:txBody>
          <a:bodyPr wrap="square" rtlCol="0">
            <a:spAutoFit/>
          </a:bodyPr>
          <a:lstStyle/>
          <a:p>
            <a:r>
              <a:rPr lang="en-US" b="1" dirty="0" err="1" smtClean="0"/>
              <a:t>Frac</a:t>
            </a:r>
            <a:r>
              <a:rPr lang="en-US" b="1" dirty="0" smtClean="0"/>
              <a:t> sand and most drilling materials are shipped in covered hopper or open-top railcars </a:t>
            </a:r>
            <a:r>
              <a:rPr lang="en-US" dirty="0" smtClean="0"/>
              <a:t>that may be owned or leased by the shipper. A single hopper car can carry approximately 196,000 to 220,000 pounds of </a:t>
            </a:r>
            <a:r>
              <a:rPr lang="en-US" dirty="0" err="1" smtClean="0"/>
              <a:t>frac</a:t>
            </a:r>
            <a:r>
              <a:rPr lang="en-US" dirty="0" smtClean="0"/>
              <a:t> sand.</a:t>
            </a:r>
            <a:endParaRPr lang="en-US" dirty="0"/>
          </a:p>
        </p:txBody>
      </p:sp>
      <p:sp>
        <p:nvSpPr>
          <p:cNvPr id="10" name="TextBox 9"/>
          <p:cNvSpPr txBox="1"/>
          <p:nvPr/>
        </p:nvSpPr>
        <p:spPr>
          <a:xfrm>
            <a:off x="640080" y="3886200"/>
            <a:ext cx="5124450" cy="954107"/>
          </a:xfrm>
          <a:prstGeom prst="rect">
            <a:avLst/>
          </a:prstGeom>
          <a:noFill/>
        </p:spPr>
        <p:txBody>
          <a:bodyPr wrap="square" rtlCol="0">
            <a:spAutoFit/>
          </a:bodyPr>
          <a:lstStyle/>
          <a:p>
            <a:r>
              <a:rPr lang="en-US" b="1" dirty="0" smtClean="0"/>
              <a:t>Casing, tubing, drill pipe, is often shipped in gondolas or bulkhead flatcars. </a:t>
            </a:r>
            <a:r>
              <a:rPr lang="en-US" dirty="0" smtClean="0"/>
              <a:t>A single gondola or bulkhead flatcar can carry approximately 163,000 to 205,000 pounds of OCTG</a:t>
            </a:r>
          </a:p>
          <a:p>
            <a:r>
              <a:rPr lang="en-US" dirty="0" smtClean="0"/>
              <a:t> </a:t>
            </a:r>
            <a:endParaRPr lang="en-US" dirty="0"/>
          </a:p>
        </p:txBody>
      </p:sp>
      <p:sp>
        <p:nvSpPr>
          <p:cNvPr id="11" name="TextBox 10"/>
          <p:cNvSpPr txBox="1"/>
          <p:nvPr/>
        </p:nvSpPr>
        <p:spPr>
          <a:xfrm>
            <a:off x="640080" y="5257800"/>
            <a:ext cx="2667000" cy="307777"/>
          </a:xfrm>
          <a:prstGeom prst="rect">
            <a:avLst/>
          </a:prstGeom>
          <a:noFill/>
        </p:spPr>
        <p:txBody>
          <a:bodyPr wrap="square" rtlCol="0">
            <a:spAutoFit/>
          </a:bodyPr>
          <a:lstStyle/>
          <a:p>
            <a:r>
              <a:rPr lang="en-US" dirty="0" smtClean="0"/>
              <a:t>Source: BNSF</a:t>
            </a:r>
            <a:endParaRPr lang="en-US" dirty="0"/>
          </a:p>
        </p:txBody>
      </p:sp>
      <p:sp>
        <p:nvSpPr>
          <p:cNvPr id="12" name="TextBox 11"/>
          <p:cNvSpPr txBox="1"/>
          <p:nvPr/>
        </p:nvSpPr>
        <p:spPr>
          <a:xfrm>
            <a:off x="640080" y="1828800"/>
            <a:ext cx="5334000" cy="954107"/>
          </a:xfrm>
          <a:prstGeom prst="rect">
            <a:avLst/>
          </a:prstGeom>
          <a:noFill/>
        </p:spPr>
        <p:txBody>
          <a:bodyPr wrap="square" rtlCol="0">
            <a:spAutoFit/>
          </a:bodyPr>
          <a:lstStyle/>
          <a:p>
            <a:r>
              <a:rPr lang="en-US" b="1" dirty="0" smtClean="0"/>
              <a:t>Crude oil and NGLs are shipped in tank cars </a:t>
            </a:r>
            <a:r>
              <a:rPr lang="en-US" dirty="0" smtClean="0"/>
              <a:t>that are owned or leased by the shipper. A single tank car can carry approximately 680-720 barrels of crude oil.</a:t>
            </a:r>
          </a:p>
          <a:p>
            <a:r>
              <a:rPr lang="en-US" dirty="0" smtClean="0"/>
              <a:t>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20" y="381000"/>
            <a:ext cx="7623175" cy="533400"/>
          </a:xfrm>
        </p:spPr>
        <p:txBody>
          <a:bodyPr/>
          <a:lstStyle/>
          <a:p>
            <a:r>
              <a:rPr lang="en-US" dirty="0" smtClean="0"/>
              <a:t>Some Positives</a:t>
            </a:r>
            <a:endParaRPr lang="en-US" dirty="0"/>
          </a:p>
        </p:txBody>
      </p:sp>
      <p:sp>
        <p:nvSpPr>
          <p:cNvPr id="4" name="Rectangle 3"/>
          <p:cNvSpPr/>
          <p:nvPr/>
        </p:nvSpPr>
        <p:spPr>
          <a:xfrm>
            <a:off x="1676400" y="1570434"/>
            <a:ext cx="5867400" cy="3077766"/>
          </a:xfrm>
          <a:prstGeom prst="rect">
            <a:avLst/>
          </a:prstGeom>
        </p:spPr>
        <p:txBody>
          <a:bodyPr wrap="square">
            <a:spAutoFit/>
          </a:bodyPr>
          <a:lstStyle/>
          <a:p>
            <a:pPr marL="228600" indent="-228600">
              <a:buClr>
                <a:schemeClr val="tx1">
                  <a:lumMod val="50000"/>
                </a:schemeClr>
              </a:buClr>
              <a:buFont typeface="Wingdings" pitchFamily="2" charset="2"/>
              <a:buChar char="§"/>
            </a:pPr>
            <a:r>
              <a:rPr lang="en-US" sz="2000" dirty="0" smtClean="0"/>
              <a:t>Capital intensive business presents barriers to entry</a:t>
            </a:r>
          </a:p>
          <a:p>
            <a:pPr marL="228600" indent="-228600">
              <a:buClr>
                <a:schemeClr val="tx1">
                  <a:lumMod val="50000"/>
                </a:schemeClr>
              </a:buClr>
              <a:buFont typeface="Wingdings" pitchFamily="2" charset="2"/>
              <a:buChar char="§"/>
            </a:pPr>
            <a:r>
              <a:rPr lang="en-US" sz="2000" dirty="0" smtClean="0"/>
              <a:t>Traditiona</a:t>
            </a:r>
            <a:r>
              <a:rPr lang="en-US" sz="2000" dirty="0" smtClean="0"/>
              <a:t>lly low-ROIC industry keeps others away</a:t>
            </a:r>
          </a:p>
          <a:p>
            <a:pPr marL="228600" indent="-228600">
              <a:buClr>
                <a:schemeClr val="tx1">
                  <a:lumMod val="50000"/>
                </a:schemeClr>
              </a:buClr>
              <a:buFont typeface="Wingdings" pitchFamily="2" charset="2"/>
              <a:buChar char="§"/>
            </a:pPr>
            <a:r>
              <a:rPr lang="en-US" sz="2000" dirty="0" smtClean="0"/>
              <a:t>Significant operating leverage for this cycle</a:t>
            </a:r>
          </a:p>
          <a:p>
            <a:pPr marL="228600" indent="-228600">
              <a:buClr>
                <a:schemeClr val="tx1">
                  <a:lumMod val="50000"/>
                </a:schemeClr>
              </a:buClr>
              <a:buFont typeface="Wingdings" pitchFamily="2" charset="2"/>
              <a:buChar char="§"/>
            </a:pPr>
            <a:r>
              <a:rPr lang="en-US" sz="2000" dirty="0" smtClean="0"/>
              <a:t>Low energy and iron ore prices also benefits them on input side during this unique cycle</a:t>
            </a:r>
          </a:p>
          <a:p>
            <a:pPr marL="228600" indent="-228600">
              <a:buClr>
                <a:schemeClr val="tx1">
                  <a:lumMod val="50000"/>
                </a:schemeClr>
              </a:buClr>
              <a:buFont typeface="Wingdings" pitchFamily="2" charset="2"/>
              <a:buChar char="§"/>
            </a:pPr>
            <a:r>
              <a:rPr lang="en-US" sz="2000" dirty="0" smtClean="0"/>
              <a:t>Management seizing opportunity to meet raging new demand</a:t>
            </a:r>
          </a:p>
          <a:p>
            <a:pPr marL="228600" indent="-228600">
              <a:buClr>
                <a:schemeClr val="tx1">
                  <a:lumMod val="50000"/>
                </a:schemeClr>
              </a:buClr>
              <a:buFont typeface="Wingdings" pitchFamily="2" charset="2"/>
              <a:buChar char="§"/>
            </a:pPr>
            <a:r>
              <a:rPr lang="en-US" sz="2000" dirty="0" smtClean="0"/>
              <a:t>Good </a:t>
            </a:r>
            <a:r>
              <a:rPr lang="en-US" sz="2000" dirty="0" smtClean="0"/>
              <a:t>use of low interest debt in capital structure at right time presents </a:t>
            </a:r>
            <a:r>
              <a:rPr lang="en-US" sz="2000" dirty="0" smtClean="0"/>
              <a:t>levered upside to </a:t>
            </a:r>
            <a:r>
              <a:rPr lang="en-US" sz="2000" dirty="0" smtClean="0"/>
              <a:t>equity holders </a:t>
            </a:r>
            <a:endParaRPr lang="en-US" sz="2000"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623175" cy="914400"/>
          </a:xfrm>
        </p:spPr>
        <p:txBody>
          <a:bodyPr/>
          <a:lstStyle/>
          <a:p>
            <a:r>
              <a:rPr lang="en-US" dirty="0" smtClean="0"/>
              <a:t>Fundamentals and Valuation</a:t>
            </a:r>
            <a:endParaRPr lang="en-US" dirty="0"/>
          </a:p>
        </p:txBody>
      </p:sp>
      <p:graphicFrame>
        <p:nvGraphicFramePr>
          <p:cNvPr id="4" name="Table 3"/>
          <p:cNvGraphicFramePr>
            <a:graphicFrameLocks noGrp="1"/>
          </p:cNvGraphicFramePr>
          <p:nvPr/>
        </p:nvGraphicFramePr>
        <p:xfrm>
          <a:off x="838200" y="1828806"/>
          <a:ext cx="3352800" cy="3047994"/>
        </p:xfrm>
        <a:graphic>
          <a:graphicData uri="http://schemas.openxmlformats.org/drawingml/2006/table">
            <a:tbl>
              <a:tblPr/>
              <a:tblGrid>
                <a:gridCol w="2294965"/>
                <a:gridCol w="1057835"/>
              </a:tblGrid>
              <a:tr h="338666">
                <a:tc>
                  <a:txBody>
                    <a:bodyPr/>
                    <a:lstStyle/>
                    <a:p>
                      <a:pPr algn="l" fontAlgn="b"/>
                      <a:r>
                        <a:rPr lang="en-US" sz="1800" b="0" i="0" u="none" strike="noStrike" dirty="0">
                          <a:solidFill>
                            <a:srgbClr val="000000"/>
                          </a:solidFill>
                          <a:latin typeface="Calibri"/>
                        </a:rPr>
                        <a:t>Date</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6/17/2013</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r h="338666">
                <a:tc>
                  <a:txBody>
                    <a:bodyPr/>
                    <a:lstStyle/>
                    <a:p>
                      <a:pPr algn="l" fontAlgn="b"/>
                      <a:r>
                        <a:rPr lang="en-US" sz="1800" b="0" i="0" u="none" strike="noStrike" dirty="0">
                          <a:solidFill>
                            <a:srgbClr val="000000"/>
                          </a:solidFill>
                          <a:latin typeface="Calibri"/>
                        </a:rPr>
                        <a:t>Price </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38.43</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r h="338666">
                <a:tc>
                  <a:txBody>
                    <a:bodyPr/>
                    <a:lstStyle/>
                    <a:p>
                      <a:pPr algn="l" fontAlgn="b"/>
                      <a:r>
                        <a:rPr lang="en-US" sz="1800" b="0" i="0" u="none" strike="noStrike" dirty="0" err="1">
                          <a:solidFill>
                            <a:srgbClr val="000000"/>
                          </a:solidFill>
                          <a:latin typeface="Calibri"/>
                        </a:rPr>
                        <a:t>Mkt</a:t>
                      </a:r>
                      <a:r>
                        <a:rPr lang="en-US" sz="1800" b="0" i="0" u="none" strike="noStrike" dirty="0">
                          <a:solidFill>
                            <a:srgbClr val="000000"/>
                          </a:solidFill>
                          <a:latin typeface="Calibri"/>
                        </a:rPr>
                        <a:t> Cap</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$3,026 M</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r h="338666">
                <a:tc>
                  <a:txBody>
                    <a:bodyPr/>
                    <a:lstStyle/>
                    <a:p>
                      <a:pPr algn="l" fontAlgn="b"/>
                      <a:r>
                        <a:rPr lang="en-US" sz="1800" b="0" i="0" u="none" strike="noStrike" dirty="0">
                          <a:solidFill>
                            <a:srgbClr val="000000"/>
                          </a:solidFill>
                          <a:latin typeface="Calibri"/>
                        </a:rPr>
                        <a:t>Revenues T4Q</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$3,902 M</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r h="338666">
                <a:tc>
                  <a:txBody>
                    <a:bodyPr/>
                    <a:lstStyle/>
                    <a:p>
                      <a:pPr algn="l" fontAlgn="b"/>
                      <a:r>
                        <a:rPr lang="en-US" sz="1800" b="0" i="0" u="none" strike="noStrike" dirty="0">
                          <a:solidFill>
                            <a:srgbClr val="000000"/>
                          </a:solidFill>
                          <a:latin typeface="Calibri"/>
                        </a:rPr>
                        <a:t>CFO T4Q</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$558.2 M</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r h="338666">
                <a:tc>
                  <a:txBody>
                    <a:bodyPr/>
                    <a:lstStyle/>
                    <a:p>
                      <a:pPr algn="l" fontAlgn="b"/>
                      <a:r>
                        <a:rPr lang="en-US" sz="1800" b="0" i="0" u="none" strike="noStrike" dirty="0">
                          <a:solidFill>
                            <a:srgbClr val="000000"/>
                          </a:solidFill>
                          <a:latin typeface="Calibri"/>
                        </a:rPr>
                        <a:t>CAPEX</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$410.50 </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r h="338666">
                <a:tc>
                  <a:txBody>
                    <a:bodyPr/>
                    <a:lstStyle/>
                    <a:p>
                      <a:pPr algn="l" fontAlgn="b"/>
                      <a:r>
                        <a:rPr lang="en-US" sz="1800" b="0" i="0" u="none" strike="noStrike" dirty="0">
                          <a:solidFill>
                            <a:srgbClr val="000000"/>
                          </a:solidFill>
                          <a:latin typeface="Calibri"/>
                        </a:rPr>
                        <a:t>Pr/CFO Trail 4Q</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5.3</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r h="338666">
                <a:tc>
                  <a:txBody>
                    <a:bodyPr/>
                    <a:lstStyle/>
                    <a:p>
                      <a:pPr algn="l" fontAlgn="b"/>
                      <a:r>
                        <a:rPr lang="en-US" sz="1800" b="0" i="0" u="none" strike="noStrike" dirty="0">
                          <a:solidFill>
                            <a:srgbClr val="000000"/>
                          </a:solidFill>
                          <a:latin typeface="Calibri"/>
                        </a:rPr>
                        <a:t>Pr/Book</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1.5</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r h="338666">
                <a:tc>
                  <a:txBody>
                    <a:bodyPr/>
                    <a:lstStyle/>
                    <a:p>
                      <a:pPr algn="l" fontAlgn="b"/>
                      <a:r>
                        <a:rPr lang="en-US" sz="1800" b="0" i="0" u="none" strike="noStrike">
                          <a:solidFill>
                            <a:srgbClr val="000000"/>
                          </a:solidFill>
                          <a:latin typeface="Calibri"/>
                        </a:rPr>
                        <a:t>P/E Trail 4Q</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11.3</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4800600" y="1828800"/>
          <a:ext cx="3429000" cy="3048003"/>
        </p:xfrm>
        <a:graphic>
          <a:graphicData uri="http://schemas.openxmlformats.org/drawingml/2006/table">
            <a:tbl>
              <a:tblPr/>
              <a:tblGrid>
                <a:gridCol w="2347123"/>
                <a:gridCol w="1081877"/>
              </a:tblGrid>
              <a:tr h="338667">
                <a:tc>
                  <a:txBody>
                    <a:bodyPr/>
                    <a:lstStyle/>
                    <a:p>
                      <a:pPr algn="l" fontAlgn="b"/>
                      <a:r>
                        <a:rPr lang="en-US" sz="1800" b="0" i="0" u="none" strike="noStrike" dirty="0">
                          <a:solidFill>
                            <a:srgbClr val="000000"/>
                          </a:solidFill>
                          <a:latin typeface="Calibri"/>
                        </a:rPr>
                        <a:t>P/E Fwd Street</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9.1</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r h="338667">
                <a:tc>
                  <a:txBody>
                    <a:bodyPr/>
                    <a:lstStyle/>
                    <a:p>
                      <a:pPr algn="l" fontAlgn="b"/>
                      <a:r>
                        <a:rPr lang="en-US" sz="1800" b="0" i="0" u="none" strike="noStrike" dirty="0">
                          <a:solidFill>
                            <a:srgbClr val="000000"/>
                          </a:solidFill>
                          <a:latin typeface="Calibri"/>
                        </a:rPr>
                        <a:t>EPG Growth YoY</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28.8%</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r h="338667">
                <a:tc>
                  <a:txBody>
                    <a:bodyPr/>
                    <a:lstStyle/>
                    <a:p>
                      <a:pPr algn="l" fontAlgn="b"/>
                      <a:r>
                        <a:rPr lang="en-US" sz="1800" b="0" i="0" u="none" strike="noStrike" dirty="0">
                          <a:solidFill>
                            <a:srgbClr val="000000"/>
                          </a:solidFill>
                          <a:latin typeface="Calibri"/>
                        </a:rPr>
                        <a:t>CFO Growth YoY</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43.3%</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r h="338667">
                <a:tc>
                  <a:txBody>
                    <a:bodyPr/>
                    <a:lstStyle/>
                    <a:p>
                      <a:pPr algn="l" fontAlgn="b"/>
                      <a:r>
                        <a:rPr lang="en-US" sz="1800" b="0" i="0" u="none" strike="noStrike" dirty="0">
                          <a:solidFill>
                            <a:srgbClr val="000000"/>
                          </a:solidFill>
                          <a:latin typeface="Calibri"/>
                        </a:rPr>
                        <a:t>Div </a:t>
                      </a:r>
                      <a:r>
                        <a:rPr lang="en-US" sz="1800" b="0" i="0" u="none" strike="noStrike" dirty="0" err="1">
                          <a:solidFill>
                            <a:srgbClr val="000000"/>
                          </a:solidFill>
                          <a:latin typeface="Calibri"/>
                        </a:rPr>
                        <a:t>Yld</a:t>
                      </a:r>
                      <a:endParaRPr lang="en-US" sz="1800" b="0" i="0" u="none" strike="noStrike" dirty="0">
                        <a:solidFill>
                          <a:srgbClr val="000000"/>
                        </a:solidFill>
                        <a:latin typeface="Calibri"/>
                      </a:endParaRP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1.4%</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r h="338667">
                <a:tc>
                  <a:txBody>
                    <a:bodyPr/>
                    <a:lstStyle/>
                    <a:p>
                      <a:pPr algn="l" fontAlgn="b"/>
                      <a:r>
                        <a:rPr lang="en-US" sz="1800" b="0" i="0" u="none" strike="noStrike" dirty="0">
                          <a:solidFill>
                            <a:srgbClr val="000000"/>
                          </a:solidFill>
                          <a:latin typeface="Calibri"/>
                        </a:rPr>
                        <a:t>Payout Ratio</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13.50%</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r h="338667">
                <a:tc>
                  <a:txBody>
                    <a:bodyPr/>
                    <a:lstStyle/>
                    <a:p>
                      <a:pPr algn="l" fontAlgn="b"/>
                      <a:r>
                        <a:rPr lang="en-US" sz="1800" b="0" i="0" u="none" strike="noStrike" dirty="0">
                          <a:solidFill>
                            <a:srgbClr val="000000"/>
                          </a:solidFill>
                          <a:latin typeface="Calibri"/>
                        </a:rPr>
                        <a:t>Dividend Growth Rate</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22%</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r h="338667">
                <a:tc>
                  <a:txBody>
                    <a:bodyPr/>
                    <a:lstStyle/>
                    <a:p>
                      <a:pPr algn="l" fontAlgn="b"/>
                      <a:r>
                        <a:rPr lang="en-US" sz="1800" b="0" i="0" u="none" strike="noStrike">
                          <a:solidFill>
                            <a:srgbClr val="000000"/>
                          </a:solidFill>
                          <a:latin typeface="Calibri"/>
                        </a:rPr>
                        <a:t>Total Debt</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$3,190 M</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r h="338667">
                <a:tc>
                  <a:txBody>
                    <a:bodyPr/>
                    <a:lstStyle/>
                    <a:p>
                      <a:pPr algn="l" fontAlgn="b"/>
                      <a:r>
                        <a:rPr lang="en-US" sz="1800" b="0" i="0" u="none" strike="noStrike" dirty="0">
                          <a:solidFill>
                            <a:srgbClr val="000000"/>
                          </a:solidFill>
                          <a:latin typeface="Calibri"/>
                        </a:rPr>
                        <a:t>Cash</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$360 M</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r h="338667">
                <a:tc>
                  <a:txBody>
                    <a:bodyPr/>
                    <a:lstStyle/>
                    <a:p>
                      <a:pPr algn="l" fontAlgn="b"/>
                      <a:r>
                        <a:rPr lang="en-US" sz="1800" b="0" i="0" u="none" strike="noStrike">
                          <a:solidFill>
                            <a:srgbClr val="000000"/>
                          </a:solidFill>
                          <a:latin typeface="Calibri"/>
                        </a:rPr>
                        <a:t>Credit Rating</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Calibri"/>
                        </a:rPr>
                        <a:t>Baa3/BBB-</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33400" y="304800"/>
            <a:ext cx="7623175"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kern="0" noProof="0" dirty="0" smtClean="0">
                <a:solidFill>
                  <a:schemeClr val="tx2"/>
                </a:solidFill>
                <a:ea typeface="+mj-ea"/>
                <a:cs typeface="Garamond" pitchFamily="18" charset="0"/>
              </a:rPr>
              <a:t>Near-Term </a:t>
            </a:r>
            <a:r>
              <a:rPr lang="en-US" sz="2800" kern="0" dirty="0" smtClean="0">
                <a:solidFill>
                  <a:schemeClr val="tx2"/>
                </a:solidFill>
                <a:ea typeface="+mj-ea"/>
                <a:cs typeface="Garamond" pitchFamily="18" charset="0"/>
              </a:rPr>
              <a:t>High </a:t>
            </a:r>
            <a:r>
              <a:rPr lang="en-US" sz="2800" kern="0" noProof="0" dirty="0" smtClean="0">
                <a:solidFill>
                  <a:schemeClr val="tx2"/>
                </a:solidFill>
                <a:ea typeface="+mj-ea"/>
                <a:cs typeface="Garamond" pitchFamily="18" charset="0"/>
              </a:rPr>
              <a:t>Earnings Growth Catalysts</a:t>
            </a:r>
            <a:endParaRPr kumimoji="0" lang="en-US" sz="2800" b="0" i="0" u="none" strike="noStrike" kern="0" cap="none" spc="0" normalizeH="0" baseline="0" noProof="0" dirty="0">
              <a:ln>
                <a:noFill/>
              </a:ln>
              <a:solidFill>
                <a:schemeClr val="tx2"/>
              </a:solidFill>
              <a:effectLst/>
              <a:uLnTx/>
              <a:uFillTx/>
              <a:latin typeface="Garamond" pitchFamily="18" charset="0"/>
              <a:ea typeface="+mj-ea"/>
              <a:cs typeface="Garamond" pitchFamily="18" charset="0"/>
            </a:endParaRPr>
          </a:p>
        </p:txBody>
      </p:sp>
      <p:sp>
        <p:nvSpPr>
          <p:cNvPr id="4" name="TextBox 3"/>
          <p:cNvSpPr txBox="1"/>
          <p:nvPr/>
        </p:nvSpPr>
        <p:spPr>
          <a:xfrm>
            <a:off x="1143000" y="1245037"/>
            <a:ext cx="6553200" cy="3631763"/>
          </a:xfrm>
          <a:prstGeom prst="rect">
            <a:avLst/>
          </a:prstGeom>
          <a:noFill/>
        </p:spPr>
        <p:txBody>
          <a:bodyPr wrap="square" rtlCol="0">
            <a:spAutoFit/>
          </a:bodyPr>
          <a:lstStyle/>
          <a:p>
            <a:pPr marL="228600" indent="-228600">
              <a:buFont typeface="Wingdings" pitchFamily="2" charset="2"/>
              <a:buChar char="§"/>
            </a:pPr>
            <a:r>
              <a:rPr lang="en-US" sz="2400" dirty="0" smtClean="0"/>
              <a:t>Delivered 5,230 railcars in Q1 </a:t>
            </a:r>
            <a:r>
              <a:rPr lang="en-US" sz="2400" dirty="0" smtClean="0"/>
              <a:t>03</a:t>
            </a:r>
          </a:p>
          <a:p>
            <a:pPr marL="228600" indent="-228600">
              <a:buFont typeface="Wingdings" pitchFamily="2" charset="2"/>
              <a:buChar char="§"/>
            </a:pPr>
            <a:r>
              <a:rPr lang="en-US" sz="2400" dirty="0" smtClean="0"/>
              <a:t>Took </a:t>
            </a:r>
            <a:r>
              <a:rPr lang="en-US" sz="2400" dirty="0" smtClean="0"/>
              <a:t>orders for 14,505 railcars in Q1 </a:t>
            </a:r>
            <a:r>
              <a:rPr lang="en-US" sz="2400" dirty="0" smtClean="0"/>
              <a:t>03</a:t>
            </a:r>
          </a:p>
          <a:p>
            <a:pPr marL="228600" indent="-228600">
              <a:buFont typeface="Wingdings" pitchFamily="2" charset="2"/>
              <a:buChar char="§"/>
            </a:pPr>
            <a:r>
              <a:rPr lang="en-US" sz="2400" dirty="0" smtClean="0"/>
              <a:t>60</a:t>
            </a:r>
            <a:r>
              <a:rPr lang="en-US" sz="2400" dirty="0" smtClean="0"/>
              <a:t>% </a:t>
            </a:r>
            <a:r>
              <a:rPr lang="en-US" sz="2400" dirty="0" smtClean="0"/>
              <a:t>of total </a:t>
            </a:r>
            <a:r>
              <a:rPr lang="en-US" sz="2400" dirty="0" smtClean="0"/>
              <a:t>industry orders for freight </a:t>
            </a:r>
            <a:r>
              <a:rPr lang="en-US" sz="2400" dirty="0" smtClean="0"/>
              <a:t>railcars</a:t>
            </a:r>
          </a:p>
          <a:p>
            <a:pPr marL="228600" indent="-228600">
              <a:buFont typeface="Wingdings" pitchFamily="2" charset="2"/>
              <a:buChar char="§"/>
            </a:pPr>
            <a:r>
              <a:rPr lang="en-US" sz="2400" dirty="0" smtClean="0"/>
              <a:t>80</a:t>
            </a:r>
            <a:r>
              <a:rPr lang="en-US" sz="2400" dirty="0" smtClean="0"/>
              <a:t>% in high margin tanker </a:t>
            </a:r>
            <a:r>
              <a:rPr lang="en-US" sz="2400" dirty="0" smtClean="0"/>
              <a:t>cars</a:t>
            </a:r>
          </a:p>
          <a:p>
            <a:pPr marL="228600" indent="-228600">
              <a:buFont typeface="Wingdings" pitchFamily="2" charset="2"/>
              <a:buChar char="§"/>
            </a:pPr>
            <a:r>
              <a:rPr lang="en-US" sz="2400" dirty="0" smtClean="0"/>
              <a:t>Record Book </a:t>
            </a:r>
            <a:r>
              <a:rPr lang="en-US" sz="2400" dirty="0" smtClean="0"/>
              <a:t>to Bill = </a:t>
            </a:r>
            <a:r>
              <a:rPr lang="en-US" sz="2400" dirty="0" smtClean="0"/>
              <a:t>2.77</a:t>
            </a:r>
          </a:p>
          <a:p>
            <a:pPr marL="228600" indent="-228600">
              <a:buFont typeface="Wingdings" pitchFamily="2" charset="2"/>
              <a:buChar char="§"/>
            </a:pPr>
            <a:r>
              <a:rPr lang="en-US" sz="2400" dirty="0" smtClean="0"/>
              <a:t>Backlog </a:t>
            </a:r>
            <a:r>
              <a:rPr lang="en-US" sz="2400" dirty="0" smtClean="0"/>
              <a:t>now at record 41,265 </a:t>
            </a:r>
            <a:r>
              <a:rPr lang="en-US" sz="2400" dirty="0" smtClean="0"/>
              <a:t>railcars</a:t>
            </a:r>
          </a:p>
          <a:p>
            <a:pPr marL="228600" indent="-228600">
              <a:buFont typeface="Wingdings" pitchFamily="2" charset="2"/>
              <a:buChar char="§"/>
            </a:pPr>
            <a:r>
              <a:rPr lang="en-US" sz="2400" dirty="0" smtClean="0"/>
              <a:t>Two </a:t>
            </a:r>
            <a:r>
              <a:rPr lang="en-US" sz="2400" dirty="0" smtClean="0"/>
              <a:t>years of </a:t>
            </a:r>
            <a:r>
              <a:rPr lang="en-US" sz="2400" dirty="0" smtClean="0"/>
              <a:t>visibility</a:t>
            </a:r>
          </a:p>
          <a:p>
            <a:pPr marL="228600" indent="-228600">
              <a:buFont typeface="Wingdings" pitchFamily="2" charset="2"/>
              <a:buChar char="§"/>
            </a:pPr>
            <a:r>
              <a:rPr lang="en-US" sz="2400" dirty="0" smtClean="0"/>
              <a:t>Company earnings guidance </a:t>
            </a:r>
            <a:r>
              <a:rPr lang="en-US" sz="2400" dirty="0" smtClean="0"/>
              <a:t>and street estimates are too conservative</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5800"/>
            <a:ext cx="7623175" cy="609600"/>
          </a:xfrm>
        </p:spPr>
        <p:txBody>
          <a:bodyPr/>
          <a:lstStyle/>
          <a:p>
            <a:r>
              <a:rPr lang="en-US" dirty="0" smtClean="0"/>
              <a:t>Valuation</a:t>
            </a:r>
            <a:endParaRPr lang="en-US" dirty="0"/>
          </a:p>
        </p:txBody>
      </p:sp>
      <p:sp>
        <p:nvSpPr>
          <p:cNvPr id="3" name="Subtitle 2"/>
          <p:cNvSpPr>
            <a:spLocks noGrp="1"/>
          </p:cNvSpPr>
          <p:nvPr>
            <p:ph type="subTitle" idx="1"/>
          </p:nvPr>
        </p:nvSpPr>
        <p:spPr>
          <a:xfrm>
            <a:off x="1143000" y="1524000"/>
            <a:ext cx="6553200" cy="914400"/>
          </a:xfrm>
        </p:spPr>
        <p:txBody>
          <a:bodyPr/>
          <a:lstStyle/>
          <a:p>
            <a:pPr algn="l"/>
            <a:r>
              <a:rPr lang="en-US" dirty="0" smtClean="0"/>
              <a:t>TRN is trading at 9</a:t>
            </a:r>
            <a:r>
              <a:rPr lang="en-US" dirty="0" smtClean="0"/>
              <a:t>.7x </a:t>
            </a:r>
            <a:r>
              <a:rPr lang="en-US" dirty="0" smtClean="0"/>
              <a:t>and </a:t>
            </a:r>
            <a:r>
              <a:rPr lang="en-US" dirty="0" smtClean="0"/>
              <a:t>8.7x </a:t>
            </a:r>
            <a:r>
              <a:rPr lang="en-US" dirty="0" smtClean="0"/>
              <a:t>S</a:t>
            </a:r>
            <a:r>
              <a:rPr lang="en-US" dirty="0" smtClean="0"/>
              <a:t>treet estimates for FY13 </a:t>
            </a:r>
            <a:r>
              <a:rPr lang="en-US" dirty="0" smtClean="0"/>
              <a:t>and </a:t>
            </a:r>
            <a:r>
              <a:rPr lang="en-US" dirty="0" smtClean="0"/>
              <a:t>Y14 earnings. It’s normal cycle average multiple is 13.6x</a:t>
            </a:r>
            <a:r>
              <a:rPr lang="en-US" dirty="0" smtClean="0"/>
              <a:t> </a:t>
            </a:r>
            <a:r>
              <a:rPr lang="en-US" dirty="0" smtClean="0"/>
              <a:t>and Street. Cycle is stronger than ever before and Street estimates are too low.</a:t>
            </a:r>
          </a:p>
          <a:p>
            <a:pPr algn="l"/>
            <a:endParaRPr lang="en-US" dirty="0"/>
          </a:p>
        </p:txBody>
      </p:sp>
      <p:graphicFrame>
        <p:nvGraphicFramePr>
          <p:cNvPr id="4" name="Table 3"/>
          <p:cNvGraphicFramePr>
            <a:graphicFrameLocks noGrp="1"/>
          </p:cNvGraphicFramePr>
          <p:nvPr/>
        </p:nvGraphicFramePr>
        <p:xfrm>
          <a:off x="1981200" y="3048002"/>
          <a:ext cx="4724400" cy="2590798"/>
        </p:xfrm>
        <a:graphic>
          <a:graphicData uri="http://schemas.openxmlformats.org/drawingml/2006/table">
            <a:tbl>
              <a:tblPr/>
              <a:tblGrid>
                <a:gridCol w="3233813"/>
                <a:gridCol w="1490587"/>
              </a:tblGrid>
              <a:tr h="370114">
                <a:tc>
                  <a:txBody>
                    <a:bodyPr/>
                    <a:lstStyle/>
                    <a:p>
                      <a:pPr algn="l" fontAlgn="b"/>
                      <a:r>
                        <a:rPr lang="en-US" sz="1600" b="0" i="0" u="none" strike="noStrike" dirty="0">
                          <a:solidFill>
                            <a:srgbClr val="000000"/>
                          </a:solidFill>
                          <a:latin typeface="Calibri"/>
                        </a:rPr>
                        <a:t>2012 Actual EPS</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$3.19 </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r h="370114">
                <a:tc>
                  <a:txBody>
                    <a:bodyPr/>
                    <a:lstStyle/>
                    <a:p>
                      <a:pPr algn="l" fontAlgn="b"/>
                      <a:r>
                        <a:rPr lang="en-US" sz="1600" b="0" i="0" u="none" strike="noStrike" dirty="0">
                          <a:solidFill>
                            <a:srgbClr val="000000"/>
                          </a:solidFill>
                          <a:latin typeface="Calibri"/>
                        </a:rPr>
                        <a:t>2013 </a:t>
                      </a:r>
                      <a:r>
                        <a:rPr lang="en-US" sz="1600" b="0" i="0" u="none" strike="noStrike" dirty="0" smtClean="0">
                          <a:solidFill>
                            <a:srgbClr val="000000"/>
                          </a:solidFill>
                          <a:latin typeface="Calibri"/>
                        </a:rPr>
                        <a:t>Est. </a:t>
                      </a:r>
                      <a:r>
                        <a:rPr lang="en-US" sz="1600" b="0" i="0" u="none" strike="noStrike" dirty="0">
                          <a:solidFill>
                            <a:srgbClr val="000000"/>
                          </a:solidFill>
                          <a:latin typeface="Calibri"/>
                        </a:rPr>
                        <a:t>Street</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$3.96 </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r h="370114">
                <a:tc>
                  <a:txBody>
                    <a:bodyPr/>
                    <a:lstStyle/>
                    <a:p>
                      <a:pPr algn="l" fontAlgn="b"/>
                      <a:r>
                        <a:rPr lang="en-US" sz="1600" b="0" i="0" u="none" strike="noStrike" dirty="0">
                          <a:solidFill>
                            <a:srgbClr val="000000"/>
                          </a:solidFill>
                          <a:latin typeface="Calibri"/>
                        </a:rPr>
                        <a:t>2014 </a:t>
                      </a:r>
                      <a:r>
                        <a:rPr lang="en-US" sz="1600" b="0" i="0" u="none" strike="noStrike" dirty="0" smtClean="0">
                          <a:solidFill>
                            <a:srgbClr val="000000"/>
                          </a:solidFill>
                          <a:latin typeface="Calibri"/>
                        </a:rPr>
                        <a:t>Est. </a:t>
                      </a:r>
                      <a:r>
                        <a:rPr lang="en-US" sz="1600" b="0" i="0" u="none" strike="noStrike" dirty="0">
                          <a:solidFill>
                            <a:srgbClr val="000000"/>
                          </a:solidFill>
                          <a:latin typeface="Calibri"/>
                        </a:rPr>
                        <a:t>Street</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$4.44 </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r h="370114">
                <a:tc>
                  <a:txBody>
                    <a:bodyPr/>
                    <a:lstStyle/>
                    <a:p>
                      <a:pPr algn="l" fontAlgn="b"/>
                      <a:r>
                        <a:rPr lang="en-US" sz="1600" b="0" i="0" u="none" strike="noStrike" dirty="0">
                          <a:solidFill>
                            <a:srgbClr val="000000"/>
                          </a:solidFill>
                          <a:latin typeface="Calibri"/>
                        </a:rPr>
                        <a:t>2013 Crescat </a:t>
                      </a:r>
                      <a:r>
                        <a:rPr lang="en-US" sz="1600" b="0" i="0" u="none" strike="noStrike" dirty="0" smtClean="0">
                          <a:solidFill>
                            <a:srgbClr val="000000"/>
                          </a:solidFill>
                          <a:latin typeface="Calibri"/>
                        </a:rPr>
                        <a:t>Est.</a:t>
                      </a:r>
                      <a:endParaRPr lang="en-US" sz="1600" b="0" i="0" u="none" strike="noStrike" dirty="0">
                        <a:solidFill>
                          <a:srgbClr val="000000"/>
                        </a:solidFill>
                        <a:latin typeface="Calibri"/>
                      </a:endParaRP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$4.95 </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r h="370114">
                <a:tc>
                  <a:txBody>
                    <a:bodyPr/>
                    <a:lstStyle/>
                    <a:p>
                      <a:pPr algn="l" fontAlgn="b"/>
                      <a:r>
                        <a:rPr lang="en-US" sz="1600" b="0" i="0" u="none" strike="noStrike" dirty="0">
                          <a:solidFill>
                            <a:srgbClr val="000000"/>
                          </a:solidFill>
                          <a:latin typeface="Calibri"/>
                        </a:rPr>
                        <a:t>2014 Crescat </a:t>
                      </a:r>
                      <a:r>
                        <a:rPr lang="en-US" sz="1600" b="0" i="0" u="none" strike="noStrike" dirty="0" smtClean="0">
                          <a:solidFill>
                            <a:srgbClr val="000000"/>
                          </a:solidFill>
                          <a:latin typeface="Calibri"/>
                        </a:rPr>
                        <a:t>Est.</a:t>
                      </a:r>
                      <a:endParaRPr lang="en-US" sz="1600" b="0" i="0" u="none" strike="noStrike" dirty="0">
                        <a:solidFill>
                          <a:srgbClr val="000000"/>
                        </a:solidFill>
                        <a:latin typeface="Calibri"/>
                      </a:endParaRP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$6.44</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r h="370114">
                <a:tc>
                  <a:txBody>
                    <a:bodyPr/>
                    <a:lstStyle/>
                    <a:p>
                      <a:pPr algn="l" fontAlgn="b"/>
                      <a:r>
                        <a:rPr lang="en-US" sz="1600" b="0" i="0" u="none" strike="noStrike" dirty="0">
                          <a:solidFill>
                            <a:srgbClr val="000000"/>
                          </a:solidFill>
                          <a:latin typeface="Calibri"/>
                        </a:rPr>
                        <a:t>12-18 </a:t>
                      </a:r>
                      <a:r>
                        <a:rPr lang="en-US" sz="1600" b="0" i="0" u="none" strike="noStrike" dirty="0" smtClean="0">
                          <a:solidFill>
                            <a:srgbClr val="000000"/>
                          </a:solidFill>
                          <a:latin typeface="Calibri"/>
                        </a:rPr>
                        <a:t>Month Target Price</a:t>
                      </a:r>
                      <a:endParaRPr lang="en-US" sz="1600" b="0" i="0" u="none" strike="noStrike" dirty="0">
                        <a:solidFill>
                          <a:srgbClr val="000000"/>
                        </a:solidFill>
                        <a:latin typeface="Calibri"/>
                      </a:endParaRP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600" b="0" i="0" u="none" strike="noStrike">
                          <a:solidFill>
                            <a:srgbClr val="000000"/>
                          </a:solidFill>
                          <a:latin typeface="Calibri"/>
                        </a:rPr>
                        <a:t>$87 </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r h="370114">
                <a:tc>
                  <a:txBody>
                    <a:bodyPr/>
                    <a:lstStyle/>
                    <a:p>
                      <a:pPr algn="l" fontAlgn="b"/>
                      <a:r>
                        <a:rPr lang="en-US" sz="1600" b="0" i="0" u="none" strike="noStrike">
                          <a:solidFill>
                            <a:srgbClr val="000000"/>
                          </a:solidFill>
                          <a:latin typeface="Calibri"/>
                        </a:rPr>
                        <a:t>Appreciation Potential</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Calibri"/>
                        </a:rPr>
                        <a:t>126%</a:t>
                      </a:r>
                    </a:p>
                  </a:txBody>
                  <a:tcPr marL="9525" marR="9525" marT="9525" marB="0" anchor="b">
                    <a:lnL w="19050" cap="flat" cmpd="sng" algn="ctr">
                      <a:solidFill>
                        <a:srgbClr val="800000"/>
                      </a:solidFill>
                      <a:prstDash val="solid"/>
                      <a:round/>
                      <a:headEnd type="none" w="med" len="med"/>
                      <a:tailEnd type="none" w="med" len="med"/>
                    </a:lnL>
                    <a:lnR w="19050" cap="flat" cmpd="sng" algn="ctr">
                      <a:solidFill>
                        <a:srgbClr val="800000"/>
                      </a:solidFill>
                      <a:prstDash val="solid"/>
                      <a:round/>
                      <a:headEnd type="none" w="med" len="med"/>
                      <a:tailEnd type="none" w="med" len="med"/>
                    </a:lnR>
                    <a:lnT w="19050" cap="flat" cmpd="sng" algn="ctr">
                      <a:solidFill>
                        <a:srgbClr val="800000"/>
                      </a:solidFill>
                      <a:prstDash val="solid"/>
                      <a:round/>
                      <a:headEnd type="none" w="med" len="med"/>
                      <a:tailEnd type="none" w="med" len="med"/>
                    </a:lnT>
                    <a:lnB w="19050" cap="flat" cmpd="sng" algn="ctr">
                      <a:solidFill>
                        <a:srgbClr val="8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1"/>
          <p:cNvSpPr txBox="1">
            <a:spLocks noChangeArrowheads="1"/>
          </p:cNvSpPr>
          <p:nvPr/>
        </p:nvSpPr>
        <p:spPr bwMode="auto">
          <a:xfrm>
            <a:off x="731520" y="228600"/>
            <a:ext cx="7623175"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Garamond" pitchFamily="18" charset="0"/>
                <a:ea typeface="+mj-ea"/>
                <a:cs typeface="MS PGothic"/>
              </a:rPr>
              <a:t>Other</a:t>
            </a:r>
            <a:r>
              <a:rPr lang="en-US" sz="2800" kern="0" dirty="0" smtClean="0">
                <a:solidFill>
                  <a:schemeClr val="tx2"/>
                </a:solidFill>
                <a:ea typeface="+mj-ea"/>
              </a:rPr>
              <a:t> </a:t>
            </a:r>
            <a:r>
              <a:rPr lang="en-US" sz="2800" kern="0" dirty="0" smtClean="0">
                <a:solidFill>
                  <a:schemeClr val="tx2"/>
                </a:solidFill>
                <a:ea typeface="+mj-ea"/>
              </a:rPr>
              <a:t>Companies Crescat Owns </a:t>
            </a:r>
            <a:r>
              <a:rPr lang="en-US" sz="2800" kern="0" dirty="0" smtClean="0">
                <a:solidFill>
                  <a:schemeClr val="tx2"/>
                </a:solidFill>
                <a:ea typeface="+mj-ea"/>
              </a:rPr>
              <a:t>Levered to New Oil and Gas Resources Theme</a:t>
            </a:r>
            <a:endParaRPr kumimoji="0" lang="en-US" sz="2800" b="0" i="0" u="none" strike="noStrike" kern="0" cap="none" spc="0" normalizeH="0" baseline="0" noProof="0" dirty="0" smtClean="0">
              <a:ln>
                <a:noFill/>
              </a:ln>
              <a:solidFill>
                <a:schemeClr val="tx2"/>
              </a:solidFill>
              <a:effectLst/>
              <a:uLnTx/>
              <a:uFillTx/>
              <a:latin typeface="Garamond" pitchFamily="18" charset="0"/>
              <a:ea typeface="+mj-ea"/>
              <a:cs typeface="MS PGothic"/>
            </a:endParaRPr>
          </a:p>
        </p:txBody>
      </p:sp>
      <p:sp>
        <p:nvSpPr>
          <p:cNvPr id="5" name="TextBox 4"/>
          <p:cNvSpPr txBox="1"/>
          <p:nvPr/>
        </p:nvSpPr>
        <p:spPr>
          <a:xfrm>
            <a:off x="685800" y="1703725"/>
            <a:ext cx="7086600" cy="3477875"/>
          </a:xfrm>
          <a:prstGeom prst="rect">
            <a:avLst/>
          </a:prstGeom>
          <a:noFill/>
        </p:spPr>
        <p:txBody>
          <a:bodyPr wrap="square" rtlCol="0">
            <a:spAutoFit/>
          </a:bodyPr>
          <a:lstStyle/>
          <a:p>
            <a:pPr marL="228600" indent="-228600">
              <a:buFont typeface="Wingdings" pitchFamily="2" charset="2"/>
              <a:buChar char="§"/>
            </a:pPr>
            <a:r>
              <a:rPr lang="en-US" sz="2000" dirty="0" smtClean="0"/>
              <a:t>Railcar Manufacturing: American Railcar (ARII), WABTEC (</a:t>
            </a:r>
            <a:r>
              <a:rPr lang="en-US" sz="2000" dirty="0" smtClean="0"/>
              <a:t>WAB)</a:t>
            </a:r>
          </a:p>
          <a:p>
            <a:pPr marL="228600" indent="-228600">
              <a:buFont typeface="Wingdings" pitchFamily="2" charset="2"/>
              <a:buChar char="§"/>
            </a:pPr>
            <a:r>
              <a:rPr lang="en-US" sz="2000" dirty="0" smtClean="0"/>
              <a:t>Cryogenic </a:t>
            </a:r>
            <a:r>
              <a:rPr lang="en-US" sz="2000" dirty="0" smtClean="0"/>
              <a:t>Industrial Gas Equipment: Chart Industries (</a:t>
            </a:r>
            <a:r>
              <a:rPr lang="en-US" sz="2000" dirty="0" smtClean="0"/>
              <a:t>GTLS)</a:t>
            </a:r>
          </a:p>
          <a:p>
            <a:pPr marL="228600" indent="-228600">
              <a:buFont typeface="Wingdings" pitchFamily="2" charset="2"/>
              <a:buChar char="§"/>
            </a:pPr>
            <a:r>
              <a:rPr lang="en-US" sz="2000" dirty="0" smtClean="0"/>
              <a:t>Petrochemical</a:t>
            </a:r>
            <a:r>
              <a:rPr lang="en-US" sz="2000" dirty="0" smtClean="0"/>
              <a:t>: </a:t>
            </a:r>
            <a:r>
              <a:rPr lang="en-US" sz="2000" dirty="0" err="1" smtClean="0"/>
              <a:t>Axiall</a:t>
            </a:r>
            <a:r>
              <a:rPr lang="en-US" sz="2000" dirty="0" smtClean="0"/>
              <a:t> (</a:t>
            </a:r>
            <a:r>
              <a:rPr lang="en-US" sz="2000" dirty="0" smtClean="0"/>
              <a:t>AXLL)</a:t>
            </a:r>
          </a:p>
          <a:p>
            <a:pPr marL="228600" indent="-228600">
              <a:buFont typeface="Wingdings" pitchFamily="2" charset="2"/>
              <a:buChar char="§"/>
            </a:pPr>
            <a:r>
              <a:rPr lang="en-US" sz="2000" dirty="0" smtClean="0"/>
              <a:t>Land </a:t>
            </a:r>
            <a:r>
              <a:rPr lang="en-US" sz="2000" dirty="0" smtClean="0"/>
              <a:t>Drilling Rigs: </a:t>
            </a:r>
            <a:r>
              <a:rPr lang="en-US" sz="2000" dirty="0" err="1" smtClean="0"/>
              <a:t>Helmeric</a:t>
            </a:r>
            <a:r>
              <a:rPr lang="en-US" sz="2000" dirty="0" smtClean="0"/>
              <a:t> &amp; Payne (</a:t>
            </a:r>
            <a:r>
              <a:rPr lang="en-US" sz="2000" dirty="0" smtClean="0"/>
              <a:t>HP)</a:t>
            </a:r>
          </a:p>
          <a:p>
            <a:pPr marL="228600" indent="-228600">
              <a:buFont typeface="Wingdings" pitchFamily="2" charset="2"/>
              <a:buChar char="§"/>
            </a:pPr>
            <a:r>
              <a:rPr lang="en-US" sz="2000" dirty="0" smtClean="0"/>
              <a:t>Engineering </a:t>
            </a:r>
            <a:r>
              <a:rPr lang="en-US" sz="2000" dirty="0" smtClean="0"/>
              <a:t>&amp; Construction: Chicago Bridge and Iron (CBI), Jacobs Engineering (</a:t>
            </a:r>
            <a:r>
              <a:rPr lang="en-US" sz="2000" dirty="0" smtClean="0"/>
              <a:t>JEC)</a:t>
            </a:r>
          </a:p>
          <a:p>
            <a:pPr marL="228600" indent="-228600">
              <a:buFont typeface="Wingdings" pitchFamily="2" charset="2"/>
              <a:buChar char="§"/>
            </a:pPr>
            <a:r>
              <a:rPr lang="en-US" sz="2000" dirty="0" smtClean="0"/>
              <a:t>Refining</a:t>
            </a:r>
            <a:r>
              <a:rPr lang="en-US" sz="2000" dirty="0" smtClean="0"/>
              <a:t>: Marathon Petroleum (MPC), Tesoro (TSO), Valero (VLO</a:t>
            </a:r>
            <a:r>
              <a:rPr lang="en-US" sz="2000" dirty="0" smtClean="0"/>
              <a:t>)</a:t>
            </a:r>
          </a:p>
          <a:p>
            <a:pPr marL="228600" indent="-228600">
              <a:buFont typeface="Wingdings" pitchFamily="2" charset="2"/>
              <a:buChar char="§"/>
            </a:pPr>
            <a:r>
              <a:rPr lang="en-US" sz="2000" dirty="0" smtClean="0"/>
              <a:t> Automotive</a:t>
            </a:r>
            <a:r>
              <a:rPr lang="en-US" sz="2000" dirty="0" smtClean="0"/>
              <a:t>: Ford (F), General Motors (</a:t>
            </a:r>
            <a:r>
              <a:rPr lang="en-US" sz="2000" dirty="0" smtClean="0"/>
              <a:t>GM)</a:t>
            </a:r>
          </a:p>
          <a:p>
            <a:pPr marL="228600" indent="-228600">
              <a:buFont typeface="Wingdings" pitchFamily="2" charset="2"/>
              <a:buChar char="§"/>
            </a:pPr>
            <a:r>
              <a:rPr lang="en-US" sz="2000" dirty="0" smtClean="0"/>
              <a:t>Oil </a:t>
            </a:r>
            <a:r>
              <a:rPr lang="en-US" sz="2000" dirty="0" smtClean="0"/>
              <a:t>and Gas Pipelines: Kinder Morgan (KMI), </a:t>
            </a:r>
            <a:r>
              <a:rPr lang="en-US" sz="2000" dirty="0" err="1" smtClean="0"/>
              <a:t>Transcanada</a:t>
            </a:r>
            <a:r>
              <a:rPr lang="en-US" sz="2000" dirty="0" smtClean="0"/>
              <a:t> (TRP), Spectra (SE), Williams (WMB)</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4953000" y="0"/>
            <a:ext cx="3124200" cy="6248400"/>
          </a:xfrm>
          <a:prstGeom prst="rect">
            <a:avLst/>
          </a:prstGeom>
          <a:gradFill rotWithShape="1">
            <a:gsLst>
              <a:gs pos="0">
                <a:schemeClr val="accent1"/>
              </a:gs>
              <a:gs pos="100000">
                <a:schemeClr val="bg2">
                  <a:lumMod val="60000"/>
                  <a:lumOff val="40000"/>
                </a:schemeClr>
              </a:gs>
            </a:gsLst>
            <a:lin ang="5400000" scaled="1"/>
          </a:gradFill>
          <a:ln w="9525">
            <a:noFill/>
            <a:miter lim="800000"/>
            <a:headEnd/>
            <a:tailEnd/>
          </a:ln>
        </p:spPr>
        <p:txBody>
          <a:bodyPr wrap="none" anchor="ctr"/>
          <a:lstStyle/>
          <a:p>
            <a:endParaRPr lang="en-US" dirty="0">
              <a:latin typeface="Arial" pitchFamily="34" charset="0"/>
            </a:endParaRPr>
          </a:p>
        </p:txBody>
      </p:sp>
      <p:sp>
        <p:nvSpPr>
          <p:cNvPr id="4099" name="Text Box 4"/>
          <p:cNvSpPr>
            <a:spLocks noGrp="1" noChangeArrowheads="1"/>
          </p:cNvSpPr>
          <p:nvPr>
            <p:ph type="body" idx="4294967295"/>
          </p:nvPr>
        </p:nvSpPr>
        <p:spPr>
          <a:xfrm>
            <a:off x="915988" y="1231845"/>
            <a:ext cx="3427412" cy="4016484"/>
          </a:xfrm>
        </p:spPr>
        <p:txBody>
          <a:bodyPr anchor="ctr">
            <a:spAutoFit/>
          </a:bodyPr>
          <a:lstStyle/>
          <a:p>
            <a:pPr marL="0" indent="4763" eaLnBrk="1" hangingPunct="1">
              <a:lnSpc>
                <a:spcPct val="125000"/>
              </a:lnSpc>
              <a:spcBef>
                <a:spcPct val="90000"/>
              </a:spcBef>
              <a:buNone/>
            </a:pPr>
            <a:r>
              <a:rPr lang="en-US" sz="1200" dirty="0" smtClean="0">
                <a:cs typeface="MS PGothic"/>
              </a:rPr>
              <a:t>Crescat Capital LLC, through its wholly owned subsidiary Crescat Portfolio Management LLC, is an investment adviser registered with the U.S. Securities and Exchange Commission. Reported returns are purely historical, no indication of future performance, and may be adjusted subsequent to third party accounting verification and audit. The information contained herein does not constitute an offer to sell nor the solicitation of an offer to buy interests in any fund. Such an offering is made solely by means of a fund private placement memorandum as presented by a fund principal. The information contained herein is not being distributed publicly, is confidential, and is not to be redistributed to any other persons without the prior permission of Crescat Capital. Only qualified investors will be admitted as limited partners to a Crescat fund.</a:t>
            </a:r>
            <a:endParaRPr lang="en-US" sz="1200" b="1" dirty="0" smtClean="0">
              <a:latin typeface="Garamond" pitchFamily="18" charset="0"/>
              <a:cs typeface="MS PGothic"/>
            </a:endParaRPr>
          </a:p>
        </p:txBody>
      </p:sp>
      <p:pic>
        <p:nvPicPr>
          <p:cNvPr id="4100" name="Picture 12" descr="Bull at Stock Exchange"/>
          <p:cNvPicPr>
            <a:picLocks noChangeAspect="1" noChangeArrowheads="1"/>
          </p:cNvPicPr>
          <p:nvPr/>
        </p:nvPicPr>
        <p:blipFill>
          <a:blip r:embed="rId3" cstate="print"/>
          <a:srcRect l="10587" r="2603"/>
          <a:stretch>
            <a:fillRect/>
          </a:stretch>
        </p:blipFill>
        <p:spPr bwMode="auto">
          <a:xfrm>
            <a:off x="4945063" y="762000"/>
            <a:ext cx="3132137" cy="4800600"/>
          </a:xfrm>
          <a:prstGeom prst="rect">
            <a:avLst/>
          </a:prstGeom>
          <a:noFill/>
          <a:ln w="9525">
            <a:noFill/>
            <a:miter lim="800000"/>
            <a:headEnd/>
            <a:tailEnd/>
          </a:ln>
        </p:spPr>
      </p:pic>
      <p:sp>
        <p:nvSpPr>
          <p:cNvPr id="4101" name="Rectangle 9"/>
          <p:cNvSpPr>
            <a:spLocks noChangeArrowheads="1"/>
          </p:cNvSpPr>
          <p:nvPr/>
        </p:nvSpPr>
        <p:spPr bwMode="auto">
          <a:xfrm>
            <a:off x="8077200" y="0"/>
            <a:ext cx="838200" cy="6096000"/>
          </a:xfrm>
          <a:prstGeom prst="rect">
            <a:avLst/>
          </a:prstGeom>
          <a:solidFill>
            <a:schemeClr val="bg1"/>
          </a:solidFill>
          <a:ln w="9525">
            <a:noFill/>
            <a:miter lim="800000"/>
            <a:headEnd/>
            <a:tailEnd/>
          </a:ln>
        </p:spPr>
        <p:txBody>
          <a:bodyPr wrap="none" anchor="ctr"/>
          <a:lstStyle/>
          <a:p>
            <a:endParaRPr lang="en-US" dirty="0">
              <a:cs typeface="Arial" pitchFamily="34" charset="0"/>
            </a:endParaRPr>
          </a:p>
        </p:txBody>
      </p:sp>
      <p:sp>
        <p:nvSpPr>
          <p:cNvPr id="4102" name="Rectangle 6"/>
          <p:cNvSpPr>
            <a:spLocks noGrp="1" noChangeArrowheads="1"/>
          </p:cNvSpPr>
          <p:nvPr>
            <p:ph type="sldNum" sz="quarter" idx="10"/>
          </p:nvPr>
        </p:nvSpPr>
        <p:spPr/>
        <p:txBody>
          <a:bodyPr/>
          <a:lstStyle/>
          <a:p>
            <a:pPr>
              <a:defRPr/>
            </a:pPr>
            <a:fld id="{C9F30EA6-DE8C-40F4-B736-EC8B957E389A}" type="slidenum">
              <a:rPr lang="en-US" smtClean="0">
                <a:ea typeface="MS PGothic"/>
              </a:rPr>
              <a:pPr>
                <a:defRPr/>
              </a:pPr>
              <a:t>17</a:t>
            </a:fld>
            <a:endParaRPr lang="en-US" dirty="0" smtClean="0">
              <a:ea typeface="MS PGothic"/>
            </a:endParaRPr>
          </a:p>
        </p:txBody>
      </p:sp>
      <p:sp>
        <p:nvSpPr>
          <p:cNvPr id="7" name="TextBox 6"/>
          <p:cNvSpPr txBox="1"/>
          <p:nvPr/>
        </p:nvSpPr>
        <p:spPr>
          <a:xfrm>
            <a:off x="914400" y="904875"/>
            <a:ext cx="3352800" cy="276999"/>
          </a:xfrm>
          <a:prstGeom prst="rect">
            <a:avLst/>
          </a:prstGeom>
          <a:noFill/>
        </p:spPr>
        <p:txBody>
          <a:bodyPr wrap="square" rtlCol="0">
            <a:spAutoFit/>
          </a:bodyPr>
          <a:lstStyle/>
          <a:p>
            <a:r>
              <a:rPr lang="en-US" sz="1200" dirty="0" smtClean="0"/>
              <a:t>Disclosures</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99790628"/>
          <p:cNvPicPr>
            <a:picLocks noChangeAspect="1" noChangeArrowheads="1"/>
          </p:cNvPicPr>
          <p:nvPr/>
        </p:nvPicPr>
        <p:blipFill>
          <a:blip r:embed="rId3" cstate="print"/>
          <a:srcRect l="3847" t="29947" r="3847" b="28554"/>
          <a:stretch>
            <a:fillRect/>
          </a:stretch>
        </p:blipFill>
        <p:spPr bwMode="auto">
          <a:xfrm>
            <a:off x="0" y="1990725"/>
            <a:ext cx="9144000" cy="2743200"/>
          </a:xfrm>
          <a:prstGeom prst="rect">
            <a:avLst/>
          </a:prstGeom>
          <a:noFill/>
          <a:ln w="9525">
            <a:noFill/>
            <a:miter lim="800000"/>
            <a:headEnd/>
            <a:tailEnd/>
          </a:ln>
        </p:spPr>
      </p:pic>
      <p:sp>
        <p:nvSpPr>
          <p:cNvPr id="13315" name="Rectangle 8"/>
          <p:cNvSpPr>
            <a:spLocks noGrp="1" noChangeArrowheads="1"/>
          </p:cNvSpPr>
          <p:nvPr>
            <p:ph type="title" idx="4294967295"/>
          </p:nvPr>
        </p:nvSpPr>
        <p:spPr>
          <a:xfrm>
            <a:off x="731520" y="228600"/>
            <a:ext cx="8686800" cy="731520"/>
          </a:xfrm>
        </p:spPr>
        <p:txBody>
          <a:bodyPr/>
          <a:lstStyle/>
          <a:p>
            <a:r>
              <a:rPr lang="en-US" sz="2800" dirty="0" smtClean="0">
                <a:cs typeface="MS PGothic"/>
              </a:rPr>
              <a:t>Contact Info</a:t>
            </a:r>
            <a:endParaRPr lang="en-US" sz="2800" dirty="0" smtClean="0">
              <a:latin typeface="Garamond" pitchFamily="18" charset="0"/>
              <a:cs typeface="MS PGothic"/>
            </a:endParaRPr>
          </a:p>
        </p:txBody>
      </p:sp>
      <p:sp>
        <p:nvSpPr>
          <p:cNvPr id="13316" name="Content Placeholder 2"/>
          <p:cNvSpPr>
            <a:spLocks noGrp="1"/>
          </p:cNvSpPr>
          <p:nvPr>
            <p:ph idx="4294967295"/>
          </p:nvPr>
        </p:nvSpPr>
        <p:spPr>
          <a:xfrm>
            <a:off x="5791200" y="1958093"/>
            <a:ext cx="2819400" cy="2775832"/>
          </a:xfrm>
          <a:solidFill>
            <a:schemeClr val="bg2">
              <a:lumMod val="40000"/>
              <a:lumOff val="60000"/>
              <a:alpha val="95000"/>
            </a:schemeClr>
          </a:solidFill>
        </p:spPr>
        <p:txBody>
          <a:bodyPr anchor="ctr" anchorCtr="1"/>
          <a:lstStyle/>
          <a:p>
            <a:pPr eaLnBrk="1" hangingPunct="1">
              <a:spcBef>
                <a:spcPts val="0"/>
              </a:spcBef>
              <a:buFont typeface="Wingdings" pitchFamily="2" charset="2"/>
              <a:buNone/>
            </a:pPr>
            <a:r>
              <a:rPr lang="en-US" sz="1600" dirty="0" smtClean="0">
                <a:latin typeface="Garamond" pitchFamily="18" charset="0"/>
                <a:cs typeface="MS PGothic"/>
              </a:rPr>
              <a:t>Crescat Capital </a:t>
            </a:r>
            <a:r>
              <a:rPr lang="en-US" sz="1400" dirty="0" smtClean="0">
                <a:latin typeface="Garamond" pitchFamily="18" charset="0"/>
                <a:cs typeface="MS PGothic"/>
              </a:rPr>
              <a:t>LLC</a:t>
            </a:r>
          </a:p>
          <a:p>
            <a:pPr eaLnBrk="1" hangingPunct="1">
              <a:spcBef>
                <a:spcPts val="0"/>
              </a:spcBef>
              <a:buFont typeface="Wingdings" pitchFamily="2" charset="2"/>
              <a:buNone/>
            </a:pPr>
            <a:r>
              <a:rPr lang="en-US" sz="1600" dirty="0" smtClean="0">
                <a:latin typeface="Garamond" pitchFamily="18" charset="0"/>
                <a:cs typeface="MS PGothic"/>
              </a:rPr>
              <a:t>1560 Broadway, Suite 2270</a:t>
            </a:r>
          </a:p>
          <a:p>
            <a:pPr eaLnBrk="1" hangingPunct="1">
              <a:spcBef>
                <a:spcPts val="0"/>
              </a:spcBef>
              <a:buFont typeface="Wingdings" pitchFamily="2" charset="2"/>
              <a:buNone/>
            </a:pPr>
            <a:r>
              <a:rPr lang="en-US" sz="1600" dirty="0" smtClean="0">
                <a:latin typeface="Garamond" pitchFamily="18" charset="0"/>
                <a:cs typeface="MS PGothic"/>
              </a:rPr>
              <a:t>Denver, CO  80202</a:t>
            </a:r>
          </a:p>
          <a:p>
            <a:pPr eaLnBrk="1" hangingPunct="1">
              <a:spcBef>
                <a:spcPts val="0"/>
              </a:spcBef>
              <a:buFont typeface="Wingdings" pitchFamily="2" charset="2"/>
              <a:buNone/>
            </a:pPr>
            <a:r>
              <a:rPr lang="en-US" sz="1600" dirty="0" smtClean="0">
                <a:latin typeface="Garamond" pitchFamily="18" charset="0"/>
                <a:cs typeface="MS PGothic"/>
              </a:rPr>
              <a:t>Office: 303-271-9997</a:t>
            </a:r>
          </a:p>
          <a:p>
            <a:pPr eaLnBrk="1" hangingPunct="1">
              <a:spcBef>
                <a:spcPts val="0"/>
              </a:spcBef>
              <a:buFont typeface="Wingdings" pitchFamily="2" charset="2"/>
              <a:buNone/>
            </a:pPr>
            <a:r>
              <a:rPr lang="en-US" sz="1600" dirty="0" smtClean="0">
                <a:latin typeface="Garamond" pitchFamily="18" charset="0"/>
                <a:cs typeface="MS PGothic"/>
              </a:rPr>
              <a:t>Fax: 303-271-9998</a:t>
            </a:r>
          </a:p>
          <a:p>
            <a:pPr eaLnBrk="1" hangingPunct="1">
              <a:spcBef>
                <a:spcPts val="0"/>
              </a:spcBef>
              <a:buFont typeface="Wingdings" pitchFamily="2" charset="2"/>
              <a:buNone/>
            </a:pPr>
            <a:r>
              <a:rPr lang="en-US" sz="1600" dirty="0" smtClean="0">
                <a:cs typeface="MS PGothic"/>
              </a:rPr>
              <a:t>Kevin C. Smith, CFA</a:t>
            </a:r>
          </a:p>
          <a:p>
            <a:pPr eaLnBrk="1" hangingPunct="1">
              <a:spcBef>
                <a:spcPts val="0"/>
              </a:spcBef>
              <a:buFont typeface="Wingdings" pitchFamily="2" charset="2"/>
              <a:buNone/>
            </a:pPr>
            <a:r>
              <a:rPr lang="en-US" sz="1600" dirty="0" smtClean="0">
                <a:latin typeface="Garamond" pitchFamily="18" charset="0"/>
                <a:cs typeface="MS PGothic"/>
              </a:rPr>
              <a:t>CEO/CIO</a:t>
            </a:r>
          </a:p>
          <a:p>
            <a:pPr eaLnBrk="1" hangingPunct="1">
              <a:spcBef>
                <a:spcPts val="0"/>
              </a:spcBef>
              <a:buFont typeface="Wingdings" pitchFamily="2" charset="2"/>
              <a:buNone/>
            </a:pPr>
            <a:r>
              <a:rPr lang="en-US" sz="1600" dirty="0" smtClean="0">
                <a:cs typeface="MS PGothic"/>
              </a:rPr>
              <a:t>ksmith</a:t>
            </a:r>
            <a:r>
              <a:rPr lang="en-US" sz="1600" dirty="0" smtClean="0">
                <a:latin typeface="Garamond" pitchFamily="18" charset="0"/>
                <a:cs typeface="MS PGothic"/>
              </a:rPr>
              <a:t>@crescat.net</a:t>
            </a:r>
          </a:p>
          <a:p>
            <a:pPr eaLnBrk="1" hangingPunct="1">
              <a:spcBef>
                <a:spcPts val="400"/>
              </a:spcBef>
              <a:buFont typeface="Wingdings" pitchFamily="2" charset="2"/>
              <a:buNone/>
            </a:pPr>
            <a:endParaRPr lang="en-US" sz="1300" dirty="0" smtClean="0">
              <a:latin typeface="Garamond" pitchFamily="18" charset="0"/>
              <a:cs typeface="MS PGothic"/>
            </a:endParaRPr>
          </a:p>
        </p:txBody>
      </p:sp>
      <p:sp>
        <p:nvSpPr>
          <p:cNvPr id="15367" name="Rectangle 6"/>
          <p:cNvSpPr>
            <a:spLocks noGrp="1" noChangeArrowheads="1"/>
          </p:cNvSpPr>
          <p:nvPr>
            <p:ph type="sldNum" sz="quarter" idx="10"/>
          </p:nvPr>
        </p:nvSpPr>
        <p:spPr/>
        <p:txBody>
          <a:bodyPr/>
          <a:lstStyle/>
          <a:p>
            <a:pPr>
              <a:defRPr/>
            </a:pPr>
            <a:fld id="{EF530432-5A89-4299-9710-29FDF59A6875}" type="slidenum">
              <a:rPr lang="en-US" smtClean="0">
                <a:ea typeface="MS PGothic"/>
              </a:rPr>
              <a:pPr>
                <a:defRPr/>
              </a:pPr>
              <a:t>18</a:t>
            </a:fld>
            <a:endParaRPr lang="en-US" dirty="0" smtClean="0">
              <a:ea typeface="MS PGothic"/>
            </a:endParaRPr>
          </a:p>
        </p:txBody>
      </p:sp>
      <p:sp>
        <p:nvSpPr>
          <p:cNvPr id="11" name="Rectangle 10"/>
          <p:cNvSpPr/>
          <p:nvPr/>
        </p:nvSpPr>
        <p:spPr bwMode="auto">
          <a:xfrm>
            <a:off x="0" y="1838325"/>
            <a:ext cx="9144000" cy="1524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0" y="4733925"/>
            <a:ext cx="9144000" cy="1524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pga.jpg"/>
          <p:cNvPicPr>
            <a:picLocks noChangeAspect="1"/>
          </p:cNvPicPr>
          <p:nvPr/>
        </p:nvPicPr>
        <p:blipFill>
          <a:blip r:embed="rId2" cstate="print"/>
          <a:stretch>
            <a:fillRect/>
          </a:stretch>
        </p:blipFill>
        <p:spPr>
          <a:xfrm>
            <a:off x="3219450" y="3676650"/>
            <a:ext cx="2800350" cy="2133600"/>
          </a:xfrm>
          <a:prstGeom prst="rect">
            <a:avLst/>
          </a:prstGeom>
        </p:spPr>
      </p:pic>
      <p:pic>
        <p:nvPicPr>
          <p:cNvPr id="6" name="Picture 5" descr="railc.jpg"/>
          <p:cNvPicPr>
            <a:picLocks noChangeAspect="1"/>
          </p:cNvPicPr>
          <p:nvPr/>
        </p:nvPicPr>
        <p:blipFill>
          <a:blip r:embed="rId3" cstate="print"/>
          <a:stretch>
            <a:fillRect/>
          </a:stretch>
        </p:blipFill>
        <p:spPr>
          <a:xfrm>
            <a:off x="400050" y="1527048"/>
            <a:ext cx="2796350" cy="2130552"/>
          </a:xfrm>
          <a:prstGeom prst="rect">
            <a:avLst/>
          </a:prstGeom>
        </p:spPr>
      </p:pic>
      <p:pic>
        <p:nvPicPr>
          <p:cNvPr id="7" name="Picture 6" descr="raila.jpg"/>
          <p:cNvPicPr>
            <a:picLocks noChangeAspect="1"/>
          </p:cNvPicPr>
          <p:nvPr/>
        </p:nvPicPr>
        <p:blipFill>
          <a:blip r:embed="rId4" cstate="print"/>
          <a:stretch>
            <a:fillRect/>
          </a:stretch>
        </p:blipFill>
        <p:spPr>
          <a:xfrm>
            <a:off x="3219450" y="1524000"/>
            <a:ext cx="2800350" cy="2133600"/>
          </a:xfrm>
          <a:prstGeom prst="rect">
            <a:avLst/>
          </a:prstGeom>
        </p:spPr>
      </p:pic>
      <p:pic>
        <p:nvPicPr>
          <p:cNvPr id="9" name="Picture 8" descr="bargeb.jpg"/>
          <p:cNvPicPr>
            <a:picLocks noChangeAspect="1"/>
          </p:cNvPicPr>
          <p:nvPr/>
        </p:nvPicPr>
        <p:blipFill>
          <a:blip r:embed="rId5" cstate="print"/>
          <a:stretch>
            <a:fillRect/>
          </a:stretch>
        </p:blipFill>
        <p:spPr>
          <a:xfrm>
            <a:off x="6048375" y="1524000"/>
            <a:ext cx="2800350" cy="2133600"/>
          </a:xfrm>
          <a:prstGeom prst="rect">
            <a:avLst/>
          </a:prstGeom>
        </p:spPr>
      </p:pic>
      <p:pic>
        <p:nvPicPr>
          <p:cNvPr id="10" name="Picture 9" descr="bargea.jpg"/>
          <p:cNvPicPr>
            <a:picLocks noChangeAspect="1"/>
          </p:cNvPicPr>
          <p:nvPr/>
        </p:nvPicPr>
        <p:blipFill>
          <a:blip r:embed="rId6" cstate="print"/>
          <a:stretch>
            <a:fillRect/>
          </a:stretch>
        </p:blipFill>
        <p:spPr>
          <a:xfrm>
            <a:off x="400050" y="3676650"/>
            <a:ext cx="2800350" cy="2133600"/>
          </a:xfrm>
          <a:prstGeom prst="rect">
            <a:avLst/>
          </a:prstGeom>
        </p:spPr>
      </p:pic>
      <p:pic>
        <p:nvPicPr>
          <p:cNvPr id="11" name="Picture 10" descr="stower.jpg"/>
          <p:cNvPicPr>
            <a:picLocks noChangeAspect="1"/>
          </p:cNvPicPr>
          <p:nvPr/>
        </p:nvPicPr>
        <p:blipFill>
          <a:blip r:embed="rId7" cstate="print"/>
          <a:stretch>
            <a:fillRect/>
          </a:stretch>
        </p:blipFill>
        <p:spPr>
          <a:xfrm>
            <a:off x="6048375" y="3676650"/>
            <a:ext cx="2800350" cy="2133600"/>
          </a:xfrm>
          <a:prstGeom prst="rect">
            <a:avLst/>
          </a:prstGeom>
        </p:spPr>
      </p:pic>
      <p:pic>
        <p:nvPicPr>
          <p:cNvPr id="13" name="Picture 12" descr="logogray.gif"/>
          <p:cNvPicPr>
            <a:picLocks noChangeAspect="1"/>
          </p:cNvPicPr>
          <p:nvPr/>
        </p:nvPicPr>
        <p:blipFill>
          <a:blip r:embed="rId8" cstate="print"/>
          <a:stretch>
            <a:fillRect/>
          </a:stretch>
        </p:blipFill>
        <p:spPr>
          <a:xfrm>
            <a:off x="533400" y="304800"/>
            <a:ext cx="3537286" cy="914400"/>
          </a:xfrm>
          <a:prstGeom prst="rect">
            <a:avLst/>
          </a:prstGeom>
        </p:spPr>
      </p:pic>
      <p:sp>
        <p:nvSpPr>
          <p:cNvPr id="14" name="TextBox 13"/>
          <p:cNvSpPr txBox="1"/>
          <p:nvPr/>
        </p:nvSpPr>
        <p:spPr>
          <a:xfrm>
            <a:off x="4267200" y="304800"/>
            <a:ext cx="3505200" cy="954107"/>
          </a:xfrm>
          <a:prstGeom prst="rect">
            <a:avLst/>
          </a:prstGeom>
          <a:noFill/>
        </p:spPr>
        <p:txBody>
          <a:bodyPr wrap="square" rtlCol="0">
            <a:spAutoFit/>
          </a:bodyPr>
          <a:lstStyle/>
          <a:p>
            <a:r>
              <a:rPr lang="en-US" sz="2800" dirty="0" smtClean="0"/>
              <a:t>TRN: $38.43 (6/17/13)</a:t>
            </a:r>
          </a:p>
          <a:p>
            <a:r>
              <a:rPr lang="en-US" sz="2800" dirty="0" smtClean="0"/>
              <a:t>Right Place/Right Time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p:cNvSpPr txBox="1">
            <a:spLocks noChangeArrowheads="1"/>
          </p:cNvSpPr>
          <p:nvPr/>
        </p:nvSpPr>
        <p:spPr bwMode="auto">
          <a:xfrm>
            <a:off x="731520" y="361950"/>
            <a:ext cx="8458200" cy="7315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Garamond" pitchFamily="18" charset="0"/>
                <a:ea typeface="+mj-ea"/>
                <a:cs typeface="MS PGothic"/>
              </a:rPr>
              <a:t>Investment </a:t>
            </a:r>
            <a:r>
              <a:rPr kumimoji="0" lang="en-US" sz="2800" b="0" i="0" u="none" strike="noStrike" kern="0" cap="none" spc="0" normalizeH="0" baseline="0" noProof="0" dirty="0" smtClean="0">
                <a:ln>
                  <a:noFill/>
                </a:ln>
                <a:solidFill>
                  <a:schemeClr val="tx2"/>
                </a:solidFill>
                <a:effectLst/>
                <a:uLnTx/>
                <a:uFillTx/>
                <a:latin typeface="Garamond" pitchFamily="18" charset="0"/>
                <a:ea typeface="+mj-ea"/>
                <a:cs typeface="MS PGothic"/>
              </a:rPr>
              <a:t>Process – Dynamic</a:t>
            </a:r>
            <a:r>
              <a:rPr kumimoji="0" lang="en-US" sz="2800" b="0" i="0" u="none" strike="noStrike" kern="0" cap="none" spc="0" normalizeH="0" noProof="0" dirty="0" smtClean="0">
                <a:ln>
                  <a:noFill/>
                </a:ln>
                <a:solidFill>
                  <a:schemeClr val="tx2"/>
                </a:solidFill>
                <a:effectLst/>
                <a:uLnTx/>
                <a:uFillTx/>
                <a:latin typeface="Garamond" pitchFamily="18" charset="0"/>
                <a:ea typeface="+mj-ea"/>
                <a:cs typeface="MS PGothic"/>
              </a:rPr>
              <a:t> and Reflexive</a:t>
            </a:r>
            <a:endParaRPr kumimoji="0" lang="en-US" sz="2800" b="0" i="0" u="none" strike="noStrike" kern="0" cap="none" spc="0" normalizeH="0" baseline="0" noProof="0" dirty="0" smtClean="0">
              <a:ln>
                <a:noFill/>
              </a:ln>
              <a:solidFill>
                <a:schemeClr val="tx2"/>
              </a:solidFill>
              <a:effectLst/>
              <a:uLnTx/>
              <a:uFillTx/>
              <a:latin typeface="Garamond" pitchFamily="18" charset="0"/>
              <a:ea typeface="+mj-ea"/>
              <a:cs typeface="MS PGothic"/>
            </a:endParaRPr>
          </a:p>
        </p:txBody>
      </p:sp>
      <p:graphicFrame>
        <p:nvGraphicFramePr>
          <p:cNvPr id="4" name="Diagram 3"/>
          <p:cNvGraphicFramePr/>
          <p:nvPr/>
        </p:nvGraphicFramePr>
        <p:xfrm>
          <a:off x="1504950" y="1295400"/>
          <a:ext cx="6019800" cy="3895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6"/>
          <p:cNvSpPr>
            <a:spLocks noGrp="1" noChangeArrowheads="1"/>
          </p:cNvSpPr>
          <p:nvPr>
            <p:ph type="sldNum" sz="quarter" idx="10"/>
          </p:nvPr>
        </p:nvSpPr>
        <p:spPr>
          <a:xfrm>
            <a:off x="180975" y="6496050"/>
            <a:ext cx="2133600" cy="304800"/>
          </a:xfrm>
        </p:spPr>
        <p:txBody>
          <a:bodyPr/>
          <a:lstStyle/>
          <a:p>
            <a:pPr>
              <a:defRPr/>
            </a:pPr>
            <a:fld id="{D8641053-9463-4168-A50F-B69E1F9DDC95}" type="slidenum">
              <a:rPr lang="en-US" smtClean="0">
                <a:ea typeface="MS PGothic"/>
              </a:rPr>
              <a:pPr>
                <a:defRPr/>
              </a:pPr>
              <a:t>3</a:t>
            </a:fld>
            <a:endParaRPr lang="en-US" dirty="0" smtClean="0">
              <a:ea typeface="MS PGothic"/>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1"/>
          <p:cNvSpPr>
            <a:spLocks noGrp="1" noChangeArrowheads="1"/>
          </p:cNvSpPr>
          <p:nvPr>
            <p:ph type="ctrTitle"/>
          </p:nvPr>
        </p:nvSpPr>
        <p:spPr>
          <a:xfrm>
            <a:off x="731520" y="228600"/>
            <a:ext cx="7623175" cy="731520"/>
          </a:xfrm>
        </p:spPr>
        <p:txBody>
          <a:bodyPr/>
          <a:lstStyle/>
          <a:p>
            <a:pPr algn="l"/>
            <a:r>
              <a:rPr lang="en-US" dirty="0" smtClean="0">
                <a:latin typeface="+mj-lt"/>
                <a:cs typeface="MS PGothic"/>
              </a:rPr>
              <a:t>Current Macro Themes</a:t>
            </a:r>
          </a:p>
        </p:txBody>
      </p:sp>
      <p:sp>
        <p:nvSpPr>
          <p:cNvPr id="8221" name="Rectangle 6"/>
          <p:cNvSpPr>
            <a:spLocks noGrp="1" noChangeArrowheads="1"/>
          </p:cNvSpPr>
          <p:nvPr>
            <p:ph type="sldNum" sz="quarter" idx="10"/>
          </p:nvPr>
        </p:nvSpPr>
        <p:spPr/>
        <p:txBody>
          <a:bodyPr/>
          <a:lstStyle/>
          <a:p>
            <a:pPr>
              <a:defRPr/>
            </a:pPr>
            <a:fld id="{D8641053-9463-4168-A50F-B69E1F9DDC95}" type="slidenum">
              <a:rPr lang="en-US" smtClean="0">
                <a:ea typeface="MS PGothic"/>
              </a:rPr>
              <a:pPr>
                <a:defRPr/>
              </a:pPr>
              <a:t>4</a:t>
            </a:fld>
            <a:endParaRPr lang="en-US" dirty="0" smtClean="0">
              <a:ea typeface="MS PGothic"/>
            </a:endParaRPr>
          </a:p>
        </p:txBody>
      </p:sp>
      <p:sp>
        <p:nvSpPr>
          <p:cNvPr id="4" name="TextBox 3"/>
          <p:cNvSpPr txBox="1"/>
          <p:nvPr/>
        </p:nvSpPr>
        <p:spPr>
          <a:xfrm>
            <a:off x="1143000" y="1295400"/>
            <a:ext cx="7239000" cy="3970318"/>
          </a:xfrm>
          <a:prstGeom prst="rect">
            <a:avLst/>
          </a:prstGeom>
          <a:noFill/>
        </p:spPr>
        <p:txBody>
          <a:bodyPr wrap="square" rtlCol="0">
            <a:spAutoFit/>
          </a:bodyPr>
          <a:lstStyle/>
          <a:p>
            <a:pPr>
              <a:buFont typeface="Arial" pitchFamily="34" charset="0"/>
              <a:buChar char="•"/>
            </a:pPr>
            <a:r>
              <a:rPr lang="en-US" sz="2800" dirty="0" smtClean="0"/>
              <a:t>New Oil and Gas Resources</a:t>
            </a:r>
          </a:p>
          <a:p>
            <a:pPr>
              <a:buFont typeface="Arial" pitchFamily="34" charset="0"/>
              <a:buChar char="•"/>
            </a:pPr>
            <a:r>
              <a:rPr lang="en-US" sz="2800" dirty="0" smtClean="0"/>
              <a:t>Digital Evolution</a:t>
            </a:r>
          </a:p>
          <a:p>
            <a:pPr>
              <a:buFont typeface="Arial" pitchFamily="34" charset="0"/>
              <a:buChar char="•"/>
            </a:pPr>
            <a:r>
              <a:rPr lang="en-US" sz="2800" dirty="0" err="1" smtClean="0"/>
              <a:t>Nanoscale</a:t>
            </a:r>
            <a:endParaRPr lang="en-US" sz="2800" dirty="0" smtClean="0"/>
          </a:p>
          <a:p>
            <a:pPr>
              <a:buFont typeface="Arial" pitchFamily="34" charset="0"/>
              <a:buChar char="•"/>
            </a:pPr>
            <a:r>
              <a:rPr lang="en-US" sz="2800" dirty="0" smtClean="0"/>
              <a:t>U.S. Housing Recovery</a:t>
            </a:r>
          </a:p>
          <a:p>
            <a:pPr>
              <a:buFont typeface="Arial" pitchFamily="34" charset="0"/>
              <a:buChar char="•"/>
            </a:pPr>
            <a:r>
              <a:rPr lang="en-US" sz="2800" dirty="0" smtClean="0"/>
              <a:t>Global Fiat Currency Debasement</a:t>
            </a:r>
          </a:p>
          <a:p>
            <a:pPr>
              <a:buFont typeface="Arial" pitchFamily="34" charset="0"/>
              <a:buChar char="•"/>
            </a:pPr>
            <a:r>
              <a:rPr lang="en-US" sz="2800" dirty="0" smtClean="0"/>
              <a:t>China Infrastructure Bubble</a:t>
            </a:r>
          </a:p>
          <a:p>
            <a:pPr>
              <a:buFont typeface="Arial" pitchFamily="34" charset="0"/>
              <a:buChar char="•"/>
            </a:pPr>
            <a:r>
              <a:rPr lang="en-US" sz="2800" dirty="0" smtClean="0"/>
              <a:t>Aussie Housing Bubble</a:t>
            </a:r>
          </a:p>
          <a:p>
            <a:pPr>
              <a:buFont typeface="Arial" pitchFamily="34" charset="0"/>
              <a:buChar char="•"/>
            </a:pPr>
            <a:r>
              <a:rPr lang="en-US" sz="2800" dirty="0" smtClean="0"/>
              <a:t>Resolution of the Global Debt-to-GDP Bubble</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33400"/>
            <a:ext cx="7623175" cy="731520"/>
          </a:xfrm>
        </p:spPr>
        <p:txBody>
          <a:bodyPr/>
          <a:lstStyle/>
          <a:p>
            <a:r>
              <a:rPr lang="en-US" dirty="0" smtClean="0">
                <a:cs typeface="Arial" pitchFamily="34" charset="0"/>
              </a:rPr>
              <a:t>Process for Vetting Macro Themes</a:t>
            </a:r>
            <a:endParaRPr lang="en-US" dirty="0">
              <a:cs typeface="Arial" pitchFamily="34" charset="0"/>
            </a:endParaRPr>
          </a:p>
        </p:txBody>
      </p:sp>
      <p:sp>
        <p:nvSpPr>
          <p:cNvPr id="4" name="TextBox 3"/>
          <p:cNvSpPr txBox="1"/>
          <p:nvPr/>
        </p:nvSpPr>
        <p:spPr>
          <a:xfrm>
            <a:off x="914400" y="1371600"/>
            <a:ext cx="7543800" cy="5152180"/>
          </a:xfrm>
          <a:prstGeom prst="rect">
            <a:avLst/>
          </a:prstGeom>
          <a:noFill/>
        </p:spPr>
        <p:txBody>
          <a:bodyPr wrap="square" rtlCol="0">
            <a:spAutoFit/>
          </a:bodyPr>
          <a:lstStyle/>
          <a:p>
            <a:pPr marL="342900" indent="-342900">
              <a:spcBef>
                <a:spcPct val="20000"/>
              </a:spcBef>
              <a:buClr>
                <a:schemeClr val="tx1">
                  <a:lumMod val="50000"/>
                </a:schemeClr>
              </a:buClr>
              <a:buFont typeface="Wingdings" charset="0"/>
              <a:buChar char="§"/>
              <a:defRPr/>
            </a:pPr>
            <a:r>
              <a:rPr lang="en-US" sz="2000" dirty="0" smtClean="0">
                <a:solidFill>
                  <a:srgbClr val="0D0D0D"/>
                </a:solidFill>
                <a:latin typeface="Garamond" charset="0"/>
                <a:ea typeface="MS PGothic" charset="0"/>
                <a:cs typeface="MS PGothic" charset="0"/>
              </a:rPr>
              <a:t>Material</a:t>
            </a:r>
            <a:r>
              <a:rPr lang="en-US" sz="2000" dirty="0" smtClean="0">
                <a:solidFill>
                  <a:srgbClr val="0D0D0D"/>
                </a:solidFill>
                <a:latin typeface="Garamond" charset="0"/>
                <a:ea typeface="MS PGothic" charset="0"/>
                <a:cs typeface="MS PGothic" charset="0"/>
              </a:rPr>
              <a:t>, quantifiable importance relative to global </a:t>
            </a:r>
            <a:r>
              <a:rPr lang="en-US" sz="2000" dirty="0" smtClean="0">
                <a:solidFill>
                  <a:srgbClr val="0D0D0D"/>
                </a:solidFill>
                <a:latin typeface="Garamond" charset="0"/>
                <a:ea typeface="MS PGothic" charset="0"/>
                <a:cs typeface="MS PGothic" charset="0"/>
              </a:rPr>
              <a:t>economy</a:t>
            </a:r>
          </a:p>
          <a:p>
            <a:pPr marL="342900" indent="-342900">
              <a:spcBef>
                <a:spcPct val="20000"/>
              </a:spcBef>
              <a:buClr>
                <a:schemeClr val="tx1">
                  <a:lumMod val="50000"/>
                </a:schemeClr>
              </a:buClr>
              <a:buFont typeface="Wingdings" charset="0"/>
              <a:buChar char="§"/>
              <a:defRPr/>
            </a:pPr>
            <a:r>
              <a:rPr lang="en-US" sz="2000" dirty="0" smtClean="0">
                <a:solidFill>
                  <a:srgbClr val="0D0D0D"/>
                </a:solidFill>
                <a:latin typeface="Garamond" charset="0"/>
                <a:ea typeface="MS PGothic" charset="0"/>
                <a:cs typeface="MS PGothic" charset="0"/>
              </a:rPr>
              <a:t>Robust </a:t>
            </a:r>
            <a:r>
              <a:rPr lang="en-US" sz="2000" dirty="0" smtClean="0">
                <a:solidFill>
                  <a:srgbClr val="0D0D0D"/>
                </a:solidFill>
                <a:latin typeface="Garamond" charset="0"/>
                <a:ea typeface="MS PGothic" charset="0"/>
                <a:cs typeface="MS PGothic" charset="0"/>
              </a:rPr>
              <a:t>set of investment opportunities within theme to </a:t>
            </a:r>
            <a:r>
              <a:rPr lang="en-US" sz="2000" dirty="0" smtClean="0">
                <a:solidFill>
                  <a:srgbClr val="0D0D0D"/>
                </a:solidFill>
                <a:latin typeface="Garamond" charset="0"/>
                <a:ea typeface="MS PGothic" charset="0"/>
                <a:cs typeface="MS PGothic" charset="0"/>
              </a:rPr>
              <a:t>exploit</a:t>
            </a:r>
            <a:endParaRPr lang="en-US" sz="2000" dirty="0" smtClean="0">
              <a:solidFill>
                <a:srgbClr val="0D0D0D"/>
              </a:solidFill>
              <a:latin typeface="Garamond" charset="0"/>
              <a:ea typeface="MS PGothic" charset="0"/>
              <a:cs typeface="MS PGothic" charset="0"/>
            </a:endParaRPr>
          </a:p>
          <a:p>
            <a:pPr marL="342900" lvl="0" indent="-342900">
              <a:spcBef>
                <a:spcPct val="20000"/>
              </a:spcBef>
              <a:buClr>
                <a:schemeClr val="tx1">
                  <a:lumMod val="50000"/>
                </a:schemeClr>
              </a:buClr>
              <a:buFont typeface="Wingdings" charset="0"/>
              <a:buChar char="§"/>
            </a:pPr>
            <a:r>
              <a:rPr lang="en-US" sz="2000" dirty="0" smtClean="0">
                <a:solidFill>
                  <a:srgbClr val="0D0D0D"/>
                </a:solidFill>
                <a:latin typeface="Garamond" charset="0"/>
                <a:ea typeface="MS PGothic" charset="0"/>
                <a:cs typeface="MS PGothic" charset="0"/>
              </a:rPr>
              <a:t>Investment opportunities that present the possibility of 100+% return potential in less than 3 </a:t>
            </a:r>
            <a:r>
              <a:rPr lang="en-US" sz="2000" dirty="0" smtClean="0">
                <a:solidFill>
                  <a:srgbClr val="0D0D0D"/>
                </a:solidFill>
                <a:latin typeface="Garamond" charset="0"/>
                <a:ea typeface="MS PGothic" charset="0"/>
                <a:cs typeface="MS PGothic" charset="0"/>
              </a:rPr>
              <a:t>years</a:t>
            </a:r>
          </a:p>
          <a:p>
            <a:pPr marL="342900" lvl="0" indent="-342900">
              <a:spcBef>
                <a:spcPct val="20000"/>
              </a:spcBef>
              <a:buClr>
                <a:schemeClr val="tx1">
                  <a:lumMod val="50000"/>
                </a:schemeClr>
              </a:buClr>
              <a:buFont typeface="Wingdings" charset="0"/>
              <a:buChar char="§"/>
            </a:pPr>
            <a:r>
              <a:rPr lang="en-US" sz="2000" dirty="0" smtClean="0">
                <a:solidFill>
                  <a:srgbClr val="0D0D0D"/>
                </a:solidFill>
                <a:latin typeface="Garamond" charset="0"/>
                <a:ea typeface="MS PGothic" charset="0"/>
                <a:cs typeface="MS PGothic" charset="0"/>
              </a:rPr>
              <a:t>Compelling</a:t>
            </a:r>
            <a:r>
              <a:rPr lang="en-US" sz="2000" dirty="0" smtClean="0">
                <a:solidFill>
                  <a:srgbClr val="0D0D0D"/>
                </a:solidFill>
                <a:latin typeface="Garamond" charset="0"/>
                <a:ea typeface="MS PGothic" charset="0"/>
                <a:cs typeface="MS PGothic" charset="0"/>
              </a:rPr>
              <a:t>, clearly articulated thesis</a:t>
            </a:r>
          </a:p>
          <a:p>
            <a:pPr marL="342900" lvl="0" indent="-342900">
              <a:spcBef>
                <a:spcPct val="20000"/>
              </a:spcBef>
              <a:buClr>
                <a:schemeClr val="tx1">
                  <a:lumMod val="50000"/>
                </a:schemeClr>
              </a:buClr>
              <a:buFont typeface="Wingdings" charset="0"/>
              <a:buChar char="§"/>
            </a:pPr>
            <a:r>
              <a:rPr lang="en-US" sz="2000" dirty="0" smtClean="0">
                <a:solidFill>
                  <a:srgbClr val="0D0D0D"/>
                </a:solidFill>
                <a:latin typeface="Garamond" charset="0"/>
                <a:ea typeface="MS PGothic" charset="0"/>
                <a:cs typeface="MS PGothic" charset="0"/>
              </a:rPr>
              <a:t>Substantial support for thesis based on multiple data points</a:t>
            </a:r>
          </a:p>
          <a:p>
            <a:pPr marL="342900" lvl="0" indent="-342900">
              <a:spcBef>
                <a:spcPct val="20000"/>
              </a:spcBef>
              <a:buClr>
                <a:schemeClr val="tx1">
                  <a:lumMod val="50000"/>
                </a:schemeClr>
              </a:buClr>
              <a:buFont typeface="Wingdings" charset="0"/>
              <a:buChar char="§"/>
            </a:pPr>
            <a:r>
              <a:rPr lang="en-US" sz="2000" dirty="0" smtClean="0">
                <a:solidFill>
                  <a:srgbClr val="0D0D0D"/>
                </a:solidFill>
                <a:latin typeface="Garamond" charset="0"/>
                <a:ea typeface="MS PGothic" charset="0"/>
                <a:cs typeface="MS PGothic" charset="0"/>
              </a:rPr>
              <a:t>Robust evaluation of conflicting data and </a:t>
            </a:r>
            <a:r>
              <a:rPr lang="en-US" sz="2000" dirty="0" smtClean="0">
                <a:solidFill>
                  <a:srgbClr val="0D0D0D"/>
                </a:solidFill>
                <a:latin typeface="Garamond" charset="0"/>
                <a:ea typeface="MS PGothic" charset="0"/>
                <a:cs typeface="MS PGothic" charset="0"/>
              </a:rPr>
              <a:t>hypotheses</a:t>
            </a:r>
          </a:p>
          <a:p>
            <a:pPr marL="342900" lvl="0" indent="-342900">
              <a:spcBef>
                <a:spcPct val="20000"/>
              </a:spcBef>
              <a:buClr>
                <a:schemeClr val="tx1">
                  <a:lumMod val="50000"/>
                </a:schemeClr>
              </a:buClr>
              <a:buFont typeface="Wingdings" charset="0"/>
              <a:buChar char="§"/>
            </a:pPr>
            <a:r>
              <a:rPr lang="en-US" sz="2000" dirty="0" smtClean="0">
                <a:solidFill>
                  <a:srgbClr val="0D0D0D"/>
                </a:solidFill>
                <a:latin typeface="Garamond" charset="0"/>
                <a:ea typeface="MS PGothic" charset="0"/>
                <a:cs typeface="MS PGothic" charset="0"/>
              </a:rPr>
              <a:t>Clear </a:t>
            </a:r>
            <a:r>
              <a:rPr lang="en-US" sz="2000" dirty="0" smtClean="0">
                <a:solidFill>
                  <a:srgbClr val="0D0D0D"/>
                </a:solidFill>
                <a:latin typeface="Garamond" charset="0"/>
                <a:ea typeface="MS PGothic" charset="0"/>
                <a:cs typeface="MS PGothic" charset="0"/>
              </a:rPr>
              <a:t>rationale for why investment opportunities should be performing </a:t>
            </a:r>
            <a:r>
              <a:rPr lang="en-US" sz="2000" dirty="0" smtClean="0">
                <a:solidFill>
                  <a:srgbClr val="0D0D0D"/>
                </a:solidFill>
                <a:latin typeface="Garamond" charset="0"/>
                <a:ea typeface="MS PGothic" charset="0"/>
                <a:cs typeface="MS PGothic" charset="0"/>
              </a:rPr>
              <a:t>now</a:t>
            </a:r>
          </a:p>
          <a:p>
            <a:pPr marL="342900" lvl="0" indent="-342900">
              <a:spcBef>
                <a:spcPct val="20000"/>
              </a:spcBef>
              <a:buClr>
                <a:schemeClr val="tx1">
                  <a:lumMod val="50000"/>
                </a:schemeClr>
              </a:buClr>
              <a:buFont typeface="Wingdings" charset="0"/>
              <a:buChar char="§"/>
            </a:pPr>
            <a:r>
              <a:rPr lang="en-US" sz="2000" dirty="0" smtClean="0">
                <a:solidFill>
                  <a:srgbClr val="0D0D0D"/>
                </a:solidFill>
                <a:latin typeface="Garamond" charset="0"/>
                <a:ea typeface="MS PGothic" charset="0"/>
                <a:cs typeface="MS PGothic" charset="0"/>
              </a:rPr>
              <a:t>Identifiable </a:t>
            </a:r>
            <a:r>
              <a:rPr lang="en-US" sz="2000" dirty="0" smtClean="0">
                <a:solidFill>
                  <a:srgbClr val="0D0D0D"/>
                </a:solidFill>
                <a:latin typeface="Garamond" charset="0"/>
                <a:ea typeface="MS PGothic" charset="0"/>
                <a:cs typeface="MS PGothic" charset="0"/>
              </a:rPr>
              <a:t>triggers for determining exit</a:t>
            </a:r>
          </a:p>
          <a:p>
            <a:pPr marL="114300" indent="-114300">
              <a:spcBef>
                <a:spcPct val="20000"/>
              </a:spcBef>
              <a:buClr>
                <a:schemeClr val="tx1"/>
              </a:buClr>
              <a:buFont typeface="Wingdings" charset="0"/>
              <a:buChar char="§"/>
            </a:pPr>
            <a:endParaRPr lang="en-US" dirty="0" smtClean="0">
              <a:solidFill>
                <a:srgbClr val="0D0D0D"/>
              </a:solidFill>
              <a:latin typeface="Garamond" charset="0"/>
              <a:ea typeface="MS PGothic" charset="0"/>
              <a:cs typeface="MS PGothic" charset="0"/>
            </a:endParaRPr>
          </a:p>
          <a:p>
            <a:pPr marL="114300" indent="-114300">
              <a:spcBef>
                <a:spcPct val="20000"/>
              </a:spcBef>
              <a:buClr>
                <a:schemeClr val="tx1"/>
              </a:buClr>
              <a:buFont typeface="Wingdings" charset="0"/>
              <a:buChar char="§"/>
            </a:pPr>
            <a:endParaRPr lang="en-US" dirty="0" smtClean="0">
              <a:solidFill>
                <a:srgbClr val="0D0D0D"/>
              </a:solidFill>
              <a:latin typeface="Garamond" charset="0"/>
              <a:ea typeface="MS PGothic" charset="0"/>
              <a:cs typeface="MS PGothic" charset="0"/>
            </a:endParaRPr>
          </a:p>
          <a:p>
            <a:pPr marL="114300" lvl="0" indent="-114300">
              <a:spcBef>
                <a:spcPct val="20000"/>
              </a:spcBef>
              <a:buClr>
                <a:schemeClr val="tx1"/>
              </a:buClr>
              <a:buFont typeface="Wingdings" charset="0"/>
              <a:buChar char="§"/>
            </a:pPr>
            <a:endParaRPr lang="en-US" dirty="0" smtClean="0">
              <a:solidFill>
                <a:srgbClr val="0D0D0D"/>
              </a:solidFill>
              <a:latin typeface="Garamond" charset="0"/>
              <a:ea typeface="MS PGothic" charset="0"/>
              <a:cs typeface="MS PGothic" charset="0"/>
            </a:endParaRPr>
          </a:p>
          <a:p>
            <a:pPr marL="114300" lvl="0" indent="-114300">
              <a:spcBef>
                <a:spcPct val="20000"/>
              </a:spcBef>
              <a:buClr>
                <a:schemeClr val="tx1"/>
              </a:buClr>
              <a:buFont typeface="Wingdings" charset="0"/>
              <a:buChar char="§"/>
            </a:pPr>
            <a:endParaRPr lang="en-US" dirty="0" smtClean="0">
              <a:solidFill>
                <a:srgbClr val="0D0D0D"/>
              </a:solidFill>
              <a:latin typeface="Garamond" charset="0"/>
              <a:ea typeface="MS PGothic" charset="0"/>
              <a:cs typeface="MS PGothic" charset="0"/>
            </a:endParaRPr>
          </a:p>
          <a:p>
            <a:pPr marL="114300" lvl="0" indent="-114300">
              <a:spcBef>
                <a:spcPct val="20000"/>
              </a:spcBef>
              <a:buClr>
                <a:schemeClr val="tx1"/>
              </a:buClr>
              <a:buFont typeface="Wingdings" charset="0"/>
              <a:buChar char="§"/>
              <a:defRPr/>
            </a:pPr>
            <a:endParaRPr lang="en-US" dirty="0" smtClean="0">
              <a:solidFill>
                <a:srgbClr val="0D0D0D"/>
              </a:solidFill>
              <a:latin typeface="Garamond" charset="0"/>
              <a:ea typeface="MS PGothic" charset="0"/>
              <a:cs typeface="MS PGothic" charset="0"/>
            </a:endParaRPr>
          </a:p>
          <a:p>
            <a:pPr marL="114300" lvl="0" indent="-114300">
              <a:spcBef>
                <a:spcPct val="20000"/>
              </a:spcBef>
              <a:buClr>
                <a:schemeClr val="tx1"/>
              </a:buClr>
              <a:buFont typeface="Wingdings" charset="0"/>
              <a:buChar char="§"/>
              <a:defRPr/>
            </a:pPr>
            <a:endParaRPr lang="en-US" dirty="0" smtClean="0">
              <a:solidFill>
                <a:srgbClr val="0D0D0D"/>
              </a:solidFill>
              <a:latin typeface="Garamond" charset="0"/>
              <a:ea typeface="MS PGothic" charset="0"/>
              <a:cs typeface="MS PGothic"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1752600" y="1363021"/>
            <a:ext cx="5181600" cy="4415226"/>
          </a:xfrm>
          <a:prstGeom prst="rect">
            <a:avLst/>
          </a:prstGeom>
          <a:noFill/>
          <a:ln w="9525">
            <a:noFill/>
            <a:miter lim="800000"/>
            <a:headEnd/>
            <a:tailEnd/>
          </a:ln>
        </p:spPr>
      </p:pic>
      <p:sp>
        <p:nvSpPr>
          <p:cNvPr id="5" name="TextBox 4"/>
          <p:cNvSpPr txBox="1"/>
          <p:nvPr/>
        </p:nvSpPr>
        <p:spPr>
          <a:xfrm>
            <a:off x="731520" y="304800"/>
            <a:ext cx="7315200" cy="954107"/>
          </a:xfrm>
          <a:prstGeom prst="rect">
            <a:avLst/>
          </a:prstGeom>
          <a:noFill/>
        </p:spPr>
        <p:txBody>
          <a:bodyPr wrap="square" rtlCol="0">
            <a:spAutoFit/>
          </a:bodyPr>
          <a:lstStyle/>
          <a:p>
            <a:r>
              <a:rPr lang="en-US" sz="2800" dirty="0" smtClean="0"/>
              <a:t>New Oil and Gas Resources Theme:</a:t>
            </a:r>
          </a:p>
          <a:p>
            <a:r>
              <a:rPr lang="en-US" sz="2800" dirty="0" smtClean="0"/>
              <a:t>Material, Quantifiable Impact on Real Global </a:t>
            </a:r>
            <a:r>
              <a:rPr lang="en-US" sz="2800" dirty="0" smtClean="0"/>
              <a:t>GDP</a:t>
            </a:r>
            <a:endParaRPr lang="en-US" sz="2800" dirty="0"/>
          </a:p>
        </p:txBody>
      </p:sp>
      <p:sp>
        <p:nvSpPr>
          <p:cNvPr id="6" name="Rectangle 5"/>
          <p:cNvSpPr/>
          <p:nvPr/>
        </p:nvSpPr>
        <p:spPr>
          <a:xfrm>
            <a:off x="895350" y="5600700"/>
            <a:ext cx="3459409" cy="400110"/>
          </a:xfrm>
          <a:prstGeom prst="rect">
            <a:avLst/>
          </a:prstGeom>
        </p:spPr>
        <p:txBody>
          <a:bodyPr wrap="none">
            <a:spAutoFit/>
          </a:bodyPr>
          <a:lstStyle/>
          <a:p>
            <a:r>
              <a:rPr lang="en-US" sz="2000" dirty="0" smtClean="0"/>
              <a:t>Source: PricewaterhouseCoopers</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1"/>
          <p:cNvSpPr>
            <a:spLocks noGrp="1" noChangeArrowheads="1"/>
          </p:cNvSpPr>
          <p:nvPr>
            <p:ph type="ctrTitle"/>
          </p:nvPr>
        </p:nvSpPr>
        <p:spPr>
          <a:xfrm>
            <a:off x="731520" y="381000"/>
            <a:ext cx="7848600" cy="685800"/>
          </a:xfrm>
        </p:spPr>
        <p:txBody>
          <a:bodyPr/>
          <a:lstStyle/>
          <a:p>
            <a:pPr algn="l"/>
            <a:r>
              <a:rPr lang="en-US" dirty="0" smtClean="0">
                <a:cs typeface="MS PGothic"/>
              </a:rPr>
              <a:t>New </a:t>
            </a:r>
            <a:r>
              <a:rPr lang="en-US" dirty="0" smtClean="0">
                <a:cs typeface="MS PGothic"/>
              </a:rPr>
              <a:t>Oil </a:t>
            </a:r>
            <a:r>
              <a:rPr lang="en-US" dirty="0" smtClean="0">
                <a:cs typeface="MS PGothic"/>
              </a:rPr>
              <a:t>and Gas </a:t>
            </a:r>
            <a:r>
              <a:rPr lang="en-US" dirty="0" smtClean="0">
                <a:cs typeface="MS PGothic"/>
              </a:rPr>
              <a:t>Resources Theme is </a:t>
            </a:r>
            <a:r>
              <a:rPr lang="en-US" dirty="0" smtClean="0">
                <a:cs typeface="MS PGothic"/>
              </a:rPr>
              <a:t>Happening </a:t>
            </a:r>
            <a:r>
              <a:rPr lang="en-US" dirty="0" smtClean="0">
                <a:cs typeface="MS PGothic"/>
              </a:rPr>
              <a:t>in U.S. Now</a:t>
            </a:r>
            <a:r>
              <a:rPr lang="en-US" dirty="0" smtClean="0">
                <a:cs typeface="MS PGothic"/>
              </a:rPr>
              <a:t/>
            </a:r>
            <a:br>
              <a:rPr lang="en-US" dirty="0" smtClean="0">
                <a:cs typeface="MS PGothic"/>
              </a:rPr>
            </a:br>
            <a:endParaRPr lang="en-US" dirty="0" smtClean="0">
              <a:latin typeface="Garamond" pitchFamily="18" charset="0"/>
              <a:cs typeface="MS PGothic"/>
            </a:endParaRPr>
          </a:p>
        </p:txBody>
      </p:sp>
      <p:sp>
        <p:nvSpPr>
          <p:cNvPr id="8221" name="Rectangle 6"/>
          <p:cNvSpPr>
            <a:spLocks noGrp="1" noChangeArrowheads="1"/>
          </p:cNvSpPr>
          <p:nvPr>
            <p:ph type="sldNum" sz="quarter" idx="10"/>
          </p:nvPr>
        </p:nvSpPr>
        <p:spPr/>
        <p:txBody>
          <a:bodyPr/>
          <a:lstStyle/>
          <a:p>
            <a:pPr>
              <a:defRPr/>
            </a:pPr>
            <a:fld id="{D8641053-9463-4168-A50F-B69E1F9DDC95}" type="slidenum">
              <a:rPr lang="en-US" smtClean="0">
                <a:ea typeface="MS PGothic"/>
              </a:rPr>
              <a:pPr>
                <a:defRPr/>
              </a:pPr>
              <a:t>7</a:t>
            </a:fld>
            <a:endParaRPr lang="en-US" dirty="0" smtClean="0">
              <a:ea typeface="MS PGothic"/>
            </a:endParaRPr>
          </a:p>
        </p:txBody>
      </p:sp>
      <p:pic>
        <p:nvPicPr>
          <p:cNvPr id="1026" name="Picture 2"/>
          <p:cNvPicPr>
            <a:picLocks noChangeAspect="1" noChangeArrowheads="1"/>
          </p:cNvPicPr>
          <p:nvPr/>
        </p:nvPicPr>
        <p:blipFill>
          <a:blip r:embed="rId2" cstate="print"/>
          <a:srcRect/>
          <a:stretch>
            <a:fillRect/>
          </a:stretch>
        </p:blipFill>
        <p:spPr bwMode="auto">
          <a:xfrm>
            <a:off x="4800600" y="1965960"/>
            <a:ext cx="3544176" cy="329184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43831" y="2087880"/>
            <a:ext cx="3523369" cy="3246120"/>
          </a:xfrm>
          <a:prstGeom prst="rect">
            <a:avLst/>
          </a:prstGeom>
          <a:noFill/>
          <a:ln w="9525">
            <a:noFill/>
            <a:miter lim="800000"/>
            <a:headEnd/>
            <a:tailEnd/>
          </a:ln>
        </p:spPr>
      </p:pic>
      <p:sp>
        <p:nvSpPr>
          <p:cNvPr id="6" name="TextBox 5"/>
          <p:cNvSpPr txBox="1"/>
          <p:nvPr/>
        </p:nvSpPr>
        <p:spPr>
          <a:xfrm>
            <a:off x="685800" y="1585496"/>
            <a:ext cx="3124200" cy="338554"/>
          </a:xfrm>
          <a:prstGeom prst="rect">
            <a:avLst/>
          </a:prstGeom>
          <a:noFill/>
        </p:spPr>
        <p:txBody>
          <a:bodyPr wrap="square" rtlCol="0">
            <a:spAutoFit/>
          </a:bodyPr>
          <a:lstStyle/>
          <a:p>
            <a:r>
              <a:rPr lang="en-US" sz="1600" dirty="0" smtClean="0"/>
              <a:t>U.S. Crude Oil Production Forecast</a:t>
            </a:r>
            <a:endParaRPr lang="en-US" sz="1600" dirty="0"/>
          </a:p>
        </p:txBody>
      </p:sp>
      <p:sp>
        <p:nvSpPr>
          <p:cNvPr id="7" name="TextBox 6"/>
          <p:cNvSpPr txBox="1"/>
          <p:nvPr/>
        </p:nvSpPr>
        <p:spPr>
          <a:xfrm>
            <a:off x="4743450" y="1600200"/>
            <a:ext cx="3429000" cy="338554"/>
          </a:xfrm>
          <a:prstGeom prst="rect">
            <a:avLst/>
          </a:prstGeom>
          <a:noFill/>
        </p:spPr>
        <p:txBody>
          <a:bodyPr wrap="square" rtlCol="0">
            <a:spAutoFit/>
          </a:bodyPr>
          <a:lstStyle/>
          <a:p>
            <a:r>
              <a:rPr lang="en-US" sz="1600" dirty="0" smtClean="0"/>
              <a:t>U.S. Natural Gas Production Forecast</a:t>
            </a:r>
            <a:endParaRPr lang="en-US" sz="1600" dirty="0"/>
          </a:p>
        </p:txBody>
      </p:sp>
      <p:sp>
        <p:nvSpPr>
          <p:cNvPr id="8" name="TextBox 7"/>
          <p:cNvSpPr txBox="1"/>
          <p:nvPr/>
        </p:nvSpPr>
        <p:spPr>
          <a:xfrm>
            <a:off x="990600" y="5410200"/>
            <a:ext cx="2514600" cy="307777"/>
          </a:xfrm>
          <a:prstGeom prst="rect">
            <a:avLst/>
          </a:prstGeom>
          <a:noFill/>
        </p:spPr>
        <p:txBody>
          <a:bodyPr wrap="square" rtlCol="0">
            <a:spAutoFit/>
          </a:bodyPr>
          <a:lstStyle/>
          <a:p>
            <a:r>
              <a:rPr lang="en-US" dirty="0" smtClean="0"/>
              <a:t>Source: EIA</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1"/>
          <p:cNvSpPr>
            <a:spLocks noGrp="1" noChangeArrowheads="1"/>
          </p:cNvSpPr>
          <p:nvPr>
            <p:ph type="ctrTitle"/>
          </p:nvPr>
        </p:nvSpPr>
        <p:spPr>
          <a:xfrm>
            <a:off x="731520" y="304800"/>
            <a:ext cx="7848600" cy="685800"/>
          </a:xfrm>
        </p:spPr>
        <p:txBody>
          <a:bodyPr/>
          <a:lstStyle/>
          <a:p>
            <a:r>
              <a:rPr lang="en-US" dirty="0" smtClean="0">
                <a:cs typeface="MS PGothic"/>
              </a:rPr>
              <a:t>Data-Driven Equity Fundamental Scoring Model</a:t>
            </a:r>
            <a:endParaRPr lang="en-US" dirty="0" smtClean="0">
              <a:latin typeface="Garamond" pitchFamily="18" charset="0"/>
              <a:cs typeface="MS PGothic"/>
            </a:endParaRPr>
          </a:p>
        </p:txBody>
      </p:sp>
      <p:sp>
        <p:nvSpPr>
          <p:cNvPr id="8221" name="Rectangle 6"/>
          <p:cNvSpPr>
            <a:spLocks noGrp="1" noChangeArrowheads="1"/>
          </p:cNvSpPr>
          <p:nvPr>
            <p:ph type="sldNum" sz="quarter" idx="10"/>
          </p:nvPr>
        </p:nvSpPr>
        <p:spPr/>
        <p:txBody>
          <a:bodyPr/>
          <a:lstStyle/>
          <a:p>
            <a:pPr>
              <a:defRPr/>
            </a:pPr>
            <a:fld id="{D8641053-9463-4168-A50F-B69E1F9DDC95}" type="slidenum">
              <a:rPr lang="en-US" smtClean="0">
                <a:ea typeface="MS PGothic"/>
              </a:rPr>
              <a:pPr>
                <a:defRPr/>
              </a:pPr>
              <a:t>8</a:t>
            </a:fld>
            <a:endParaRPr lang="en-US" dirty="0" smtClean="0">
              <a:ea typeface="MS PGothic"/>
            </a:endParaRPr>
          </a:p>
        </p:txBody>
      </p:sp>
      <p:graphicFrame>
        <p:nvGraphicFramePr>
          <p:cNvPr id="7" name="Diagram 6"/>
          <p:cNvGraphicFramePr/>
          <p:nvPr/>
        </p:nvGraphicFramePr>
        <p:xfrm>
          <a:off x="1066800" y="1295400"/>
          <a:ext cx="70104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7623175" cy="838200"/>
          </a:xfrm>
        </p:spPr>
        <p:txBody>
          <a:bodyPr/>
          <a:lstStyle/>
          <a:p>
            <a:r>
              <a:rPr lang="en-US" dirty="0" smtClean="0"/>
              <a:t>Fundamental Model </a:t>
            </a:r>
            <a:r>
              <a:rPr lang="en-US" dirty="0" smtClean="0"/>
              <a:t>Dashboard – TRN Snapshot</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85036" y="1600200"/>
            <a:ext cx="7730277" cy="2738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Edge">
  <a:themeElements>
    <a:clrScheme name="">
      <a:dk1>
        <a:srgbClr val="333333"/>
      </a:dk1>
      <a:lt1>
        <a:srgbClr val="FFFFFF"/>
      </a:lt1>
      <a:dk2>
        <a:srgbClr val="000000"/>
      </a:dk2>
      <a:lt2>
        <a:srgbClr val="C0C0C0"/>
      </a:lt2>
      <a:accent1>
        <a:srgbClr val="800000"/>
      </a:accent1>
      <a:accent2>
        <a:srgbClr val="971E21"/>
      </a:accent2>
      <a:accent3>
        <a:srgbClr val="FFFFFF"/>
      </a:accent3>
      <a:accent4>
        <a:srgbClr val="2A2A2A"/>
      </a:accent4>
      <a:accent5>
        <a:srgbClr val="C0AAAA"/>
      </a:accent5>
      <a:accent6>
        <a:srgbClr val="881A1D"/>
      </a:accent6>
      <a:hlink>
        <a:srgbClr val="EAEAEA"/>
      </a:hlink>
      <a:folHlink>
        <a:srgbClr val="336699"/>
      </a:folHlink>
    </a:clrScheme>
    <a:fontScheme name="2_Edge">
      <a:majorFont>
        <a:latin typeface=""/>
        <a:ea typeface="MS PGothic"/>
        <a:cs typeface="ＭＳ Ｐゴシック"/>
      </a:majorFont>
      <a:minorFont>
        <a:latin typeface=""/>
        <a:ea typeface="MS PGothic"/>
        <a:cs typeface="ＭＳ Ｐゴシック"/>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0">
        <a:dk1>
          <a:srgbClr val="0000CC"/>
        </a:dk1>
        <a:lt1>
          <a:srgbClr val="FFFFFF"/>
        </a:lt1>
        <a:dk2>
          <a:srgbClr val="0066FF"/>
        </a:dk2>
        <a:lt2>
          <a:srgbClr val="666699"/>
        </a:lt2>
        <a:accent1>
          <a:srgbClr val="66CCFF"/>
        </a:accent1>
        <a:accent2>
          <a:srgbClr val="4C6D4E"/>
        </a:accent2>
        <a:accent3>
          <a:srgbClr val="FFFFFF"/>
        </a:accent3>
        <a:accent4>
          <a:srgbClr val="0000AE"/>
        </a:accent4>
        <a:accent5>
          <a:srgbClr val="B8E2FF"/>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1">
        <a:dk1>
          <a:srgbClr val="0000CC"/>
        </a:dk1>
        <a:lt1>
          <a:srgbClr val="FFFFFF"/>
        </a:lt1>
        <a:dk2>
          <a:srgbClr val="0000CC"/>
        </a:dk2>
        <a:lt2>
          <a:srgbClr val="666699"/>
        </a:lt2>
        <a:accent1>
          <a:srgbClr val="66CCFF"/>
        </a:accent1>
        <a:accent2>
          <a:srgbClr val="4C6D4E"/>
        </a:accent2>
        <a:accent3>
          <a:srgbClr val="FFFFFF"/>
        </a:accent3>
        <a:accent4>
          <a:srgbClr val="0000AE"/>
        </a:accent4>
        <a:accent5>
          <a:srgbClr val="B8E2FF"/>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2">
        <a:dk1>
          <a:srgbClr val="0000CC"/>
        </a:dk1>
        <a:lt1>
          <a:srgbClr val="FFFFFF"/>
        </a:lt1>
        <a:dk2>
          <a:srgbClr val="336699"/>
        </a:dk2>
        <a:lt2>
          <a:srgbClr val="666699"/>
        </a:lt2>
        <a:accent1>
          <a:srgbClr val="66CCFF"/>
        </a:accent1>
        <a:accent2>
          <a:srgbClr val="4C6D4E"/>
        </a:accent2>
        <a:accent3>
          <a:srgbClr val="FFFFFF"/>
        </a:accent3>
        <a:accent4>
          <a:srgbClr val="0000AE"/>
        </a:accent4>
        <a:accent5>
          <a:srgbClr val="B8E2FF"/>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3">
        <a:dk1>
          <a:srgbClr val="0000CC"/>
        </a:dk1>
        <a:lt1>
          <a:srgbClr val="FFFFFF"/>
        </a:lt1>
        <a:dk2>
          <a:srgbClr val="000066"/>
        </a:dk2>
        <a:lt2>
          <a:srgbClr val="666699"/>
        </a:lt2>
        <a:accent1>
          <a:srgbClr val="66CCFF"/>
        </a:accent1>
        <a:accent2>
          <a:srgbClr val="4C6D4E"/>
        </a:accent2>
        <a:accent3>
          <a:srgbClr val="FFFFFF"/>
        </a:accent3>
        <a:accent4>
          <a:srgbClr val="0000AE"/>
        </a:accent4>
        <a:accent5>
          <a:srgbClr val="B8E2FF"/>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4">
        <a:dk1>
          <a:srgbClr val="0000CC"/>
        </a:dk1>
        <a:lt1>
          <a:srgbClr val="FFFFFF"/>
        </a:lt1>
        <a:dk2>
          <a:srgbClr val="003399"/>
        </a:dk2>
        <a:lt2>
          <a:srgbClr val="666699"/>
        </a:lt2>
        <a:accent1>
          <a:srgbClr val="66CCFF"/>
        </a:accent1>
        <a:accent2>
          <a:srgbClr val="4C6D4E"/>
        </a:accent2>
        <a:accent3>
          <a:srgbClr val="FFFFFF"/>
        </a:accent3>
        <a:accent4>
          <a:srgbClr val="0000AE"/>
        </a:accent4>
        <a:accent5>
          <a:srgbClr val="B8E2FF"/>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5">
        <a:dk1>
          <a:srgbClr val="0000FF"/>
        </a:dk1>
        <a:lt1>
          <a:srgbClr val="FFFFFF"/>
        </a:lt1>
        <a:dk2>
          <a:srgbClr val="0000CC"/>
        </a:dk2>
        <a:lt2>
          <a:srgbClr val="3366FF"/>
        </a:lt2>
        <a:accent1>
          <a:srgbClr val="66CCFF"/>
        </a:accent1>
        <a:accent2>
          <a:srgbClr val="3399FF"/>
        </a:accent2>
        <a:accent3>
          <a:srgbClr val="FFFFFF"/>
        </a:accent3>
        <a:accent4>
          <a:srgbClr val="0000DA"/>
        </a:accent4>
        <a:accent5>
          <a:srgbClr val="B8E2FF"/>
        </a:accent5>
        <a:accent6>
          <a:srgbClr val="2D8AE7"/>
        </a:accent6>
        <a:hlink>
          <a:srgbClr val="33CCFF"/>
        </a:hlink>
        <a:folHlink>
          <a:srgbClr val="00CCFF"/>
        </a:folHlink>
      </a:clrScheme>
      <a:clrMap bg1="lt1" tx1="dk1" bg2="lt2" tx2="dk2" accent1="accent1" accent2="accent2" accent3="accent3" accent4="accent4" accent5="accent5" accent6="accent6" hlink="hlink" folHlink="folHlink"/>
    </a:extraClrScheme>
    <a:extraClrScheme>
      <a:clrScheme name="Edge 16">
        <a:dk1>
          <a:srgbClr val="000099"/>
        </a:dk1>
        <a:lt1>
          <a:srgbClr val="FFFFFF"/>
        </a:lt1>
        <a:dk2>
          <a:srgbClr val="0000CC"/>
        </a:dk2>
        <a:lt2>
          <a:srgbClr val="3366FF"/>
        </a:lt2>
        <a:accent1>
          <a:srgbClr val="66CCFF"/>
        </a:accent1>
        <a:accent2>
          <a:srgbClr val="3399FF"/>
        </a:accent2>
        <a:accent3>
          <a:srgbClr val="FFFFFF"/>
        </a:accent3>
        <a:accent4>
          <a:srgbClr val="000082"/>
        </a:accent4>
        <a:accent5>
          <a:srgbClr val="B8E2FF"/>
        </a:accent5>
        <a:accent6>
          <a:srgbClr val="2D8AE7"/>
        </a:accent6>
        <a:hlink>
          <a:srgbClr val="33CCFF"/>
        </a:hlink>
        <a:folHlink>
          <a:srgbClr val="00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108276</TotalTime>
  <Words>1016</Words>
  <Application>Microsoft Office PowerPoint</Application>
  <PresentationFormat>On-screen Show (4:3)</PresentationFormat>
  <Paragraphs>182</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2_Edge</vt:lpstr>
      <vt:lpstr>Slide 1</vt:lpstr>
      <vt:lpstr>Slide 2</vt:lpstr>
      <vt:lpstr>Slide 3</vt:lpstr>
      <vt:lpstr>Current Macro Themes</vt:lpstr>
      <vt:lpstr>Process for Vetting Macro Themes</vt:lpstr>
      <vt:lpstr>Slide 6</vt:lpstr>
      <vt:lpstr>New Oil and Gas Resources Theme is Happening in U.S. Now </vt:lpstr>
      <vt:lpstr>Data-Driven Equity Fundamental Scoring Model</vt:lpstr>
      <vt:lpstr>Fundamental Model Dashboard – TRN Snapshot</vt:lpstr>
      <vt:lpstr>Trinity Industries – Levered to the U.S. Shale Oil and Gas Production Boom</vt:lpstr>
      <vt:lpstr>Railcars in High Demand for New Domestic Oil and Gas Production</vt:lpstr>
      <vt:lpstr>Some Positives</vt:lpstr>
      <vt:lpstr>Fundamentals and Valuation</vt:lpstr>
      <vt:lpstr>Slide 14</vt:lpstr>
      <vt:lpstr>Valuation</vt:lpstr>
      <vt:lpstr>Slide 16</vt:lpstr>
      <vt:lpstr>Slide 17</vt:lpstr>
      <vt:lpstr>Contact Info</vt:lpstr>
    </vt:vector>
  </TitlesOfParts>
  <Company>Greenwood Investment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c:creator>
  <cp:lastModifiedBy>Kevin</cp:lastModifiedBy>
  <cp:revision>3918</cp:revision>
  <dcterms:created xsi:type="dcterms:W3CDTF">2011-06-01T17:32:29Z</dcterms:created>
  <dcterms:modified xsi:type="dcterms:W3CDTF">2013-06-19T20:25:00Z</dcterms:modified>
</cp:coreProperties>
</file>