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82" r:id="rId3"/>
    <p:sldId id="300" r:id="rId4"/>
    <p:sldId id="283" r:id="rId5"/>
    <p:sldId id="286" r:id="rId6"/>
    <p:sldId id="287" r:id="rId7"/>
    <p:sldId id="299" r:id="rId8"/>
    <p:sldId id="262" r:id="rId9"/>
    <p:sldId id="269" r:id="rId10"/>
    <p:sldId id="273" r:id="rId11"/>
    <p:sldId id="272" r:id="rId12"/>
    <p:sldId id="267" r:id="rId13"/>
    <p:sldId id="298" r:id="rId14"/>
    <p:sldId id="266" r:id="rId15"/>
    <p:sldId id="281" r:id="rId16"/>
    <p:sldId id="270" r:id="rId17"/>
    <p:sldId id="278" r:id="rId18"/>
    <p:sldId id="280" r:id="rId19"/>
    <p:sldId id="289" r:id="rId20"/>
    <p:sldId id="288" r:id="rId21"/>
    <p:sldId id="295" r:id="rId22"/>
    <p:sldId id="296" r:id="rId23"/>
    <p:sldId id="279" r:id="rId24"/>
    <p:sldId id="257" r:id="rId25"/>
    <p:sldId id="277" r:id="rId26"/>
    <p:sldId id="268" r:id="rId27"/>
    <p:sldId id="291" r:id="rId28"/>
    <p:sldId id="292" r:id="rId29"/>
    <p:sldId id="293" r:id="rId30"/>
    <p:sldId id="294" r:id="rId31"/>
    <p:sldId id="284" r:id="rId32"/>
    <p:sldId id="264" r:id="rId33"/>
    <p:sldId id="263" r:id="rId34"/>
    <p:sldId id="261" r:id="rId35"/>
    <p:sldId id="276" r:id="rId36"/>
    <p:sldId id="285" r:id="rId37"/>
    <p:sldId id="274" r:id="rId38"/>
    <p:sldId id="275" r:id="rId39"/>
    <p:sldId id="259" r:id="rId40"/>
    <p:sldId id="297" r:id="rId41"/>
    <p:sldId id="301"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4E0E762-45BE-4D48-B1FE-D9C3CE2DE2AB}">
          <p14:sldIdLst>
            <p14:sldId id="256"/>
          </p14:sldIdLst>
        </p14:section>
        <p14:section name="Introduction &amp; Background" id="{4F8AA028-7D6F-6A46-9212-DD9B61797A8D}">
          <p14:sldIdLst>
            <p14:sldId id="282"/>
            <p14:sldId id="300"/>
            <p14:sldId id="283"/>
            <p14:sldId id="286"/>
            <p14:sldId id="287"/>
            <p14:sldId id="299"/>
            <p14:sldId id="262"/>
            <p14:sldId id="269"/>
            <p14:sldId id="273"/>
            <p14:sldId id="272"/>
            <p14:sldId id="267"/>
            <p14:sldId id="298"/>
          </p14:sldIdLst>
        </p14:section>
        <p14:section name="Investment Thesis" id="{2AF840B7-987F-0245-BFBB-C0E97CA82A5B}">
          <p14:sldIdLst>
            <p14:sldId id="266"/>
            <p14:sldId id="281"/>
            <p14:sldId id="270"/>
            <p14:sldId id="278"/>
            <p14:sldId id="280"/>
            <p14:sldId id="289"/>
            <p14:sldId id="288"/>
            <p14:sldId id="295"/>
            <p14:sldId id="296"/>
            <p14:sldId id="279"/>
            <p14:sldId id="257"/>
          </p14:sldIdLst>
        </p14:section>
        <p14:section name="Fundamentals, Valuation &amp; Stock" id="{6165430E-873A-7849-B0D9-0CDF4D1F05BD}">
          <p14:sldIdLst>
            <p14:sldId id="277"/>
            <p14:sldId id="268"/>
            <p14:sldId id="291"/>
            <p14:sldId id="292"/>
            <p14:sldId id="293"/>
            <p14:sldId id="294"/>
            <p14:sldId id="284"/>
          </p14:sldIdLst>
        </p14:section>
        <p14:section name="Legislative / Regulatory" id="{EDB08A9C-B0FA-3C48-AD6B-1A2CEADF0B09}">
          <p14:sldIdLst>
            <p14:sldId id="264"/>
            <p14:sldId id="263"/>
            <p14:sldId id="261"/>
            <p14:sldId id="276"/>
            <p14:sldId id="285"/>
            <p14:sldId id="274"/>
            <p14:sldId id="275"/>
            <p14:sldId id="259"/>
            <p14:sldId id="297"/>
            <p14:sldId id="30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89" autoAdjust="0"/>
    <p:restoredTop sz="94660"/>
  </p:normalViewPr>
  <p:slideViewPr>
    <p:cSldViewPr snapToGrid="0" snapToObjects="1">
      <p:cViewPr>
        <p:scale>
          <a:sx n="68" d="100"/>
          <a:sy n="68" d="100"/>
        </p:scale>
        <p:origin x="-160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7D02A-CE21-544E-8983-C67779880A76}" type="datetimeFigureOut">
              <a:rPr lang="en-US" smtClean="0"/>
              <a:t>6/18/13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273C52-1568-F742-903C-58A139EE6F43}" type="slidenum">
              <a:rPr lang="en-US" smtClean="0"/>
              <a:t>‹#›</a:t>
            </a:fld>
            <a:endParaRPr lang="en-US"/>
          </a:p>
        </p:txBody>
      </p:sp>
    </p:spTree>
    <p:extLst>
      <p:ext uri="{BB962C8B-B14F-4D97-AF65-F5344CB8AC3E}">
        <p14:creationId xmlns:p14="http://schemas.microsoft.com/office/powerpoint/2010/main" val="292803055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A patent is issued</a:t>
            </a:r>
            <a:r>
              <a:rPr lang="en-US" baseline="0" dirty="0" smtClean="0"/>
              <a:t> by United States Patent and Trademark Office, typically for a term of 20 years from when the application was first filed.  Successful applications usually take 18 months to process from submission date.</a:t>
            </a:r>
          </a:p>
          <a:p>
            <a:pPr marL="171450" indent="-171450">
              <a:buFont typeface="Arial"/>
              <a:buChar char="•"/>
            </a:pPr>
            <a:r>
              <a:rPr lang="en-US" baseline="0" dirty="0" smtClean="0"/>
              <a:t>Patent law is enshrined in the Constitution of the United States in Article 1, Section 8.  First patent law was enacted in 1790; law underwent a general revision in 1952 and again more recently in the American Inventors Protection Act in 1999.</a:t>
            </a:r>
            <a:endParaRPr lang="en-US" dirty="0"/>
          </a:p>
        </p:txBody>
      </p:sp>
      <p:sp>
        <p:nvSpPr>
          <p:cNvPr id="4" name="Slide Number Placeholder 3"/>
          <p:cNvSpPr>
            <a:spLocks noGrp="1"/>
          </p:cNvSpPr>
          <p:nvPr>
            <p:ph type="sldNum" sz="quarter" idx="10"/>
          </p:nvPr>
        </p:nvSpPr>
        <p:spPr/>
        <p:txBody>
          <a:bodyPr/>
          <a:lstStyle/>
          <a:p>
            <a:fld id="{11273C52-1568-F742-903C-58A139EE6F43}" type="slidenum">
              <a:rPr lang="en-US" smtClean="0"/>
              <a:t>2</a:t>
            </a:fld>
            <a:endParaRPr lang="en-US"/>
          </a:p>
        </p:txBody>
      </p:sp>
    </p:spTree>
    <p:extLst>
      <p:ext uri="{BB962C8B-B14F-4D97-AF65-F5344CB8AC3E}">
        <p14:creationId xmlns:p14="http://schemas.microsoft.com/office/powerpoint/2010/main" val="3659752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200" b="0" i="0" u="none" strike="noStrike" kern="1200" baseline="0" dirty="0" smtClean="0">
                <a:solidFill>
                  <a:schemeClr val="tx1"/>
                </a:solidFill>
                <a:latin typeface="+mn-lt"/>
                <a:ea typeface="+mn-ea"/>
                <a:cs typeface="+mn-cs"/>
              </a:rPr>
              <a:t>If a patent dispute goes to trial, the outcome can be very unpredictable for the patent owner, the NPE, and the operating company (but generally favorable for the lawyers involved). Very few patents can be successfully enforced (under 5% according to our sources) and the cost of maintaining a patent registration and going to court can be very high for a small NPE or an individual. On the other hand, if a jury rules in favor of a patent owner, or an operating company sees need to settle for fear of injunction or unfavorable damage awards, the cost to the operating company can be enormous.</a:t>
            </a:r>
            <a:endParaRPr lang="en-US" dirty="0"/>
          </a:p>
        </p:txBody>
      </p:sp>
      <p:sp>
        <p:nvSpPr>
          <p:cNvPr id="4" name="Slide Number Placeholder 3"/>
          <p:cNvSpPr>
            <a:spLocks noGrp="1"/>
          </p:cNvSpPr>
          <p:nvPr>
            <p:ph type="sldNum" sz="quarter" idx="10"/>
          </p:nvPr>
        </p:nvSpPr>
        <p:spPr/>
        <p:txBody>
          <a:bodyPr/>
          <a:lstStyle/>
          <a:p>
            <a:fld id="{11273C52-1568-F742-903C-58A139EE6F43}" type="slidenum">
              <a:rPr lang="en-US" smtClean="0"/>
              <a:t>36</a:t>
            </a:fld>
            <a:endParaRPr lang="en-US"/>
          </a:p>
        </p:txBody>
      </p:sp>
    </p:spTree>
    <p:extLst>
      <p:ext uri="{BB962C8B-B14F-4D97-AF65-F5344CB8AC3E}">
        <p14:creationId xmlns:p14="http://schemas.microsoft.com/office/powerpoint/2010/main" val="2089931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Licensing by companies such</a:t>
            </a:r>
            <a:r>
              <a:rPr lang="en-US" baseline="0" dirty="0" smtClean="0"/>
              <a:t> as IBM and AT&amp;T was generally done in generous terms with a view to avoiding antitrust rulings</a:t>
            </a:r>
          </a:p>
          <a:p>
            <a:pPr marL="171450" indent="-171450">
              <a:buFont typeface="Arial"/>
              <a:buChar char="•"/>
            </a:pPr>
            <a:r>
              <a:rPr lang="en-US" baseline="0" dirty="0" smtClean="0"/>
              <a:t>US corporations became more actively assertive in protecting and monetizing their IP in the 1980s with companies like Texas Instruments, Intel and others using licensing as a business model</a:t>
            </a:r>
          </a:p>
          <a:p>
            <a:pPr marL="171450" indent="-171450">
              <a:buFont typeface="Arial"/>
              <a:buChar char="•"/>
            </a:pPr>
            <a:r>
              <a:rPr lang="en-US" baseline="0" dirty="0" smtClean="0"/>
              <a:t>Since then patent applications have increased, patent enforcement actions have shot up, and IP has become a profitable business for industry giants like IBM, Intel, Texas Instruments, Philips and others.</a:t>
            </a:r>
          </a:p>
          <a:p>
            <a:pPr marL="171450" indent="-171450">
              <a:buFont typeface="Arial"/>
              <a:buChar char="•"/>
            </a:pPr>
            <a:r>
              <a:rPr lang="en-US" baseline="0" dirty="0" smtClean="0"/>
              <a:t>Licensing pure-plays, such as Qualcomm (wireless) and Dolby (digital media) have emerged that command above average gross and operating margins</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11273C52-1568-F742-903C-58A139EE6F43}" type="slidenum">
              <a:rPr lang="en-US" smtClean="0"/>
              <a:t>4</a:t>
            </a:fld>
            <a:endParaRPr lang="en-US"/>
          </a:p>
        </p:txBody>
      </p:sp>
    </p:spTree>
    <p:extLst>
      <p:ext uri="{BB962C8B-B14F-4D97-AF65-F5344CB8AC3E}">
        <p14:creationId xmlns:p14="http://schemas.microsoft.com/office/powerpoint/2010/main" val="3875670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a:t>
            </a:r>
            <a:r>
              <a:rPr lang="en-US" baseline="0" dirty="0" smtClean="0"/>
              <a:t> how the IP ecosystem is used and monetized.  </a:t>
            </a:r>
            <a:r>
              <a:rPr lang="en-US" baseline="0" dirty="0" err="1" smtClean="0"/>
              <a:t>Freemium</a:t>
            </a:r>
            <a:r>
              <a:rPr lang="en-US" baseline="0" dirty="0" smtClean="0"/>
              <a:t> </a:t>
            </a:r>
            <a:r>
              <a:rPr lang="en-US" baseline="0" dirty="0" err="1" smtClean="0"/>
              <a:t>vs</a:t>
            </a:r>
            <a:r>
              <a:rPr lang="en-US" baseline="0" dirty="0" smtClean="0"/>
              <a:t> up-front licensing business models</a:t>
            </a:r>
            <a:endParaRPr lang="en-US" dirty="0"/>
          </a:p>
        </p:txBody>
      </p:sp>
      <p:sp>
        <p:nvSpPr>
          <p:cNvPr id="4" name="Slide Number Placeholder 3"/>
          <p:cNvSpPr>
            <a:spLocks noGrp="1"/>
          </p:cNvSpPr>
          <p:nvPr>
            <p:ph type="sldNum" sz="quarter" idx="10"/>
          </p:nvPr>
        </p:nvSpPr>
        <p:spPr/>
        <p:txBody>
          <a:bodyPr/>
          <a:lstStyle/>
          <a:p>
            <a:fld id="{11273C52-1568-F742-903C-58A139EE6F43}" type="slidenum">
              <a:rPr lang="en-US" smtClean="0"/>
              <a:t>5</a:t>
            </a:fld>
            <a:endParaRPr lang="en-US"/>
          </a:p>
        </p:txBody>
      </p:sp>
    </p:spTree>
    <p:extLst>
      <p:ext uri="{BB962C8B-B14F-4D97-AF65-F5344CB8AC3E}">
        <p14:creationId xmlns:p14="http://schemas.microsoft.com/office/powerpoint/2010/main" val="1075558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Sources</a:t>
            </a:r>
            <a:r>
              <a:rPr lang="en-US" baseline="0" dirty="0" smtClean="0"/>
              <a:t> of competitive advantage also include deep domain expertise, economies of scale and scope, and brand recognition from partners – both operating companies as well as inventors.</a:t>
            </a:r>
            <a:endParaRPr lang="en-US" dirty="0"/>
          </a:p>
        </p:txBody>
      </p:sp>
      <p:sp>
        <p:nvSpPr>
          <p:cNvPr id="4" name="Slide Number Placeholder 3"/>
          <p:cNvSpPr>
            <a:spLocks noGrp="1"/>
          </p:cNvSpPr>
          <p:nvPr>
            <p:ph type="sldNum" sz="quarter" idx="10"/>
          </p:nvPr>
        </p:nvSpPr>
        <p:spPr/>
        <p:txBody>
          <a:bodyPr/>
          <a:lstStyle/>
          <a:p>
            <a:fld id="{11273C52-1568-F742-903C-58A139EE6F43}" type="slidenum">
              <a:rPr lang="en-US" smtClean="0"/>
              <a:t>9</a:t>
            </a:fld>
            <a:endParaRPr lang="en-US"/>
          </a:p>
        </p:txBody>
      </p:sp>
    </p:spTree>
    <p:extLst>
      <p:ext uri="{BB962C8B-B14F-4D97-AF65-F5344CB8AC3E}">
        <p14:creationId xmlns:p14="http://schemas.microsoft.com/office/powerpoint/2010/main" val="1338510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273C52-1568-F742-903C-58A139EE6F43}" type="slidenum">
              <a:rPr lang="en-US" smtClean="0"/>
              <a:t>11</a:t>
            </a:fld>
            <a:endParaRPr lang="en-US"/>
          </a:p>
        </p:txBody>
      </p:sp>
    </p:spTree>
    <p:extLst>
      <p:ext uri="{BB962C8B-B14F-4D97-AF65-F5344CB8AC3E}">
        <p14:creationId xmlns:p14="http://schemas.microsoft.com/office/powerpoint/2010/main" val="2930472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a market that likes intangible assets and there exists visibility to comparable transactions, IP valuations hold up and can expand. In an environment where the market pulls back from intangibles and favors tangible assets, IP stocks (Acacia in particular) get overly beat up. </a:t>
            </a:r>
            <a:endParaRPr lang="en-US" dirty="0"/>
          </a:p>
        </p:txBody>
      </p:sp>
      <p:sp>
        <p:nvSpPr>
          <p:cNvPr id="4" name="Slide Number Placeholder 3"/>
          <p:cNvSpPr>
            <a:spLocks noGrp="1"/>
          </p:cNvSpPr>
          <p:nvPr>
            <p:ph type="sldNum" sz="quarter" idx="10"/>
          </p:nvPr>
        </p:nvSpPr>
        <p:spPr/>
        <p:txBody>
          <a:bodyPr/>
          <a:lstStyle/>
          <a:p>
            <a:fld id="{11273C52-1568-F742-903C-58A139EE6F43}" type="slidenum">
              <a:rPr lang="en-US" smtClean="0"/>
              <a:t>27</a:t>
            </a:fld>
            <a:endParaRPr lang="en-US"/>
          </a:p>
        </p:txBody>
      </p:sp>
    </p:spTree>
    <p:extLst>
      <p:ext uri="{BB962C8B-B14F-4D97-AF65-F5344CB8AC3E}">
        <p14:creationId xmlns:p14="http://schemas.microsoft.com/office/powerpoint/2010/main" val="223734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a market that likes intangible assets and there exists visibility to comparable transactions, IP valuations hold up and can expand. </a:t>
            </a:r>
            <a:r>
              <a:rPr lang="en-US" sz="1200" b="0" i="0" u="none" strike="noStrike" kern="1200" baseline="0" smtClean="0">
                <a:solidFill>
                  <a:schemeClr val="tx1"/>
                </a:solidFill>
                <a:latin typeface="+mn-lt"/>
                <a:ea typeface="+mn-ea"/>
                <a:cs typeface="+mn-cs"/>
              </a:rPr>
              <a:t>In an environment where the market pulls back from intangibles and favors tangible assets, IP stocks (Acacia in particular) get overly beat up. </a:t>
            </a:r>
            <a:endParaRPr lang="en-US"/>
          </a:p>
        </p:txBody>
      </p:sp>
      <p:sp>
        <p:nvSpPr>
          <p:cNvPr id="4" name="Slide Number Placeholder 3"/>
          <p:cNvSpPr>
            <a:spLocks noGrp="1"/>
          </p:cNvSpPr>
          <p:nvPr>
            <p:ph type="sldNum" sz="quarter" idx="10"/>
          </p:nvPr>
        </p:nvSpPr>
        <p:spPr/>
        <p:txBody>
          <a:bodyPr/>
          <a:lstStyle/>
          <a:p>
            <a:fld id="{11273C52-1568-F742-903C-58A139EE6F43}" type="slidenum">
              <a:rPr lang="en-US" smtClean="0"/>
              <a:t>28</a:t>
            </a:fld>
            <a:endParaRPr lang="en-US"/>
          </a:p>
        </p:txBody>
      </p:sp>
    </p:spTree>
    <p:extLst>
      <p:ext uri="{BB962C8B-B14F-4D97-AF65-F5344CB8AC3E}">
        <p14:creationId xmlns:p14="http://schemas.microsoft.com/office/powerpoint/2010/main" val="223734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a market that likes intangible assets and there exists visibility to comparable transactions, IP valuations hold up and can expand. </a:t>
            </a:r>
            <a:r>
              <a:rPr lang="en-US" sz="1200" b="0" i="0" u="none" strike="noStrike" kern="1200" baseline="0" smtClean="0">
                <a:solidFill>
                  <a:schemeClr val="tx1"/>
                </a:solidFill>
                <a:latin typeface="+mn-lt"/>
                <a:ea typeface="+mn-ea"/>
                <a:cs typeface="+mn-cs"/>
              </a:rPr>
              <a:t>In an environment where the market pulls back from intangibles and favors tangible assets, IP stocks (Acacia in particular) get overly beat up. </a:t>
            </a:r>
            <a:endParaRPr lang="en-US"/>
          </a:p>
        </p:txBody>
      </p:sp>
      <p:sp>
        <p:nvSpPr>
          <p:cNvPr id="4" name="Slide Number Placeholder 3"/>
          <p:cNvSpPr>
            <a:spLocks noGrp="1"/>
          </p:cNvSpPr>
          <p:nvPr>
            <p:ph type="sldNum" sz="quarter" idx="10"/>
          </p:nvPr>
        </p:nvSpPr>
        <p:spPr/>
        <p:txBody>
          <a:bodyPr/>
          <a:lstStyle/>
          <a:p>
            <a:fld id="{11273C52-1568-F742-903C-58A139EE6F43}" type="slidenum">
              <a:rPr lang="en-US" smtClean="0"/>
              <a:t>29</a:t>
            </a:fld>
            <a:endParaRPr lang="en-US"/>
          </a:p>
        </p:txBody>
      </p:sp>
    </p:spTree>
    <p:extLst>
      <p:ext uri="{BB962C8B-B14F-4D97-AF65-F5344CB8AC3E}">
        <p14:creationId xmlns:p14="http://schemas.microsoft.com/office/powerpoint/2010/main" val="223734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a market that likes intangible assets and there exists visibility to comparable transactions, IP valuations hold up and can expand. </a:t>
            </a:r>
            <a:r>
              <a:rPr lang="en-US" sz="1200" b="0" i="0" u="none" strike="noStrike" kern="1200" baseline="0" smtClean="0">
                <a:solidFill>
                  <a:schemeClr val="tx1"/>
                </a:solidFill>
                <a:latin typeface="+mn-lt"/>
                <a:ea typeface="+mn-ea"/>
                <a:cs typeface="+mn-cs"/>
              </a:rPr>
              <a:t>In an environment where the market pulls back from intangibles and favors tangible assets, IP stocks (Acacia in particular) get overly beat up. </a:t>
            </a:r>
            <a:endParaRPr lang="en-US"/>
          </a:p>
        </p:txBody>
      </p:sp>
      <p:sp>
        <p:nvSpPr>
          <p:cNvPr id="4" name="Slide Number Placeholder 3"/>
          <p:cNvSpPr>
            <a:spLocks noGrp="1"/>
          </p:cNvSpPr>
          <p:nvPr>
            <p:ph type="sldNum" sz="quarter" idx="10"/>
          </p:nvPr>
        </p:nvSpPr>
        <p:spPr/>
        <p:txBody>
          <a:bodyPr/>
          <a:lstStyle/>
          <a:p>
            <a:fld id="{11273C52-1568-F742-903C-58A139EE6F43}" type="slidenum">
              <a:rPr lang="en-US" smtClean="0"/>
              <a:t>30</a:t>
            </a:fld>
            <a:endParaRPr lang="en-US"/>
          </a:p>
        </p:txBody>
      </p:sp>
    </p:spTree>
    <p:extLst>
      <p:ext uri="{BB962C8B-B14F-4D97-AF65-F5344CB8AC3E}">
        <p14:creationId xmlns:p14="http://schemas.microsoft.com/office/powerpoint/2010/main" val="223734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6/13/13</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6/13/13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6/13/13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6/13/13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6/13/13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6/13/13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6/13/13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6/13/13</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6/13/13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6/13/13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6/13/13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6/13/13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6/13/13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6/13/13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6/13/13</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 Id="rId3"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 Id="rId3" Type="http://schemas.openxmlformats.org/officeDocument/2006/relationships/image" Target="../media/image11.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luis.f.ahumada@thrive-capital.com" TargetMode="External"/><Relationship Id="rId3" Type="http://schemas.openxmlformats.org/officeDocument/2006/relationships/hyperlink" Target="http://www.roicblog.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28426"/>
            <a:ext cx="7342188" cy="1820204"/>
          </a:xfrm>
        </p:spPr>
        <p:txBody>
          <a:bodyPr/>
          <a:lstStyle/>
          <a:p>
            <a:r>
              <a:rPr lang="en-US" dirty="0" smtClean="0"/>
              <a:t>Investment </a:t>
            </a:r>
            <a:r>
              <a:rPr lang="en-US" dirty="0" smtClean="0"/>
              <a:t>Idea:</a:t>
            </a:r>
            <a:br>
              <a:rPr lang="en-US" dirty="0" smtClean="0"/>
            </a:br>
            <a:r>
              <a:rPr lang="en-US" dirty="0" smtClean="0"/>
              <a:t>Acacia </a:t>
            </a:r>
            <a:r>
              <a:rPr lang="en-US" dirty="0" smtClean="0"/>
              <a:t>Research </a:t>
            </a:r>
            <a:r>
              <a:rPr lang="en-US" dirty="0" smtClean="0"/>
              <a:t>Corp</a:t>
            </a:r>
            <a:br>
              <a:rPr lang="en-US" dirty="0" smtClean="0"/>
            </a:br>
            <a:r>
              <a:rPr lang="en-US" dirty="0" smtClean="0"/>
              <a:t> </a:t>
            </a:r>
            <a:br>
              <a:rPr lang="en-US" dirty="0" smtClean="0"/>
            </a:br>
            <a:r>
              <a:rPr lang="en-US" sz="3200" dirty="0" smtClean="0"/>
              <a:t>(ACTG)</a:t>
            </a:r>
            <a:endParaRPr lang="en-US" sz="3200" dirty="0"/>
          </a:p>
        </p:txBody>
      </p:sp>
      <p:sp>
        <p:nvSpPr>
          <p:cNvPr id="3" name="Subtitle 2"/>
          <p:cNvSpPr>
            <a:spLocks noGrp="1"/>
          </p:cNvSpPr>
          <p:nvPr>
            <p:ph type="subTitle" idx="1"/>
          </p:nvPr>
        </p:nvSpPr>
        <p:spPr>
          <a:xfrm>
            <a:off x="914400" y="3758941"/>
            <a:ext cx="7342188" cy="1752600"/>
          </a:xfrm>
        </p:spPr>
        <p:txBody>
          <a:bodyPr/>
          <a:lstStyle/>
          <a:p>
            <a:endParaRPr lang="en-US" dirty="0" smtClean="0"/>
          </a:p>
          <a:p>
            <a:endParaRPr lang="en-US" dirty="0"/>
          </a:p>
          <a:p>
            <a:r>
              <a:rPr lang="en-US" dirty="0" smtClean="0"/>
              <a:t>Luis </a:t>
            </a:r>
            <a:r>
              <a:rPr lang="en-US" dirty="0" smtClean="0"/>
              <a:t>Ahumada</a:t>
            </a:r>
          </a:p>
          <a:p>
            <a:r>
              <a:rPr lang="en-US" dirty="0" smtClean="0"/>
              <a:t>Thrive Capital</a:t>
            </a:r>
            <a:endParaRPr lang="en-US" dirty="0"/>
          </a:p>
        </p:txBody>
      </p:sp>
    </p:spTree>
    <p:extLst>
      <p:ext uri="{BB962C8B-B14F-4D97-AF65-F5344CB8AC3E}">
        <p14:creationId xmlns:p14="http://schemas.microsoft.com/office/powerpoint/2010/main" val="91252464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Strong track record</a:t>
            </a:r>
            <a:endParaRPr lang="en-US" sz="4000" dirty="0"/>
          </a:p>
        </p:txBody>
      </p:sp>
      <p:pic>
        <p:nvPicPr>
          <p:cNvPr id="4" name="Picture 3" descr="Screen Shot 2013-06-17 at 5.01.23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575" y="1852908"/>
            <a:ext cx="7327900" cy="4330700"/>
          </a:xfrm>
          <a:prstGeom prst="rect">
            <a:avLst/>
          </a:prstGeom>
        </p:spPr>
      </p:pic>
    </p:spTree>
    <p:extLst>
      <p:ext uri="{BB962C8B-B14F-4D97-AF65-F5344CB8AC3E}">
        <p14:creationId xmlns:p14="http://schemas.microsoft.com/office/powerpoint/2010/main" val="179374901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a:t>
            </a:r>
            <a:r>
              <a:rPr lang="en-US" sz="3600" dirty="0" smtClean="0"/>
              <a:t>nvestment philosophy: Value</a:t>
            </a:r>
            <a:endParaRPr lang="en-US" sz="3600" dirty="0"/>
          </a:p>
        </p:txBody>
      </p:sp>
      <p:sp>
        <p:nvSpPr>
          <p:cNvPr id="3" name="Content Placeholder 2"/>
          <p:cNvSpPr>
            <a:spLocks noGrp="1"/>
          </p:cNvSpPr>
          <p:nvPr>
            <p:ph idx="1"/>
          </p:nvPr>
        </p:nvSpPr>
        <p:spPr>
          <a:xfrm>
            <a:off x="544286" y="1923143"/>
            <a:ext cx="8182428" cy="4372428"/>
          </a:xfrm>
        </p:spPr>
        <p:txBody>
          <a:bodyPr>
            <a:normAutofit fontScale="70000" lnSpcReduction="20000"/>
          </a:bodyPr>
          <a:lstStyle/>
          <a:p>
            <a:r>
              <a:rPr lang="en-US" dirty="0" smtClean="0"/>
              <a:t>They think like asset managers with an ROI mindset</a:t>
            </a:r>
          </a:p>
          <a:p>
            <a:r>
              <a:rPr lang="en-US" dirty="0" smtClean="0"/>
              <a:t>Not looking for home-runs; mainly singles and doubles</a:t>
            </a:r>
          </a:p>
          <a:p>
            <a:r>
              <a:rPr lang="en-US" dirty="0" smtClean="0"/>
              <a:t>Better information, brokers and market makers are emerging creating efficiencies in market.  </a:t>
            </a:r>
          </a:p>
          <a:p>
            <a:r>
              <a:rPr lang="en-US" dirty="0" smtClean="0"/>
              <a:t>Acacia seeks portfolios that will provide predictable licensing revenues over uncertain litigation – which can be costly, time-consuming and incredibly unpredictable</a:t>
            </a:r>
          </a:p>
          <a:p>
            <a:r>
              <a:rPr lang="en-US" dirty="0" smtClean="0"/>
              <a:t>Look to deploy capital, ink-deals and approach settlements taking into account timing of monetization / cashflows and magnitude (build DCF’s for portfolios)</a:t>
            </a:r>
          </a:p>
          <a:p>
            <a:r>
              <a:rPr lang="en-US" dirty="0" smtClean="0"/>
              <a:t>IRR and NPV focused</a:t>
            </a:r>
          </a:p>
          <a:p>
            <a:r>
              <a:rPr lang="en-US" dirty="0" smtClean="0"/>
              <a:t>Eat risk-adjusted returns</a:t>
            </a:r>
            <a:endParaRPr lang="en-US" dirty="0"/>
          </a:p>
        </p:txBody>
      </p:sp>
    </p:spTree>
    <p:extLst>
      <p:ext uri="{BB962C8B-B14F-4D97-AF65-F5344CB8AC3E}">
        <p14:creationId xmlns:p14="http://schemas.microsoft.com/office/powerpoint/2010/main" val="313468393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44158"/>
            <a:ext cx="7789890" cy="1339850"/>
          </a:xfrm>
        </p:spPr>
        <p:txBody>
          <a:bodyPr>
            <a:noAutofit/>
          </a:bodyPr>
          <a:lstStyle/>
          <a:p>
            <a:r>
              <a:rPr lang="en-US" sz="2800" dirty="0" smtClean="0"/>
              <a:t>Customer value proposition: monetization with low-risk and protection</a:t>
            </a:r>
            <a:endParaRPr lang="en-US" sz="2800" dirty="0"/>
          </a:p>
        </p:txBody>
      </p:sp>
      <p:sp>
        <p:nvSpPr>
          <p:cNvPr id="3" name="Content Placeholder 2"/>
          <p:cNvSpPr>
            <a:spLocks noGrp="1"/>
          </p:cNvSpPr>
          <p:nvPr>
            <p:ph idx="1"/>
          </p:nvPr>
        </p:nvSpPr>
        <p:spPr/>
        <p:txBody>
          <a:bodyPr>
            <a:normAutofit/>
          </a:bodyPr>
          <a:lstStyle/>
          <a:p>
            <a:r>
              <a:rPr lang="en-US" sz="2000" dirty="0" smtClean="0"/>
              <a:t>ACTG provides a turn-key solution and acts like a proxy for patent authors and large companies to execute licensing agreements through subsidiaries without fear of IP counter-suits</a:t>
            </a:r>
          </a:p>
          <a:p>
            <a:r>
              <a:rPr lang="en-US" sz="2000" dirty="0" smtClean="0"/>
              <a:t>It enables the monetization of non</a:t>
            </a:r>
            <a:r>
              <a:rPr lang="en-US" sz="2000" dirty="0"/>
              <a:t>-core assets </a:t>
            </a:r>
            <a:r>
              <a:rPr lang="en-US" sz="2000" dirty="0" smtClean="0"/>
              <a:t>while avoiding the marketing / legal complexity of enforcement and marketing</a:t>
            </a:r>
          </a:p>
          <a:p>
            <a:r>
              <a:rPr lang="en-US" sz="2000" dirty="0" smtClean="0"/>
              <a:t>Use of comprehensive licensing agreements are becoming increasingly attractive for big firms.  This represents a multibillion dollar opportunity for Acacia.</a:t>
            </a:r>
            <a:endParaRPr lang="en-US" sz="2000" dirty="0"/>
          </a:p>
        </p:txBody>
      </p:sp>
    </p:spTree>
    <p:extLst>
      <p:ext uri="{BB962C8B-B14F-4D97-AF65-F5344CB8AC3E}">
        <p14:creationId xmlns:p14="http://schemas.microsoft.com/office/powerpoint/2010/main" val="318823428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Management</a:t>
            </a:r>
            <a:endParaRPr lang="en-US" sz="3600" dirty="0"/>
          </a:p>
        </p:txBody>
      </p:sp>
      <p:sp>
        <p:nvSpPr>
          <p:cNvPr id="3" name="Content Placeholder 2"/>
          <p:cNvSpPr>
            <a:spLocks noGrp="1"/>
          </p:cNvSpPr>
          <p:nvPr>
            <p:ph idx="1"/>
          </p:nvPr>
        </p:nvSpPr>
        <p:spPr>
          <a:xfrm>
            <a:off x="690994" y="1848718"/>
            <a:ext cx="7993121" cy="4481743"/>
          </a:xfrm>
        </p:spPr>
        <p:txBody>
          <a:bodyPr>
            <a:normAutofit fontScale="70000" lnSpcReduction="20000"/>
          </a:bodyPr>
          <a:lstStyle/>
          <a:p>
            <a:pPr marL="0" indent="0">
              <a:buNone/>
            </a:pPr>
            <a:r>
              <a:rPr lang="en-US" dirty="0" smtClean="0"/>
              <a:t>Acacia employs 55 people in Newport, California.</a:t>
            </a:r>
          </a:p>
          <a:p>
            <a:r>
              <a:rPr lang="en-US" dirty="0" smtClean="0"/>
              <a:t>This is a human capital business as there is only a select few in the market that know how to effectively manage IP</a:t>
            </a:r>
          </a:p>
          <a:p>
            <a:r>
              <a:rPr lang="en-US" dirty="0" smtClean="0"/>
              <a:t>Organization is managed through an intersection of legal/IP and licensing experts (who underwrite the business development efforts), engineering &amp; tech experts, and vertical specialists with extensive backgrounds in those fields</a:t>
            </a:r>
          </a:p>
          <a:p>
            <a:r>
              <a:rPr lang="en-US" dirty="0" smtClean="0"/>
              <a:t>CEO Paul Ryan is architect of IP strategy and operations. He has a Ph.D. and a legal/banking/VC background with top firms.  Cornell B.S. and NYU MBA.</a:t>
            </a:r>
          </a:p>
          <a:p>
            <a:r>
              <a:rPr lang="en-US" dirty="0" smtClean="0"/>
              <a:t>Team includes dozens of VPs of Engineering and science/technology experts that typically have 15 – 20 years experience coming form firms like Intel, Nortel, Texas Instruments, Marvell, Sony, Schlumberger and dozens more…</a:t>
            </a:r>
          </a:p>
          <a:p>
            <a:r>
              <a:rPr lang="en-US" dirty="0" smtClean="0"/>
              <a:t>All have good salaries, but are </a:t>
            </a:r>
            <a:r>
              <a:rPr lang="en-US" u="sng" dirty="0" smtClean="0"/>
              <a:t>highly incentivized </a:t>
            </a:r>
            <a:r>
              <a:rPr lang="en-US" dirty="0" smtClean="0"/>
              <a:t>to close deals and sign license agreements through bonus structures. (management owns ~3% of company)</a:t>
            </a:r>
            <a:endParaRPr lang="en-US" dirty="0"/>
          </a:p>
        </p:txBody>
      </p:sp>
    </p:spTree>
    <p:extLst>
      <p:ext uri="{BB962C8B-B14F-4D97-AF65-F5344CB8AC3E}">
        <p14:creationId xmlns:p14="http://schemas.microsoft.com/office/powerpoint/2010/main" val="172914969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Investment thesis: a great asset class and attractive business model</a:t>
            </a:r>
            <a:endParaRPr lang="en-US" sz="3600" dirty="0"/>
          </a:p>
        </p:txBody>
      </p:sp>
      <p:sp>
        <p:nvSpPr>
          <p:cNvPr id="3" name="Content Placeholder 2"/>
          <p:cNvSpPr>
            <a:spLocks noGrp="1"/>
          </p:cNvSpPr>
          <p:nvPr>
            <p:ph idx="1"/>
          </p:nvPr>
        </p:nvSpPr>
        <p:spPr>
          <a:xfrm>
            <a:off x="557052" y="1894167"/>
            <a:ext cx="8021542" cy="4171354"/>
          </a:xfrm>
        </p:spPr>
        <p:txBody>
          <a:bodyPr>
            <a:normAutofit/>
          </a:bodyPr>
          <a:lstStyle/>
          <a:p>
            <a:r>
              <a:rPr lang="en-US" dirty="0" smtClean="0"/>
              <a:t>Acacia is a key player in a fast growing market: first player in IP monetization sector</a:t>
            </a:r>
          </a:p>
          <a:p>
            <a:r>
              <a:rPr lang="en-US" dirty="0" smtClean="0"/>
              <a:t>Scope of portfolio, track-record and size makes Acacia the go-to company for operating companies looking to ink agreements that provide </a:t>
            </a:r>
            <a:r>
              <a:rPr lang="en-US" b="1" dirty="0" smtClean="0"/>
              <a:t>upside</a:t>
            </a:r>
            <a:r>
              <a:rPr lang="en-US" dirty="0" smtClean="0"/>
              <a:t> and </a:t>
            </a:r>
            <a:r>
              <a:rPr lang="en-US" b="1" dirty="0" smtClean="0"/>
              <a:t>protection</a:t>
            </a:r>
          </a:p>
          <a:p>
            <a:r>
              <a:rPr lang="en-US" dirty="0" smtClean="0"/>
              <a:t>Network effects in licensing / sourcing deals.  IP portfolio AUM has more than doubled in two years</a:t>
            </a:r>
          </a:p>
          <a:p>
            <a:r>
              <a:rPr lang="en-US" dirty="0" smtClean="0"/>
              <a:t>Avoid litigation: over 1200+ licensing deals and settlements / only 4 trials in 10 years.</a:t>
            </a:r>
          </a:p>
          <a:p>
            <a:endParaRPr lang="en-US" dirty="0" smtClean="0"/>
          </a:p>
          <a:p>
            <a:endParaRPr lang="en-US" dirty="0" smtClean="0"/>
          </a:p>
          <a:p>
            <a:endParaRPr lang="en-US" dirty="0"/>
          </a:p>
        </p:txBody>
      </p:sp>
    </p:spTree>
    <p:extLst>
      <p:ext uri="{BB962C8B-B14F-4D97-AF65-F5344CB8AC3E}">
        <p14:creationId xmlns:p14="http://schemas.microsoft.com/office/powerpoint/2010/main" val="228448546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Business model and profile</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Business model operates as follows:</a:t>
            </a:r>
          </a:p>
          <a:p>
            <a:r>
              <a:rPr lang="en-US" dirty="0" smtClean="0"/>
              <a:t>Company acquires patents from partners and places them in operating subsidiaries;</a:t>
            </a:r>
          </a:p>
          <a:p>
            <a:r>
              <a:rPr lang="en-US" dirty="0" smtClean="0"/>
              <a:t>They prepare the portfolio for licensing (e.g. review contracts, define portfolios, match patents with portfolios) which can take ~18 months;</a:t>
            </a:r>
          </a:p>
          <a:p>
            <a:r>
              <a:rPr lang="en-US" dirty="0" smtClean="0"/>
              <a:t>Launch of portfolio-specific revenue generating program;</a:t>
            </a:r>
          </a:p>
          <a:p>
            <a:r>
              <a:rPr lang="en-US" dirty="0" smtClean="0"/>
              <a:t>This results in licensing agreements / settlements for the portfolio, using litigation only when necessary (company has gone to trial 4 times in its history)</a:t>
            </a:r>
            <a:endParaRPr lang="en-US" dirty="0"/>
          </a:p>
        </p:txBody>
      </p:sp>
    </p:spTree>
    <p:extLst>
      <p:ext uri="{BB962C8B-B14F-4D97-AF65-F5344CB8AC3E}">
        <p14:creationId xmlns:p14="http://schemas.microsoft.com/office/powerpoint/2010/main" val="210739698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Business model and profile</a:t>
            </a:r>
            <a:endParaRPr lang="en-US" sz="4000" dirty="0"/>
          </a:p>
        </p:txBody>
      </p:sp>
      <p:sp>
        <p:nvSpPr>
          <p:cNvPr id="3" name="Content Placeholder 2"/>
          <p:cNvSpPr>
            <a:spLocks noGrp="1"/>
          </p:cNvSpPr>
          <p:nvPr>
            <p:ph idx="1"/>
          </p:nvPr>
        </p:nvSpPr>
        <p:spPr/>
        <p:txBody>
          <a:bodyPr>
            <a:normAutofit fontScale="85000" lnSpcReduction="20000"/>
          </a:bodyPr>
          <a:lstStyle/>
          <a:p>
            <a:r>
              <a:rPr lang="en-US" dirty="0" smtClean="0"/>
              <a:t>Most licensing deals are one-off agreements that capture the economics for patents previously used and in current use</a:t>
            </a:r>
          </a:p>
          <a:p>
            <a:r>
              <a:rPr lang="en-US" dirty="0" smtClean="0"/>
              <a:t>Avoid royalties due to higher costs to enforce and oversee and belief that licensees will generate work-arounds.  Avoid long-tails</a:t>
            </a:r>
          </a:p>
          <a:p>
            <a:r>
              <a:rPr lang="en-US" dirty="0" smtClean="0"/>
              <a:t>ACTG’s business model yields &gt;50% PF gross margins and &gt;40% PF operating margins (more recent 30% Op margins)</a:t>
            </a:r>
          </a:p>
          <a:p>
            <a:r>
              <a:rPr lang="en-US" dirty="0" smtClean="0"/>
              <a:t>Margins will further expand through:</a:t>
            </a:r>
          </a:p>
          <a:p>
            <a:pPr lvl="1"/>
            <a:r>
              <a:rPr lang="en-US" dirty="0"/>
              <a:t>O</a:t>
            </a:r>
            <a:r>
              <a:rPr lang="en-US" dirty="0" smtClean="0"/>
              <a:t>perating leverage / scale</a:t>
            </a:r>
          </a:p>
          <a:p>
            <a:pPr lvl="1"/>
            <a:r>
              <a:rPr lang="en-US" dirty="0"/>
              <a:t>M</a:t>
            </a:r>
            <a:r>
              <a:rPr lang="en-US" dirty="0" smtClean="0"/>
              <a:t>ix shift towards hybrid &amp; wholly owned portfolios </a:t>
            </a:r>
            <a:endParaRPr lang="en-US" dirty="0"/>
          </a:p>
          <a:p>
            <a:pPr lvl="1"/>
            <a:r>
              <a:rPr lang="en-US" dirty="0" smtClean="0"/>
              <a:t>Lower enforcement costs as model veers away from litigation</a:t>
            </a:r>
            <a:endParaRPr lang="en-US" dirty="0"/>
          </a:p>
        </p:txBody>
      </p:sp>
    </p:spTree>
    <p:extLst>
      <p:ext uri="{BB962C8B-B14F-4D97-AF65-F5344CB8AC3E}">
        <p14:creationId xmlns:p14="http://schemas.microsoft.com/office/powerpoint/2010/main" val="790761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Flexibility in deal-making</a:t>
            </a:r>
            <a:endParaRPr lang="en-US" sz="4000"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Acacia generally follows three models:</a:t>
            </a:r>
          </a:p>
          <a:p>
            <a:r>
              <a:rPr lang="en-US" dirty="0" smtClean="0"/>
              <a:t>Partner Model – 50/50 revenue share with patent owners, license to corporate users. Typical partners include corporations, research labs / universities, individuals</a:t>
            </a:r>
          </a:p>
          <a:p>
            <a:r>
              <a:rPr lang="en-US" dirty="0" smtClean="0"/>
              <a:t>Purchase Model – 100% ownership.  Typically bought from distressed situations and failed startups backed by VCs</a:t>
            </a:r>
          </a:p>
          <a:p>
            <a:r>
              <a:rPr lang="en-US" dirty="0" smtClean="0"/>
              <a:t>Hybrid Model – Up front cash to partners and revenue share</a:t>
            </a:r>
          </a:p>
          <a:p>
            <a:pPr marL="0" indent="0">
              <a:buNone/>
            </a:pPr>
            <a:r>
              <a:rPr lang="en-US" dirty="0" smtClean="0"/>
              <a:t>*Legal fees paid on contingent basis</a:t>
            </a:r>
            <a:endParaRPr lang="en-US" dirty="0"/>
          </a:p>
        </p:txBody>
      </p:sp>
    </p:spTree>
    <p:extLst>
      <p:ext uri="{BB962C8B-B14F-4D97-AF65-F5344CB8AC3E}">
        <p14:creationId xmlns:p14="http://schemas.microsoft.com/office/powerpoint/2010/main" val="192151494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Partnership Model</a:t>
            </a:r>
            <a:endParaRPr lang="en-US" dirty="0"/>
          </a:p>
        </p:txBody>
      </p:sp>
      <p:sp>
        <p:nvSpPr>
          <p:cNvPr id="5" name="Text Placeholder 4"/>
          <p:cNvSpPr>
            <a:spLocks noGrp="1"/>
          </p:cNvSpPr>
          <p:nvPr>
            <p:ph type="body" sz="quarter" idx="3"/>
          </p:nvPr>
        </p:nvSpPr>
        <p:spPr/>
        <p:txBody>
          <a:bodyPr/>
          <a:lstStyle/>
          <a:p>
            <a:r>
              <a:rPr lang="en-US" dirty="0" smtClean="0"/>
              <a:t>Purchase Model</a:t>
            </a:r>
            <a:endParaRPr lang="en-US" dirty="0"/>
          </a:p>
        </p:txBody>
      </p:sp>
      <p:pic>
        <p:nvPicPr>
          <p:cNvPr id="9" name="Content Placeholder 8" descr="Screen Shot 2013-06-17 at 4.56.10 PM.png"/>
          <p:cNvPicPr>
            <a:picLocks noGrp="1" noChangeAspect="1"/>
          </p:cNvPicPr>
          <p:nvPr>
            <p:ph sz="half" idx="2"/>
          </p:nvPr>
        </p:nvPicPr>
        <p:blipFill>
          <a:blip r:embed="rId2">
            <a:extLst>
              <a:ext uri="{28A0092B-C50C-407E-A947-70E740481C1C}">
                <a14:useLocalDpi xmlns:a14="http://schemas.microsoft.com/office/drawing/2010/main" val="0"/>
              </a:ext>
            </a:extLst>
          </a:blip>
          <a:srcRect l="5628" r="5628"/>
          <a:stretch>
            <a:fillRect/>
          </a:stretch>
        </p:blipFill>
        <p:spPr/>
      </p:pic>
      <p:pic>
        <p:nvPicPr>
          <p:cNvPr id="12" name="Content Placeholder 11" descr="Screen Shot 2013-06-17 at 4.57.49 PM.png"/>
          <p:cNvPicPr>
            <a:picLocks noGrp="1" noChangeAspect="1"/>
          </p:cNvPicPr>
          <p:nvPr>
            <p:ph sz="quarter" idx="4"/>
          </p:nvPr>
        </p:nvPicPr>
        <p:blipFill>
          <a:blip r:embed="rId3">
            <a:extLst>
              <a:ext uri="{28A0092B-C50C-407E-A947-70E740481C1C}">
                <a14:useLocalDpi xmlns:a14="http://schemas.microsoft.com/office/drawing/2010/main" val="0"/>
              </a:ext>
            </a:extLst>
          </a:blip>
          <a:srcRect t="1539" b="1539"/>
          <a:stretch>
            <a:fillRect/>
          </a:stretch>
        </p:blipFill>
        <p:spPr/>
      </p:pic>
      <p:sp>
        <p:nvSpPr>
          <p:cNvPr id="14" name="Title 1"/>
          <p:cNvSpPr txBox="1">
            <a:spLocks/>
          </p:cNvSpPr>
          <p:nvPr/>
        </p:nvSpPr>
        <p:spPr>
          <a:xfrm>
            <a:off x="884433" y="317523"/>
            <a:ext cx="7345362" cy="13398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a:lstStyle>
          <a:p>
            <a:r>
              <a:rPr lang="en-US" sz="4000" smtClean="0"/>
              <a:t>Flexibility in deal-making</a:t>
            </a:r>
            <a:endParaRPr lang="en-US" sz="4000" dirty="0"/>
          </a:p>
        </p:txBody>
      </p:sp>
    </p:spTree>
    <p:extLst>
      <p:ext uri="{BB962C8B-B14F-4D97-AF65-F5344CB8AC3E}">
        <p14:creationId xmlns:p14="http://schemas.microsoft.com/office/powerpoint/2010/main" val="13497582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Hybrid model</a:t>
            </a:r>
            <a:endParaRPr lang="en-US" sz="4000" dirty="0"/>
          </a:p>
        </p:txBody>
      </p:sp>
      <p:sp>
        <p:nvSpPr>
          <p:cNvPr id="7" name="Content Placeholder 6"/>
          <p:cNvSpPr>
            <a:spLocks noGrp="1"/>
          </p:cNvSpPr>
          <p:nvPr>
            <p:ph idx="1"/>
          </p:nvPr>
        </p:nvSpPr>
        <p:spPr/>
        <p:txBody>
          <a:bodyPr/>
          <a:lstStyle/>
          <a:p>
            <a:r>
              <a:rPr lang="en-US" dirty="0" smtClean="0"/>
              <a:t>Consists of Acacia putting up capital to the original IP owner and recouping investment from first dollars out of licensing revenues</a:t>
            </a:r>
          </a:p>
          <a:p>
            <a:r>
              <a:rPr lang="en-US" dirty="0" smtClean="0"/>
              <a:t>Higher back-end participation</a:t>
            </a:r>
          </a:p>
          <a:p>
            <a:r>
              <a:rPr lang="en-US" dirty="0" smtClean="0"/>
              <a:t>This model is expected to be norm going forward for high-quality patents</a:t>
            </a:r>
          </a:p>
          <a:p>
            <a:pPr lvl="1"/>
            <a:r>
              <a:rPr lang="en-US" dirty="0" smtClean="0"/>
              <a:t>Remains fairly capital light</a:t>
            </a:r>
          </a:p>
          <a:p>
            <a:pPr lvl="1"/>
            <a:endParaRPr lang="en-US" dirty="0"/>
          </a:p>
        </p:txBody>
      </p:sp>
    </p:spTree>
    <p:extLst>
      <p:ext uri="{BB962C8B-B14F-4D97-AF65-F5344CB8AC3E}">
        <p14:creationId xmlns:p14="http://schemas.microsoft.com/office/powerpoint/2010/main" val="1496497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44158"/>
            <a:ext cx="7676328" cy="1339850"/>
          </a:xfrm>
        </p:spPr>
        <p:txBody>
          <a:bodyPr>
            <a:normAutofit fontScale="90000"/>
          </a:bodyPr>
          <a:lstStyle/>
          <a:p>
            <a:r>
              <a:rPr lang="en-US" sz="3600" dirty="0" smtClean="0"/>
              <a:t>Intellectual Property: center of innovation and value creation in world economy</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Patents are temporary monopolies protected by US constitution and issued by the United States Patent and Trademark Office (USPTO).</a:t>
            </a:r>
          </a:p>
          <a:p>
            <a:r>
              <a:rPr lang="en-US" dirty="0"/>
              <a:t>Licensing in US has grown to a $500 billion industry in last 30 </a:t>
            </a:r>
            <a:r>
              <a:rPr lang="en-US" dirty="0" smtClean="0"/>
              <a:t>years</a:t>
            </a:r>
          </a:p>
          <a:p>
            <a:r>
              <a:rPr lang="en-US" dirty="0" smtClean="0"/>
              <a:t>Criteria for patent: has to be useful, novel and non-obvious (broad and somewhat vague – more on this later)</a:t>
            </a:r>
          </a:p>
          <a:p>
            <a:r>
              <a:rPr lang="en-US" dirty="0" smtClean="0"/>
              <a:t>Controversy: the patent system has been abused by “patent-trolls” who use aggressive tactics to assert frivolous claims (more on this later)</a:t>
            </a:r>
          </a:p>
        </p:txBody>
      </p:sp>
    </p:spTree>
    <p:extLst>
      <p:ext uri="{BB962C8B-B14F-4D97-AF65-F5344CB8AC3E}">
        <p14:creationId xmlns:p14="http://schemas.microsoft.com/office/powerpoint/2010/main" val="347153420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Dozens of verticals…</a:t>
            </a:r>
            <a:endParaRPr lang="en-US" sz="4000" dirty="0"/>
          </a:p>
        </p:txBody>
      </p:sp>
      <p:sp>
        <p:nvSpPr>
          <p:cNvPr id="3" name="Content Placeholder 2"/>
          <p:cNvSpPr>
            <a:spLocks noGrp="1"/>
          </p:cNvSpPr>
          <p:nvPr>
            <p:ph sz="half" idx="1"/>
          </p:nvPr>
        </p:nvSpPr>
        <p:spPr>
          <a:xfrm>
            <a:off x="900109" y="2147888"/>
            <a:ext cx="7345365" cy="3927475"/>
          </a:xfrm>
        </p:spPr>
        <p:txBody>
          <a:bodyPr numCol="2" spcCol="914400">
            <a:noAutofit/>
          </a:bodyPr>
          <a:lstStyle/>
          <a:p>
            <a:r>
              <a:rPr lang="en-US" sz="1800" dirty="0" smtClean="0"/>
              <a:t>Advertising</a:t>
            </a:r>
          </a:p>
          <a:p>
            <a:r>
              <a:rPr lang="en-US" sz="1800" dirty="0" smtClean="0"/>
              <a:t>Internet / Ecommerce</a:t>
            </a:r>
          </a:p>
          <a:p>
            <a:r>
              <a:rPr lang="en-US" sz="1800" dirty="0" smtClean="0"/>
              <a:t>Communications</a:t>
            </a:r>
          </a:p>
          <a:p>
            <a:r>
              <a:rPr lang="en-US" sz="1800" dirty="0" smtClean="0"/>
              <a:t>Computers/Peripherals</a:t>
            </a:r>
          </a:p>
          <a:p>
            <a:r>
              <a:rPr lang="en-US" sz="1800" dirty="0" smtClean="0"/>
              <a:t>Consumer Electronics</a:t>
            </a:r>
          </a:p>
          <a:p>
            <a:r>
              <a:rPr lang="en-US" sz="1800" dirty="0" smtClean="0"/>
              <a:t>Database</a:t>
            </a:r>
          </a:p>
          <a:p>
            <a:r>
              <a:rPr lang="en-US" sz="1800" dirty="0" smtClean="0"/>
              <a:t>Digital Media</a:t>
            </a:r>
            <a:endParaRPr lang="en-US" sz="1800" dirty="0"/>
          </a:p>
          <a:p>
            <a:r>
              <a:rPr lang="en-US" sz="1800" dirty="0" smtClean="0"/>
              <a:t>Energy /Lighting</a:t>
            </a:r>
          </a:p>
          <a:p>
            <a:r>
              <a:rPr lang="en-US" sz="1800" dirty="0" smtClean="0"/>
              <a:t>Mechanical</a:t>
            </a:r>
          </a:p>
          <a:p>
            <a:r>
              <a:rPr lang="en-US" sz="1800" dirty="0" smtClean="0"/>
              <a:t>Medical</a:t>
            </a:r>
          </a:p>
          <a:p>
            <a:r>
              <a:rPr lang="en-US" sz="1800" dirty="0" smtClean="0"/>
              <a:t>Security</a:t>
            </a:r>
          </a:p>
          <a:p>
            <a:r>
              <a:rPr lang="en-US" sz="1800" dirty="0" smtClean="0"/>
              <a:t>Semiconductor</a:t>
            </a:r>
          </a:p>
          <a:p>
            <a:r>
              <a:rPr lang="en-US" sz="1800" dirty="0" smtClean="0"/>
              <a:t>Software</a:t>
            </a:r>
          </a:p>
          <a:p>
            <a:r>
              <a:rPr lang="en-US" sz="1800" dirty="0" smtClean="0"/>
              <a:t>Wireless</a:t>
            </a:r>
          </a:p>
        </p:txBody>
      </p:sp>
    </p:spTree>
    <p:extLst>
      <p:ext uri="{BB962C8B-B14F-4D97-AF65-F5344CB8AC3E}">
        <p14:creationId xmlns:p14="http://schemas.microsoft.com/office/powerpoint/2010/main" val="981623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dirty="0" smtClean="0"/>
              <a:t>Return on portfolios has improved with time; pipeline strong</a:t>
            </a:r>
            <a:endParaRPr lang="en-US" sz="3600" dirty="0"/>
          </a:p>
        </p:txBody>
      </p:sp>
      <p:sp>
        <p:nvSpPr>
          <p:cNvPr id="6" name="Content Placeholder 5"/>
          <p:cNvSpPr>
            <a:spLocks noGrp="1"/>
          </p:cNvSpPr>
          <p:nvPr>
            <p:ph idx="1"/>
          </p:nvPr>
        </p:nvSpPr>
        <p:spPr>
          <a:xfrm>
            <a:off x="522914" y="1867392"/>
            <a:ext cx="8254579" cy="4369699"/>
          </a:xfrm>
        </p:spPr>
        <p:txBody>
          <a:bodyPr>
            <a:normAutofit fontScale="55000" lnSpcReduction="20000"/>
          </a:bodyPr>
          <a:lstStyle/>
          <a:p>
            <a:pPr marL="0" indent="0">
              <a:buNone/>
            </a:pPr>
            <a:r>
              <a:rPr lang="en-US" dirty="0" smtClean="0"/>
              <a:t>Many multiples of capital invested with a blended 40% yoy ROIC economic profile.  Portfolios </a:t>
            </a:r>
            <a:r>
              <a:rPr lang="en-US" dirty="0"/>
              <a:t>with plenty of runway for higher licensing turnover:</a:t>
            </a:r>
          </a:p>
          <a:p>
            <a:r>
              <a:rPr lang="en-US" dirty="0"/>
              <a:t>Access/</a:t>
            </a:r>
            <a:r>
              <a:rPr lang="en-US" dirty="0" smtClean="0"/>
              <a:t>Palm (smartphone/wireless)</a:t>
            </a:r>
            <a:endParaRPr lang="en-US" dirty="0"/>
          </a:p>
          <a:p>
            <a:r>
              <a:rPr lang="en-US" dirty="0" smtClean="0"/>
              <a:t>Rambus (displays)</a:t>
            </a:r>
            <a:endParaRPr lang="en-US" dirty="0"/>
          </a:p>
          <a:p>
            <a:r>
              <a:rPr lang="en-US" dirty="0" smtClean="0"/>
              <a:t>Adaptix (wireless 4G / LTE)</a:t>
            </a:r>
            <a:endParaRPr lang="en-US" dirty="0"/>
          </a:p>
          <a:p>
            <a:r>
              <a:rPr lang="en-US" dirty="0"/>
              <a:t>Nokia-</a:t>
            </a:r>
            <a:r>
              <a:rPr lang="en-US" dirty="0" smtClean="0"/>
              <a:t>Siemens (wireless infrastructure)</a:t>
            </a:r>
            <a:endParaRPr lang="en-US" dirty="0"/>
          </a:p>
          <a:p>
            <a:r>
              <a:rPr lang="en-US" dirty="0" smtClean="0"/>
              <a:t>Boston Scientific (medical: cardiac)</a:t>
            </a:r>
          </a:p>
          <a:p>
            <a:r>
              <a:rPr lang="en-US" dirty="0" smtClean="0"/>
              <a:t>Bonutti (medical: orthopedics)</a:t>
            </a:r>
          </a:p>
          <a:p>
            <a:r>
              <a:rPr lang="en-US" dirty="0" smtClean="0"/>
              <a:t>Renesas (semiconductors)</a:t>
            </a:r>
          </a:p>
          <a:p>
            <a:r>
              <a:rPr lang="en-US" dirty="0" smtClean="0"/>
              <a:t>Breed (automotive)</a:t>
            </a:r>
          </a:p>
          <a:p>
            <a:pPr marL="0" indent="0">
              <a:buNone/>
            </a:pPr>
            <a:r>
              <a:rPr lang="en-US" dirty="0" smtClean="0"/>
              <a:t>IP </a:t>
            </a:r>
            <a:r>
              <a:rPr lang="en-US" dirty="0"/>
              <a:t>intake to replace maturing portfolios is also strong with dozens of portfolios added every year</a:t>
            </a:r>
          </a:p>
          <a:p>
            <a:endParaRPr lang="en-US" dirty="0"/>
          </a:p>
        </p:txBody>
      </p:sp>
    </p:spTree>
    <p:extLst>
      <p:ext uri="{BB962C8B-B14F-4D97-AF65-F5344CB8AC3E}">
        <p14:creationId xmlns:p14="http://schemas.microsoft.com/office/powerpoint/2010/main" val="126380883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Licensees</a:t>
            </a:r>
            <a:endParaRPr lang="en-US" sz="4000" dirty="0"/>
          </a:p>
        </p:txBody>
      </p:sp>
      <p:sp>
        <p:nvSpPr>
          <p:cNvPr id="3" name="Content Placeholder 2"/>
          <p:cNvSpPr>
            <a:spLocks noGrp="1"/>
          </p:cNvSpPr>
          <p:nvPr>
            <p:ph idx="1"/>
          </p:nvPr>
        </p:nvSpPr>
        <p:spPr/>
        <p:txBody>
          <a:bodyPr numCol="2">
            <a:normAutofit fontScale="62500" lnSpcReduction="20000"/>
          </a:bodyPr>
          <a:lstStyle/>
          <a:p>
            <a:pPr marL="0" indent="0">
              <a:buNone/>
            </a:pPr>
            <a:r>
              <a:rPr lang="en-US" dirty="0" smtClean="0"/>
              <a:t>Pretty much every Fortune 100 company:</a:t>
            </a:r>
          </a:p>
          <a:p>
            <a:r>
              <a:rPr lang="en-US" dirty="0" smtClean="0"/>
              <a:t>AMD</a:t>
            </a:r>
          </a:p>
          <a:p>
            <a:r>
              <a:rPr lang="en-US" dirty="0" smtClean="0"/>
              <a:t>Boston Scientific</a:t>
            </a:r>
          </a:p>
          <a:p>
            <a:r>
              <a:rPr lang="en-US" dirty="0" smtClean="0"/>
              <a:t>Dell</a:t>
            </a:r>
          </a:p>
          <a:p>
            <a:r>
              <a:rPr lang="en-US" dirty="0" smtClean="0"/>
              <a:t>Exxon</a:t>
            </a:r>
          </a:p>
          <a:p>
            <a:r>
              <a:rPr lang="en-US" dirty="0" smtClean="0"/>
              <a:t>General Electric</a:t>
            </a:r>
          </a:p>
          <a:p>
            <a:r>
              <a:rPr lang="en-US" dirty="0" smtClean="0"/>
              <a:t>Hewlett Packard</a:t>
            </a:r>
          </a:p>
          <a:p>
            <a:r>
              <a:rPr lang="en-US" dirty="0" smtClean="0"/>
              <a:t>Hitachi</a:t>
            </a:r>
          </a:p>
          <a:p>
            <a:r>
              <a:rPr lang="en-US" dirty="0" smtClean="0"/>
              <a:t>IBM</a:t>
            </a:r>
            <a:endParaRPr lang="en-US" dirty="0"/>
          </a:p>
          <a:p>
            <a:r>
              <a:rPr lang="en-US" dirty="0" smtClean="0"/>
              <a:t>Intel</a:t>
            </a:r>
          </a:p>
          <a:p>
            <a:r>
              <a:rPr lang="en-US" dirty="0" smtClean="0"/>
              <a:t>LG Electronics</a:t>
            </a:r>
          </a:p>
          <a:p>
            <a:r>
              <a:rPr lang="en-US" dirty="0" smtClean="0"/>
              <a:t>Microsoft</a:t>
            </a:r>
          </a:p>
          <a:p>
            <a:r>
              <a:rPr lang="en-US" dirty="0" smtClean="0"/>
              <a:t>Nokia</a:t>
            </a:r>
          </a:p>
          <a:p>
            <a:r>
              <a:rPr lang="en-US" dirty="0" smtClean="0"/>
              <a:t>Samsung</a:t>
            </a:r>
          </a:p>
          <a:p>
            <a:r>
              <a:rPr lang="en-US" dirty="0" smtClean="0"/>
              <a:t>Sanyo</a:t>
            </a:r>
          </a:p>
          <a:p>
            <a:r>
              <a:rPr lang="en-US" dirty="0" smtClean="0"/>
              <a:t>Siemens</a:t>
            </a:r>
          </a:p>
          <a:p>
            <a:r>
              <a:rPr lang="en-US" dirty="0" smtClean="0"/>
              <a:t>And on and on…..</a:t>
            </a:r>
            <a:endParaRPr lang="en-US" dirty="0"/>
          </a:p>
        </p:txBody>
      </p:sp>
    </p:spTree>
    <p:extLst>
      <p:ext uri="{BB962C8B-B14F-4D97-AF65-F5344CB8AC3E}">
        <p14:creationId xmlns:p14="http://schemas.microsoft.com/office/powerpoint/2010/main" val="135779242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“Purchase” </a:t>
            </a:r>
            <a:r>
              <a:rPr lang="en-US" sz="3600" dirty="0"/>
              <a:t>C</a:t>
            </a:r>
            <a:r>
              <a:rPr lang="en-US" sz="3600" dirty="0" smtClean="0"/>
              <a:t>ase study: Adaptix</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Note: Capital intensity of deals varies according to type of deal structure (Partner / Purchase / Hybrid) but returns can be equally attractive for each </a:t>
            </a:r>
          </a:p>
          <a:p>
            <a:r>
              <a:rPr lang="en-US" dirty="0" smtClean="0"/>
              <a:t>Up front payment of ~$150 MM in 1Q of 2012 for a portfolio of 4G LTE standards patents (130+ patents)</a:t>
            </a:r>
          </a:p>
          <a:p>
            <a:r>
              <a:rPr lang="en-US" dirty="0" smtClean="0"/>
              <a:t>Immediately licensed out to Microsoft and Samsung for $65 million.  Since deal closed, with three license deals, 2/3 of investment has been recouped (no litigation)</a:t>
            </a:r>
          </a:p>
          <a:p>
            <a:r>
              <a:rPr lang="en-US" dirty="0" smtClean="0"/>
              <a:t>Mgmt. expects full payback in 2013 and expects dozens of more licensing deals for next 10 years</a:t>
            </a:r>
          </a:p>
        </p:txBody>
      </p:sp>
    </p:spTree>
    <p:extLst>
      <p:ext uri="{BB962C8B-B14F-4D97-AF65-F5344CB8AC3E}">
        <p14:creationId xmlns:p14="http://schemas.microsoft.com/office/powerpoint/2010/main" val="327068519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They are busy…</a:t>
            </a:r>
            <a:endParaRPr lang="en-US" sz="4000" dirty="0"/>
          </a:p>
        </p:txBody>
      </p:sp>
      <p:sp>
        <p:nvSpPr>
          <p:cNvPr id="3" name="Content Placeholder 2"/>
          <p:cNvSpPr>
            <a:spLocks noGrp="1"/>
          </p:cNvSpPr>
          <p:nvPr>
            <p:ph idx="1"/>
          </p:nvPr>
        </p:nvSpPr>
        <p:spPr>
          <a:xfrm>
            <a:off x="900113" y="2133601"/>
            <a:ext cx="3709942" cy="3931920"/>
          </a:xfrm>
        </p:spPr>
        <p:txBody>
          <a:bodyPr>
            <a:normAutofit fontScale="85000" lnSpcReduction="20000"/>
          </a:bodyPr>
          <a:lstStyle/>
          <a:p>
            <a:r>
              <a:rPr lang="en-US" dirty="0" smtClean="0"/>
              <a:t>One month’s news, 19 licensing and settlement </a:t>
            </a:r>
            <a:r>
              <a:rPr lang="en-US" dirty="0" smtClean="0"/>
              <a:t>agreements</a:t>
            </a:r>
            <a:r>
              <a:rPr lang="en-US" dirty="0"/>
              <a:t> </a:t>
            </a:r>
            <a:r>
              <a:rPr lang="en-US" dirty="0" smtClean="0"/>
              <a:t>(higher than historical rate in prior Q’s)</a:t>
            </a:r>
            <a:r>
              <a:rPr lang="en-US" dirty="0" smtClean="0"/>
              <a:t>:</a:t>
            </a:r>
            <a:endParaRPr lang="en-US" dirty="0" smtClean="0"/>
          </a:p>
          <a:p>
            <a:pPr lvl="1"/>
            <a:r>
              <a:rPr lang="en-US" dirty="0" smtClean="0"/>
              <a:t>Target</a:t>
            </a:r>
            <a:endParaRPr lang="en-US" dirty="0" smtClean="0"/>
          </a:p>
          <a:p>
            <a:pPr lvl="1"/>
            <a:r>
              <a:rPr lang="en-US" dirty="0" smtClean="0"/>
              <a:t>Sam’s West</a:t>
            </a:r>
          </a:p>
          <a:p>
            <a:pPr lvl="1"/>
            <a:r>
              <a:rPr lang="en-US" dirty="0" smtClean="0"/>
              <a:t>Rite Aid Corp</a:t>
            </a:r>
          </a:p>
          <a:p>
            <a:pPr lvl="1"/>
            <a:r>
              <a:rPr lang="en-US" dirty="0" smtClean="0"/>
              <a:t>CVS Pharmacy</a:t>
            </a:r>
          </a:p>
          <a:p>
            <a:pPr lvl="1"/>
            <a:r>
              <a:rPr lang="en-US" dirty="0" smtClean="0"/>
              <a:t>CaféPress</a:t>
            </a:r>
          </a:p>
          <a:p>
            <a:pPr lvl="1"/>
            <a:r>
              <a:rPr lang="en-US" dirty="0" smtClean="0"/>
              <a:t>Costco</a:t>
            </a:r>
          </a:p>
          <a:p>
            <a:pPr lvl="1"/>
            <a:r>
              <a:rPr lang="en-US" dirty="0" smtClean="0"/>
              <a:t>IBM</a:t>
            </a:r>
          </a:p>
          <a:p>
            <a:pPr lvl="1"/>
            <a:r>
              <a:rPr lang="en-US" dirty="0" smtClean="0"/>
              <a:t>Redhat</a:t>
            </a:r>
          </a:p>
          <a:p>
            <a:pPr lvl="1"/>
            <a:r>
              <a:rPr lang="en-US" dirty="0" smtClean="0"/>
              <a:t>Office Depot….and more</a:t>
            </a:r>
            <a:endParaRPr lang="en-US" dirty="0"/>
          </a:p>
        </p:txBody>
      </p:sp>
      <p:pic>
        <p:nvPicPr>
          <p:cNvPr id="4" name="Picture 3" descr="Screen Shot 2013-06-10 at 3.45.1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0055" y="1768303"/>
            <a:ext cx="3945255" cy="4297217"/>
          </a:xfrm>
          <a:prstGeom prst="rect">
            <a:avLst/>
          </a:prstGeom>
        </p:spPr>
      </p:pic>
    </p:spTree>
    <p:extLst>
      <p:ext uri="{BB962C8B-B14F-4D97-AF65-F5344CB8AC3E}">
        <p14:creationId xmlns:p14="http://schemas.microsoft.com/office/powerpoint/2010/main" val="324532284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Stock provides Value…</a:t>
            </a:r>
            <a:endParaRPr lang="en-US" sz="4000" dirty="0"/>
          </a:p>
        </p:txBody>
      </p:sp>
      <p:sp>
        <p:nvSpPr>
          <p:cNvPr id="3" name="Content Placeholder 2"/>
          <p:cNvSpPr>
            <a:spLocks noGrp="1"/>
          </p:cNvSpPr>
          <p:nvPr>
            <p:ph idx="1"/>
          </p:nvPr>
        </p:nvSpPr>
        <p:spPr/>
        <p:txBody>
          <a:bodyPr>
            <a:normAutofit fontScale="77500" lnSpcReduction="20000"/>
          </a:bodyPr>
          <a:lstStyle/>
          <a:p>
            <a:r>
              <a:rPr lang="en-US" dirty="0" smtClean="0"/>
              <a:t>Stock Price: $24.50</a:t>
            </a:r>
          </a:p>
          <a:p>
            <a:r>
              <a:rPr lang="en-US" dirty="0" smtClean="0"/>
              <a:t>Market Cap ~$1200 MM</a:t>
            </a:r>
          </a:p>
          <a:p>
            <a:r>
              <a:rPr lang="en-US" dirty="0" smtClean="0"/>
              <a:t>$327 MM in cash ($6.67 per share); no debt</a:t>
            </a:r>
          </a:p>
          <a:p>
            <a:r>
              <a:rPr lang="en-US" dirty="0" smtClean="0"/>
              <a:t>EV of ~$875 MM</a:t>
            </a:r>
          </a:p>
          <a:p>
            <a:pPr lvl="1"/>
            <a:r>
              <a:rPr lang="en-US" dirty="0" smtClean="0"/>
              <a:t>6.50x on 2013 EBITDA</a:t>
            </a:r>
          </a:p>
          <a:p>
            <a:pPr lvl="1"/>
            <a:r>
              <a:rPr lang="en-US" dirty="0" smtClean="0"/>
              <a:t>4.60x on 2014 EBITDA</a:t>
            </a:r>
          </a:p>
          <a:p>
            <a:r>
              <a:rPr lang="en-US" dirty="0" smtClean="0"/>
              <a:t>Cash EPS &gt;&gt; GAAP EPS</a:t>
            </a:r>
          </a:p>
          <a:p>
            <a:pPr lvl="1"/>
            <a:r>
              <a:rPr lang="en-US" dirty="0" smtClean="0"/>
              <a:t>2013 cash EPS of $2.25 (excludes amortization &amp; non-cash comp)</a:t>
            </a:r>
          </a:p>
          <a:p>
            <a:r>
              <a:rPr lang="en-US" dirty="0" smtClean="0"/>
              <a:t>Run-rate is $2.25+ next 3 years and $3.00 to $4.00 in next 5 yrs.</a:t>
            </a:r>
            <a:endParaRPr lang="en-US" dirty="0"/>
          </a:p>
        </p:txBody>
      </p:sp>
    </p:spTree>
    <p:extLst>
      <p:ext uri="{BB962C8B-B14F-4D97-AF65-F5344CB8AC3E}">
        <p14:creationId xmlns:p14="http://schemas.microsoft.com/office/powerpoint/2010/main" val="206516049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…and Growth</a:t>
            </a:r>
            <a:endParaRPr lang="en-US" sz="4000" dirty="0"/>
          </a:p>
        </p:txBody>
      </p:sp>
      <p:sp>
        <p:nvSpPr>
          <p:cNvPr id="3" name="Content Placeholder 2"/>
          <p:cNvSpPr>
            <a:spLocks noGrp="1"/>
          </p:cNvSpPr>
          <p:nvPr>
            <p:ph idx="1"/>
          </p:nvPr>
        </p:nvSpPr>
        <p:spPr/>
        <p:txBody>
          <a:bodyPr/>
          <a:lstStyle/>
          <a:p>
            <a:r>
              <a:rPr lang="en-US" sz="2000" dirty="0" smtClean="0"/>
              <a:t>ACTG has generated $936 million of high margin revenue since inception</a:t>
            </a:r>
          </a:p>
          <a:p>
            <a:r>
              <a:rPr lang="en-US" sz="2000" dirty="0" smtClean="0"/>
              <a:t>TTM revenue of $250 MM (CAGR of 39% over last six years) is still in early stages of monetization of its major portfolios that remain largely unlicensed </a:t>
            </a:r>
          </a:p>
          <a:p>
            <a:r>
              <a:rPr lang="en-US" sz="2000" dirty="0" smtClean="0"/>
              <a:t>Despite no official guidance, due to difficulty in timing of closing of deals and settlements, management expects its yearly growth to continue at its two-year ~35% run-rate</a:t>
            </a:r>
          </a:p>
          <a:p>
            <a:endParaRPr lang="en-US" dirty="0"/>
          </a:p>
        </p:txBody>
      </p:sp>
    </p:spTree>
    <p:extLst>
      <p:ext uri="{BB962C8B-B14F-4D97-AF65-F5344CB8AC3E}">
        <p14:creationId xmlns:p14="http://schemas.microsoft.com/office/powerpoint/2010/main" val="236035326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Valuation</a:t>
            </a:r>
            <a:endParaRPr lang="en-US" sz="4000"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An investment in Acacia is an investment in the firm’s intellectual capital and intangible assets</a:t>
            </a:r>
          </a:p>
          <a:p>
            <a:r>
              <a:rPr lang="en-US" dirty="0" smtClean="0"/>
              <a:t>The IP intangible assets ACTG uses to generate cashflow can have wide ranges of potential value (from conservative to aggressive)</a:t>
            </a:r>
          </a:p>
          <a:p>
            <a:r>
              <a:rPr lang="en-US" dirty="0" smtClean="0"/>
              <a:t>Trying to value each portfolio is very difficult; however, understanding its key portfolios is helpful while also looking at trends such as monetization rates, revenue per portfolio, and deal size / structure</a:t>
            </a:r>
          </a:p>
          <a:p>
            <a:r>
              <a:rPr lang="en-US" dirty="0" smtClean="0"/>
              <a:t>Each portfolio, on average, should have somewhat predictable return characteristics</a:t>
            </a:r>
            <a:endParaRPr lang="en-US" dirty="0"/>
          </a:p>
        </p:txBody>
      </p:sp>
    </p:spTree>
    <p:extLst>
      <p:ext uri="{BB962C8B-B14F-4D97-AF65-F5344CB8AC3E}">
        <p14:creationId xmlns:p14="http://schemas.microsoft.com/office/powerpoint/2010/main" val="334059422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Valuation</a:t>
            </a:r>
            <a:endParaRPr lang="en-US" sz="4000" dirty="0"/>
          </a:p>
        </p:txBody>
      </p:sp>
      <p:sp>
        <p:nvSpPr>
          <p:cNvPr id="3" name="Content Placeholder 2"/>
          <p:cNvSpPr>
            <a:spLocks noGrp="1"/>
          </p:cNvSpPr>
          <p:nvPr>
            <p:ph idx="1"/>
          </p:nvPr>
        </p:nvSpPr>
        <p:spPr/>
        <p:txBody>
          <a:bodyPr>
            <a:normAutofit fontScale="92500"/>
          </a:bodyPr>
          <a:lstStyle/>
          <a:p>
            <a:pPr marL="0" indent="0">
              <a:buNone/>
            </a:pPr>
            <a:r>
              <a:rPr lang="en-US" dirty="0" smtClean="0"/>
              <a:t>Method: Monetized IP + Un-monetized IP + New IP</a:t>
            </a:r>
          </a:p>
          <a:p>
            <a:r>
              <a:rPr lang="en-US" dirty="0" smtClean="0"/>
              <a:t>Slightly &gt;50% of portfolios are generating revenues, but only ~40% of ultimate value has been extracted (it takes 5 – 7 years to fully license a typical portfolio)</a:t>
            </a:r>
          </a:p>
          <a:p>
            <a:r>
              <a:rPr lang="en-US" dirty="0" smtClean="0"/>
              <a:t>Historical monetization rates / timing to gross up can give a ballpark idea of the NPV of a new portfolio</a:t>
            </a:r>
          </a:p>
          <a:p>
            <a:r>
              <a:rPr lang="en-US" dirty="0" smtClean="0"/>
              <a:t>Finally, a big driver we also assign value to, is unsecured new IP that will be acquired through purchase / partner / hybrid models and generate attractive returns on capital</a:t>
            </a:r>
            <a:endParaRPr lang="en-US" dirty="0"/>
          </a:p>
        </p:txBody>
      </p:sp>
    </p:spTree>
    <p:extLst>
      <p:ext uri="{BB962C8B-B14F-4D97-AF65-F5344CB8AC3E}">
        <p14:creationId xmlns:p14="http://schemas.microsoft.com/office/powerpoint/2010/main" val="197880063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Assumptions</a:t>
            </a:r>
            <a:endParaRPr lang="en-US" sz="4000" dirty="0"/>
          </a:p>
        </p:txBody>
      </p:sp>
      <p:sp>
        <p:nvSpPr>
          <p:cNvPr id="3" name="Content Placeholder 2"/>
          <p:cNvSpPr>
            <a:spLocks noGrp="1"/>
          </p:cNvSpPr>
          <p:nvPr>
            <p:ph idx="1"/>
          </p:nvPr>
        </p:nvSpPr>
        <p:spPr/>
        <p:txBody>
          <a:bodyPr>
            <a:normAutofit fontScale="77500" lnSpcReduction="20000"/>
          </a:bodyPr>
          <a:lstStyle/>
          <a:p>
            <a:r>
              <a:rPr lang="en-US" dirty="0" smtClean="0"/>
              <a:t>Current portfolios: ~$936 MM of total revenues ITD;</a:t>
            </a:r>
          </a:p>
          <a:p>
            <a:pPr lvl="1"/>
            <a:r>
              <a:rPr lang="en-US" dirty="0" smtClean="0"/>
              <a:t>implied revenue per portfolio ~$5 MM; </a:t>
            </a:r>
          </a:p>
          <a:p>
            <a:pPr lvl="1"/>
            <a:r>
              <a:rPr lang="en-US" dirty="0" smtClean="0"/>
              <a:t>~40% of value extracted we gross up portfolio value to $13 MM per portfolio</a:t>
            </a:r>
          </a:p>
          <a:p>
            <a:pPr lvl="1"/>
            <a:r>
              <a:rPr lang="en-US" dirty="0" smtClean="0"/>
              <a:t>Results in a gross portfolio value of approximately </a:t>
            </a:r>
            <a:r>
              <a:rPr lang="en-US" b="1" dirty="0" smtClean="0"/>
              <a:t>$2,000 MM</a:t>
            </a:r>
          </a:p>
          <a:p>
            <a:r>
              <a:rPr lang="en-US" dirty="0" smtClean="0"/>
              <a:t>Unmonetized portfolios:</a:t>
            </a:r>
          </a:p>
          <a:p>
            <a:pPr lvl="1"/>
            <a:r>
              <a:rPr lang="en-US" dirty="0" smtClean="0"/>
              <a:t>106 of which higher proportion is fully owned; assign a $22 MM NPV (higher gross margins) per portfolio – which leads to a gross portfolio value of approximately </a:t>
            </a:r>
            <a:r>
              <a:rPr lang="en-US" b="1" dirty="0" smtClean="0"/>
              <a:t>$2,300 MM</a:t>
            </a:r>
          </a:p>
          <a:p>
            <a:r>
              <a:rPr lang="en-US" dirty="0" smtClean="0"/>
              <a:t>Future IP portfolios:</a:t>
            </a:r>
          </a:p>
          <a:p>
            <a:pPr lvl="1"/>
            <a:r>
              <a:rPr lang="en-US" dirty="0" smtClean="0"/>
              <a:t>Using historical data assume 100 portfolios with superior economics considering size, scope and hybrid model being used of $30 – which leads to a gross portfolio value of </a:t>
            </a:r>
            <a:r>
              <a:rPr lang="en-US" b="1" dirty="0" smtClean="0"/>
              <a:t>$3,000 MM</a:t>
            </a:r>
          </a:p>
        </p:txBody>
      </p:sp>
    </p:spTree>
    <p:extLst>
      <p:ext uri="{BB962C8B-B14F-4D97-AF65-F5344CB8AC3E}">
        <p14:creationId xmlns:p14="http://schemas.microsoft.com/office/powerpoint/2010/main" val="29801597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3-06-20 at 1.05.22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551" y="840326"/>
            <a:ext cx="7581900" cy="5295900"/>
          </a:xfrm>
          <a:prstGeom prst="rect">
            <a:avLst/>
          </a:prstGeom>
        </p:spPr>
      </p:pic>
    </p:spTree>
    <p:extLst>
      <p:ext uri="{BB962C8B-B14F-4D97-AF65-F5344CB8AC3E}">
        <p14:creationId xmlns:p14="http://schemas.microsoft.com/office/powerpoint/2010/main" val="391167573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SOTP Assumptions</a:t>
            </a:r>
            <a:endParaRPr lang="en-US" sz="4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55829202"/>
              </p:ext>
            </p:extLst>
          </p:nvPr>
        </p:nvGraphicFramePr>
        <p:xfrm>
          <a:off x="915100" y="1834817"/>
          <a:ext cx="7330375" cy="4450080"/>
        </p:xfrm>
        <a:graphic>
          <a:graphicData uri="http://schemas.openxmlformats.org/drawingml/2006/table">
            <a:tbl>
              <a:tblPr firstRow="1" bandRow="1">
                <a:tableStyleId>{5C22544A-7EE6-4342-B048-85BDC9FD1C3A}</a:tableStyleId>
              </a:tblPr>
              <a:tblGrid>
                <a:gridCol w="2950730"/>
                <a:gridCol w="1325962"/>
                <a:gridCol w="1811525"/>
                <a:gridCol w="1242158"/>
              </a:tblGrid>
              <a:tr h="370840">
                <a:tc>
                  <a:txBody>
                    <a:bodyPr/>
                    <a:lstStyle/>
                    <a:p>
                      <a:pPr algn="ctr"/>
                      <a:endParaRPr lang="en-US" dirty="0"/>
                    </a:p>
                  </a:txBody>
                  <a:tcPr/>
                </a:tc>
                <a:tc>
                  <a:txBody>
                    <a:bodyPr/>
                    <a:lstStyle/>
                    <a:p>
                      <a:pPr algn="ctr"/>
                      <a:r>
                        <a:rPr lang="en-US" dirty="0" smtClean="0"/>
                        <a:t>Current</a:t>
                      </a:r>
                      <a:endParaRPr lang="en-US" dirty="0"/>
                    </a:p>
                  </a:txBody>
                  <a:tcPr/>
                </a:tc>
                <a:tc>
                  <a:txBody>
                    <a:bodyPr/>
                    <a:lstStyle/>
                    <a:p>
                      <a:pPr algn="ctr"/>
                      <a:r>
                        <a:rPr lang="en-US" dirty="0" smtClean="0"/>
                        <a:t>Un-monetized</a:t>
                      </a:r>
                      <a:endParaRPr lang="en-US" dirty="0"/>
                    </a:p>
                  </a:txBody>
                  <a:tcPr/>
                </a:tc>
                <a:tc>
                  <a:txBody>
                    <a:bodyPr/>
                    <a:lstStyle/>
                    <a:p>
                      <a:pPr algn="ctr"/>
                      <a:r>
                        <a:rPr lang="en-US" dirty="0" smtClean="0"/>
                        <a:t>New IP</a:t>
                      </a:r>
                      <a:endParaRPr lang="en-US" dirty="0"/>
                    </a:p>
                  </a:txBody>
                  <a:tcPr/>
                </a:tc>
              </a:tr>
              <a:tr h="370840">
                <a:tc>
                  <a:txBody>
                    <a:bodyPr/>
                    <a:lstStyle/>
                    <a:p>
                      <a:r>
                        <a:rPr lang="en-US" b="1" dirty="0" smtClean="0"/>
                        <a:t>Gross Port</a:t>
                      </a:r>
                      <a:r>
                        <a:rPr lang="en-US" b="1" baseline="0" dirty="0" smtClean="0"/>
                        <a:t> Value</a:t>
                      </a:r>
                      <a:endParaRPr lang="en-US" b="1" dirty="0"/>
                    </a:p>
                  </a:txBody>
                  <a:tcPr/>
                </a:tc>
                <a:tc>
                  <a:txBody>
                    <a:bodyPr/>
                    <a:lstStyle/>
                    <a:p>
                      <a:pPr lvl="1"/>
                      <a:r>
                        <a:rPr lang="en-US" b="1" dirty="0" smtClean="0"/>
                        <a:t>$2000</a:t>
                      </a:r>
                      <a:endParaRPr lang="en-US" b="1" dirty="0"/>
                    </a:p>
                  </a:txBody>
                  <a:tcPr/>
                </a:tc>
                <a:tc>
                  <a:txBody>
                    <a:bodyPr/>
                    <a:lstStyle/>
                    <a:p>
                      <a:pPr lvl="1"/>
                      <a:r>
                        <a:rPr lang="en-US" b="1" dirty="0" smtClean="0"/>
                        <a:t>$2300</a:t>
                      </a:r>
                      <a:endParaRPr lang="en-US" b="1" dirty="0"/>
                    </a:p>
                  </a:txBody>
                  <a:tcPr/>
                </a:tc>
                <a:tc>
                  <a:txBody>
                    <a:bodyPr/>
                    <a:lstStyle/>
                    <a:p>
                      <a:pPr lvl="1"/>
                      <a:r>
                        <a:rPr lang="en-US" b="1" dirty="0" smtClean="0"/>
                        <a:t>$3000</a:t>
                      </a:r>
                      <a:endParaRPr lang="en-US" b="1" dirty="0"/>
                    </a:p>
                  </a:txBody>
                  <a:tcPr/>
                </a:tc>
              </a:tr>
              <a:tr h="370840">
                <a:tc>
                  <a:txBody>
                    <a:bodyPr/>
                    <a:lstStyle/>
                    <a:p>
                      <a:pPr lvl="1"/>
                      <a:r>
                        <a:rPr lang="en-US" dirty="0" smtClean="0"/>
                        <a:t>65%</a:t>
                      </a:r>
                      <a:r>
                        <a:rPr lang="en-US" baseline="0" dirty="0" smtClean="0"/>
                        <a:t> GM</a:t>
                      </a:r>
                      <a:endParaRPr lang="en-US" dirty="0"/>
                    </a:p>
                  </a:txBody>
                  <a:tcPr/>
                </a:tc>
                <a:tc>
                  <a:txBody>
                    <a:bodyPr/>
                    <a:lstStyle/>
                    <a:p>
                      <a:pPr lvl="1" algn="l"/>
                      <a:r>
                        <a:rPr lang="en-US" dirty="0" smtClean="0"/>
                        <a:t>$1300</a:t>
                      </a:r>
                      <a:endParaRPr lang="en-US" dirty="0"/>
                    </a:p>
                  </a:txBody>
                  <a:tcPr/>
                </a:tc>
                <a:tc>
                  <a:txBody>
                    <a:bodyPr/>
                    <a:lstStyle/>
                    <a:p>
                      <a:pPr lvl="1" algn="l"/>
                      <a:r>
                        <a:rPr lang="en-US" dirty="0" smtClean="0"/>
                        <a:t>$1495</a:t>
                      </a:r>
                      <a:endParaRPr lang="en-US" dirty="0"/>
                    </a:p>
                  </a:txBody>
                  <a:tcPr/>
                </a:tc>
                <a:tc>
                  <a:txBody>
                    <a:bodyPr/>
                    <a:lstStyle/>
                    <a:p>
                      <a:pPr lvl="1" algn="l"/>
                      <a:r>
                        <a:rPr lang="en-US" dirty="0" smtClean="0"/>
                        <a:t>$1950</a:t>
                      </a:r>
                      <a:endParaRPr lang="en-US" dirty="0"/>
                    </a:p>
                  </a:txBody>
                  <a:tcPr/>
                </a:tc>
              </a:tr>
              <a:tr h="370840">
                <a:tc>
                  <a:txBody>
                    <a:bodyPr/>
                    <a:lstStyle/>
                    <a:p>
                      <a:pPr lvl="1"/>
                      <a:r>
                        <a:rPr lang="en-US" dirty="0" smtClean="0"/>
                        <a:t>% un-harvested</a:t>
                      </a:r>
                      <a:endParaRPr lang="en-US" dirty="0"/>
                    </a:p>
                  </a:txBody>
                  <a:tcPr/>
                </a:tc>
                <a:tc>
                  <a:txBody>
                    <a:bodyPr/>
                    <a:lstStyle/>
                    <a:p>
                      <a:pPr lvl="1" algn="l"/>
                      <a:r>
                        <a:rPr lang="en-US" dirty="0" smtClean="0"/>
                        <a:t>60%</a:t>
                      </a:r>
                      <a:endParaRPr lang="en-US" dirty="0"/>
                    </a:p>
                  </a:txBody>
                  <a:tcPr/>
                </a:tc>
                <a:tc>
                  <a:txBody>
                    <a:bodyPr/>
                    <a:lstStyle/>
                    <a:p>
                      <a:pPr lvl="1" algn="l"/>
                      <a:r>
                        <a:rPr lang="en-US" dirty="0" smtClean="0"/>
                        <a:t>100%</a:t>
                      </a:r>
                      <a:endParaRPr lang="en-US" dirty="0"/>
                    </a:p>
                  </a:txBody>
                  <a:tcPr/>
                </a:tc>
                <a:tc>
                  <a:txBody>
                    <a:bodyPr/>
                    <a:lstStyle/>
                    <a:p>
                      <a:pPr lvl="1" algn="l"/>
                      <a:r>
                        <a:rPr lang="en-US" dirty="0" smtClean="0"/>
                        <a:t>100%</a:t>
                      </a:r>
                    </a:p>
                  </a:txBody>
                  <a:tcPr/>
                </a:tc>
              </a:tr>
              <a:tr h="370840">
                <a:tc>
                  <a:txBody>
                    <a:bodyPr/>
                    <a:lstStyle/>
                    <a:p>
                      <a:pPr lvl="1"/>
                      <a:r>
                        <a:rPr lang="en-US" dirty="0" smtClean="0"/>
                        <a:t>Gross Profit NPV</a:t>
                      </a:r>
                      <a:endParaRPr lang="en-US" dirty="0"/>
                    </a:p>
                  </a:txBody>
                  <a:tcPr/>
                </a:tc>
                <a:tc>
                  <a:txBody>
                    <a:bodyPr/>
                    <a:lstStyle/>
                    <a:p>
                      <a:pPr lvl="1" algn="l"/>
                      <a:r>
                        <a:rPr lang="en-US" dirty="0" smtClean="0"/>
                        <a:t>$780</a:t>
                      </a:r>
                      <a:endParaRPr lang="en-US" dirty="0"/>
                    </a:p>
                  </a:txBody>
                  <a:tcPr/>
                </a:tc>
                <a:tc>
                  <a:txBody>
                    <a:bodyPr/>
                    <a:lstStyle/>
                    <a:p>
                      <a:pPr lvl="1" algn="l"/>
                      <a:r>
                        <a:rPr lang="en-US" dirty="0" smtClean="0"/>
                        <a:t>$1495</a:t>
                      </a:r>
                      <a:endParaRPr lang="en-US" dirty="0"/>
                    </a:p>
                  </a:txBody>
                  <a:tcPr/>
                </a:tc>
                <a:tc>
                  <a:txBody>
                    <a:bodyPr/>
                    <a:lstStyle/>
                    <a:p>
                      <a:pPr lvl="1" algn="l"/>
                      <a:r>
                        <a:rPr lang="en-US" dirty="0" smtClean="0"/>
                        <a:t>$1950</a:t>
                      </a:r>
                      <a:endParaRPr lang="en-US" dirty="0"/>
                    </a:p>
                  </a:txBody>
                  <a:tcPr/>
                </a:tc>
              </a:tr>
              <a:tr h="370840">
                <a:tc>
                  <a:txBody>
                    <a:bodyPr/>
                    <a:lstStyle/>
                    <a:p>
                      <a:r>
                        <a:rPr lang="en-US" b="1" dirty="0" smtClean="0"/>
                        <a:t>Total</a:t>
                      </a:r>
                      <a:r>
                        <a:rPr lang="en-US" b="1" baseline="0" dirty="0" smtClean="0"/>
                        <a:t> Gross Profit</a:t>
                      </a:r>
                      <a:endParaRPr lang="en-US" b="1" dirty="0"/>
                    </a:p>
                  </a:txBody>
                  <a:tcPr/>
                </a:tc>
                <a:tc>
                  <a:txBody>
                    <a:bodyPr/>
                    <a:lstStyle/>
                    <a:p>
                      <a:pPr lvl="1"/>
                      <a:r>
                        <a:rPr lang="en-US" b="1" dirty="0" smtClean="0"/>
                        <a:t>$4225</a:t>
                      </a:r>
                      <a:endParaRPr lang="en-US" b="1" dirty="0"/>
                    </a:p>
                  </a:txBody>
                  <a:tcPr/>
                </a:tc>
                <a:tc>
                  <a:txBody>
                    <a:bodyPr/>
                    <a:lstStyle/>
                    <a:p>
                      <a:pPr lvl="1"/>
                      <a:endParaRPr lang="en-US" dirty="0"/>
                    </a:p>
                  </a:txBody>
                  <a:tcPr/>
                </a:tc>
                <a:tc>
                  <a:txBody>
                    <a:bodyPr/>
                    <a:lstStyle/>
                    <a:p>
                      <a:pPr lvl="1"/>
                      <a:endParaRPr lang="en-US"/>
                    </a:p>
                  </a:txBody>
                  <a:tcPr/>
                </a:tc>
              </a:tr>
              <a:tr h="370840">
                <a:tc>
                  <a:txBody>
                    <a:bodyPr/>
                    <a:lstStyle/>
                    <a:p>
                      <a:pPr lvl="1"/>
                      <a:r>
                        <a:rPr lang="en-US" dirty="0" smtClean="0"/>
                        <a:t>Cum 5 yr. OpEx</a:t>
                      </a:r>
                      <a:endParaRPr lang="en-US" dirty="0"/>
                    </a:p>
                  </a:txBody>
                  <a:tcPr/>
                </a:tc>
                <a:tc>
                  <a:txBody>
                    <a:bodyPr/>
                    <a:lstStyle/>
                    <a:p>
                      <a:pPr lvl="1"/>
                      <a:r>
                        <a:rPr lang="en-US" dirty="0" smtClean="0"/>
                        <a:t>$550</a:t>
                      </a:r>
                      <a:endParaRPr lang="en-US" dirty="0"/>
                    </a:p>
                  </a:txBody>
                  <a:tcPr/>
                </a:tc>
                <a:tc>
                  <a:txBody>
                    <a:bodyPr/>
                    <a:lstStyle/>
                    <a:p>
                      <a:pPr lvl="1"/>
                      <a:endParaRPr lang="en-US"/>
                    </a:p>
                  </a:txBody>
                  <a:tcPr/>
                </a:tc>
                <a:tc>
                  <a:txBody>
                    <a:bodyPr/>
                    <a:lstStyle/>
                    <a:p>
                      <a:pPr lvl="1"/>
                      <a:endParaRPr lang="en-US"/>
                    </a:p>
                  </a:txBody>
                  <a:tcPr/>
                </a:tc>
              </a:tr>
              <a:tr h="370840">
                <a:tc>
                  <a:txBody>
                    <a:bodyPr/>
                    <a:lstStyle/>
                    <a:p>
                      <a:pPr lvl="1"/>
                      <a:r>
                        <a:rPr lang="en-US" dirty="0" smtClean="0"/>
                        <a:t>Capital</a:t>
                      </a:r>
                      <a:r>
                        <a:rPr lang="en-US" baseline="0" dirty="0" smtClean="0"/>
                        <a:t> Investment</a:t>
                      </a:r>
                      <a:endParaRPr lang="en-US" dirty="0"/>
                    </a:p>
                  </a:txBody>
                  <a:tcPr/>
                </a:tc>
                <a:tc>
                  <a:txBody>
                    <a:bodyPr/>
                    <a:lstStyle/>
                    <a:p>
                      <a:pPr lvl="1"/>
                      <a:r>
                        <a:rPr lang="en-US" dirty="0" smtClean="0"/>
                        <a:t>$400</a:t>
                      </a:r>
                      <a:endParaRPr lang="en-US" dirty="0"/>
                    </a:p>
                  </a:txBody>
                  <a:tcPr/>
                </a:tc>
                <a:tc>
                  <a:txBody>
                    <a:bodyPr/>
                    <a:lstStyle/>
                    <a:p>
                      <a:pPr lvl="1"/>
                      <a:endParaRPr lang="en-US" dirty="0"/>
                    </a:p>
                  </a:txBody>
                  <a:tcPr/>
                </a:tc>
                <a:tc>
                  <a:txBody>
                    <a:bodyPr/>
                    <a:lstStyle/>
                    <a:p>
                      <a:pPr lvl="1"/>
                      <a:endParaRPr lang="en-US"/>
                    </a:p>
                  </a:txBody>
                  <a:tcPr/>
                </a:tc>
              </a:tr>
              <a:tr h="370840">
                <a:tc>
                  <a:txBody>
                    <a:bodyPr/>
                    <a:lstStyle/>
                    <a:p>
                      <a:r>
                        <a:rPr lang="en-US" b="1" dirty="0" smtClean="0"/>
                        <a:t>Cum Profit (35% tax rate)</a:t>
                      </a:r>
                      <a:endParaRPr lang="en-US" b="1" dirty="0"/>
                    </a:p>
                  </a:txBody>
                  <a:tcPr/>
                </a:tc>
                <a:tc>
                  <a:txBody>
                    <a:bodyPr/>
                    <a:lstStyle/>
                    <a:p>
                      <a:pPr lvl="1"/>
                      <a:r>
                        <a:rPr lang="en-US" b="1" dirty="0" smtClean="0"/>
                        <a:t>$2128</a:t>
                      </a:r>
                    </a:p>
                  </a:txBody>
                  <a:tcPr/>
                </a:tc>
                <a:tc>
                  <a:txBody>
                    <a:bodyPr/>
                    <a:lstStyle/>
                    <a:p>
                      <a:pPr lvl="1"/>
                      <a:endParaRPr lang="en-US" dirty="0"/>
                    </a:p>
                  </a:txBody>
                  <a:tcPr/>
                </a:tc>
                <a:tc>
                  <a:txBody>
                    <a:bodyPr/>
                    <a:lstStyle/>
                    <a:p>
                      <a:pPr lvl="1"/>
                      <a:endParaRPr lang="en-US" dirty="0"/>
                    </a:p>
                  </a:txBody>
                  <a:tcPr/>
                </a:tc>
              </a:tr>
              <a:tr h="370840">
                <a:tc>
                  <a:txBody>
                    <a:bodyPr/>
                    <a:lstStyle/>
                    <a:p>
                      <a:r>
                        <a:rPr lang="en-US" b="1" dirty="0" smtClean="0"/>
                        <a:t>Enterprise Value per share</a:t>
                      </a:r>
                      <a:endParaRPr lang="en-US" b="1" dirty="0"/>
                    </a:p>
                  </a:txBody>
                  <a:tcPr/>
                </a:tc>
                <a:tc>
                  <a:txBody>
                    <a:bodyPr/>
                    <a:lstStyle/>
                    <a:p>
                      <a:pPr lvl="1"/>
                      <a:r>
                        <a:rPr lang="en-US" b="1" dirty="0" smtClean="0"/>
                        <a:t>$43</a:t>
                      </a:r>
                    </a:p>
                  </a:txBody>
                  <a:tcPr/>
                </a:tc>
                <a:tc>
                  <a:txBody>
                    <a:bodyPr/>
                    <a:lstStyle/>
                    <a:p>
                      <a:pPr lvl="1"/>
                      <a:endParaRPr lang="en-US" dirty="0"/>
                    </a:p>
                  </a:txBody>
                  <a:tcPr/>
                </a:tc>
                <a:tc>
                  <a:txBody>
                    <a:bodyPr/>
                    <a:lstStyle/>
                    <a:p>
                      <a:pPr lvl="1"/>
                      <a:endParaRPr lang="en-US" dirty="0"/>
                    </a:p>
                  </a:txBody>
                  <a:tcPr/>
                </a:tc>
              </a:tr>
              <a:tr h="370840">
                <a:tc>
                  <a:txBody>
                    <a:bodyPr/>
                    <a:lstStyle/>
                    <a:p>
                      <a:pPr lvl="1"/>
                      <a:r>
                        <a:rPr lang="en-US" dirty="0" smtClean="0"/>
                        <a:t>Cash on balance</a:t>
                      </a:r>
                      <a:r>
                        <a:rPr lang="en-US" baseline="0" dirty="0" smtClean="0"/>
                        <a:t> sheet</a:t>
                      </a:r>
                      <a:endParaRPr lang="en-US" dirty="0"/>
                    </a:p>
                  </a:txBody>
                  <a:tcPr/>
                </a:tc>
                <a:tc>
                  <a:txBody>
                    <a:bodyPr/>
                    <a:lstStyle/>
                    <a:p>
                      <a:pPr lvl="1"/>
                      <a:r>
                        <a:rPr lang="en-US" dirty="0" smtClean="0"/>
                        <a:t>$327</a:t>
                      </a:r>
                      <a:endParaRPr lang="en-US" dirty="0"/>
                    </a:p>
                  </a:txBody>
                  <a:tcPr/>
                </a:tc>
                <a:tc>
                  <a:txBody>
                    <a:bodyPr/>
                    <a:lstStyle/>
                    <a:p>
                      <a:pPr lvl="1"/>
                      <a:endParaRPr lang="en-US" dirty="0"/>
                    </a:p>
                  </a:txBody>
                  <a:tcPr/>
                </a:tc>
                <a:tc>
                  <a:txBody>
                    <a:bodyPr/>
                    <a:lstStyle/>
                    <a:p>
                      <a:pPr lvl="1"/>
                      <a:endParaRPr lang="en-US" dirty="0"/>
                    </a:p>
                  </a:txBody>
                  <a:tcPr/>
                </a:tc>
              </a:tr>
              <a:tr h="370840">
                <a:tc>
                  <a:txBody>
                    <a:bodyPr/>
                    <a:lstStyle/>
                    <a:p>
                      <a:r>
                        <a:rPr lang="en-US" b="1" dirty="0" smtClean="0"/>
                        <a:t>Equity Value</a:t>
                      </a:r>
                      <a:r>
                        <a:rPr lang="en-US" b="1" baseline="0" dirty="0" smtClean="0"/>
                        <a:t> per share</a:t>
                      </a:r>
                      <a:endParaRPr lang="en-US" b="1" dirty="0"/>
                    </a:p>
                  </a:txBody>
                  <a:tcPr/>
                </a:tc>
                <a:tc>
                  <a:txBody>
                    <a:bodyPr/>
                    <a:lstStyle/>
                    <a:p>
                      <a:pPr lvl="1"/>
                      <a:r>
                        <a:rPr lang="en-US" b="1" dirty="0" smtClean="0"/>
                        <a:t>$50</a:t>
                      </a:r>
                      <a:endParaRPr lang="en-US" b="1" dirty="0"/>
                    </a:p>
                  </a:txBody>
                  <a:tcPr/>
                </a:tc>
                <a:tc>
                  <a:txBody>
                    <a:bodyPr/>
                    <a:lstStyle/>
                    <a:p>
                      <a:pPr lvl="1"/>
                      <a:endParaRPr lang="en-US" dirty="0"/>
                    </a:p>
                  </a:txBody>
                  <a:tcPr/>
                </a:tc>
                <a:tc>
                  <a:txBody>
                    <a:bodyPr/>
                    <a:lstStyle/>
                    <a:p>
                      <a:pPr lvl="1"/>
                      <a:endParaRPr lang="en-US" dirty="0"/>
                    </a:p>
                  </a:txBody>
                  <a:tcPr/>
                </a:tc>
              </a:tr>
            </a:tbl>
          </a:graphicData>
        </a:graphic>
      </p:graphicFrame>
    </p:spTree>
    <p:extLst>
      <p:ext uri="{BB962C8B-B14F-4D97-AF65-F5344CB8AC3E}">
        <p14:creationId xmlns:p14="http://schemas.microsoft.com/office/powerpoint/2010/main" val="180654823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Why is the stock cheap?</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Misunderstood; stability of business model is underrated</a:t>
            </a:r>
          </a:p>
          <a:p>
            <a:r>
              <a:rPr lang="en-US" dirty="0" smtClean="0"/>
              <a:t>Revenues are lumpy quarter to quarter making it nearly impossible for analysts to model out (but consistent over yearly time-frames)</a:t>
            </a:r>
          </a:p>
          <a:p>
            <a:r>
              <a:rPr lang="en-US" dirty="0" smtClean="0"/>
              <a:t>No guidance (strategic disadvantage and conflict in negotiating process with licensees) </a:t>
            </a:r>
          </a:p>
          <a:p>
            <a:r>
              <a:rPr lang="en-US" dirty="0" smtClean="0"/>
              <a:t>Headline </a:t>
            </a:r>
            <a:r>
              <a:rPr lang="en-US" dirty="0"/>
              <a:t>noise creates fear: stock gets killed each time there is a headline that patent system might get reformed (truth is every single political / legislative initiative has actually strengthened ACTG’s business)</a:t>
            </a:r>
          </a:p>
          <a:p>
            <a:endParaRPr lang="en-US" dirty="0"/>
          </a:p>
        </p:txBody>
      </p:sp>
    </p:spTree>
    <p:extLst>
      <p:ext uri="{BB962C8B-B14F-4D97-AF65-F5344CB8AC3E}">
        <p14:creationId xmlns:p14="http://schemas.microsoft.com/office/powerpoint/2010/main" val="170114534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“They don’t actually produce anything themselves.  They’re just trying to essentially leverage and hijack someone else’s innovation to see if they can extort some money out of them.”</a:t>
            </a:r>
          </a:p>
          <a:p>
            <a:pPr marL="0" indent="0">
              <a:buNone/>
            </a:pPr>
            <a:r>
              <a:rPr lang="en-US" sz="2000" dirty="0" smtClean="0"/>
              <a:t>- President Barack Obama on so-called “patent trolls”</a:t>
            </a:r>
            <a:endParaRPr lang="en-US" sz="2000" dirty="0"/>
          </a:p>
        </p:txBody>
      </p:sp>
      <p:sp>
        <p:nvSpPr>
          <p:cNvPr id="4" name="Title 1"/>
          <p:cNvSpPr>
            <a:spLocks noGrp="1"/>
          </p:cNvSpPr>
          <p:nvPr>
            <p:ph type="title"/>
          </p:nvPr>
        </p:nvSpPr>
        <p:spPr>
          <a:xfrm>
            <a:off x="900113" y="244158"/>
            <a:ext cx="7345362" cy="1339850"/>
          </a:xfrm>
        </p:spPr>
        <p:txBody>
          <a:bodyPr>
            <a:normAutofit/>
          </a:bodyPr>
          <a:lstStyle/>
          <a:p>
            <a:r>
              <a:rPr lang="en-US" sz="4000" dirty="0" smtClean="0"/>
              <a:t>So…what’s not to like?</a:t>
            </a:r>
            <a:endParaRPr lang="en-US" sz="4000" dirty="0"/>
          </a:p>
        </p:txBody>
      </p:sp>
    </p:spTree>
    <p:extLst>
      <p:ext uri="{BB962C8B-B14F-4D97-AF65-F5344CB8AC3E}">
        <p14:creationId xmlns:p14="http://schemas.microsoft.com/office/powerpoint/2010/main" val="107434781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What is a true patent troll, why are they so hated?</a:t>
            </a:r>
            <a:endParaRPr lang="en-US" sz="3600" dirty="0"/>
          </a:p>
        </p:txBody>
      </p:sp>
      <p:sp>
        <p:nvSpPr>
          <p:cNvPr id="3" name="Content Placeholder 2"/>
          <p:cNvSpPr>
            <a:spLocks noGrp="1"/>
          </p:cNvSpPr>
          <p:nvPr>
            <p:ph idx="1"/>
          </p:nvPr>
        </p:nvSpPr>
        <p:spPr>
          <a:xfrm>
            <a:off x="900112" y="1809086"/>
            <a:ext cx="7345363" cy="4256435"/>
          </a:xfrm>
        </p:spPr>
        <p:txBody>
          <a:bodyPr>
            <a:normAutofit fontScale="77500" lnSpcReduction="20000"/>
          </a:bodyPr>
          <a:lstStyle/>
          <a:p>
            <a:pPr marL="0" indent="0">
              <a:buNone/>
            </a:pPr>
            <a:r>
              <a:rPr lang="en-US" dirty="0" smtClean="0"/>
              <a:t>True patent trolls are a subset of NPE’s that use malicious tactics to getting paid.  Some of these tactics include:</a:t>
            </a:r>
          </a:p>
          <a:p>
            <a:r>
              <a:rPr lang="en-US" dirty="0" smtClean="0"/>
              <a:t>Marketing low quality “garbage” patents: enforcing broad and poorly designed, </a:t>
            </a:r>
            <a:r>
              <a:rPr lang="en-US" i="1" dirty="0" smtClean="0"/>
              <a:t>arguably worthless</a:t>
            </a:r>
            <a:r>
              <a:rPr lang="en-US" dirty="0" smtClean="0"/>
              <a:t>, patents on small and mom and pop businesses</a:t>
            </a:r>
          </a:p>
          <a:p>
            <a:r>
              <a:rPr lang="en-US" dirty="0" smtClean="0"/>
              <a:t>Shaking down vulnerable downstream businesses: threats of expensive litigation force profitable businesses to settle and avoid nuisance</a:t>
            </a:r>
          </a:p>
          <a:p>
            <a:r>
              <a:rPr lang="en-US" dirty="0" smtClean="0"/>
              <a:t>Jurisdictional nirvana: setting up fake offices in patent friendly jurisdictions and targeting unsuspecting businesses (again arguing ridiculously broad claims)</a:t>
            </a:r>
          </a:p>
          <a:p>
            <a:r>
              <a:rPr lang="en-US" dirty="0" smtClean="0"/>
              <a:t>Privateering: </a:t>
            </a:r>
            <a:r>
              <a:rPr lang="en-US" dirty="0"/>
              <a:t>u</a:t>
            </a:r>
            <a:r>
              <a:rPr lang="en-US" dirty="0" smtClean="0"/>
              <a:t>se of obscure holding companies with fake offices to hide the true ownership of patents</a:t>
            </a:r>
          </a:p>
          <a:p>
            <a:pPr lvl="1"/>
            <a:endParaRPr lang="en-US" dirty="0" smtClean="0"/>
          </a:p>
          <a:p>
            <a:pPr lvl="1"/>
            <a:endParaRPr lang="en-US" dirty="0"/>
          </a:p>
        </p:txBody>
      </p:sp>
    </p:spTree>
    <p:extLst>
      <p:ext uri="{BB962C8B-B14F-4D97-AF65-F5344CB8AC3E}">
        <p14:creationId xmlns:p14="http://schemas.microsoft.com/office/powerpoint/2010/main" val="100939378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Market is afraid of trolls</a:t>
            </a:r>
            <a:endParaRPr lang="en-US" sz="4000" dirty="0"/>
          </a:p>
        </p:txBody>
      </p:sp>
      <p:pic>
        <p:nvPicPr>
          <p:cNvPr id="4" name="Content Placeholder 3" descr="20130608_WBP006_0.jpg"/>
          <p:cNvPicPr>
            <a:picLocks noGrp="1" noChangeAspect="1"/>
          </p:cNvPicPr>
          <p:nvPr>
            <p:ph idx="1"/>
          </p:nvPr>
        </p:nvPicPr>
        <p:blipFill rotWithShape="1">
          <a:blip r:embed="rId2">
            <a:extLst>
              <a:ext uri="{28A0092B-C50C-407E-A947-70E740481C1C}">
                <a14:useLocalDpi xmlns:a14="http://schemas.microsoft.com/office/drawing/2010/main" val="0"/>
              </a:ext>
            </a:extLst>
          </a:blip>
          <a:srcRect l="-55292" r="-55292"/>
          <a:stretch/>
        </p:blipFill>
        <p:spPr>
          <a:xfrm>
            <a:off x="5555394" y="1757067"/>
            <a:ext cx="3588606" cy="1997051"/>
          </a:xfrm>
        </p:spPr>
      </p:pic>
      <p:sp>
        <p:nvSpPr>
          <p:cNvPr id="6" name="TextBox 5"/>
          <p:cNvSpPr txBox="1"/>
          <p:nvPr/>
        </p:nvSpPr>
        <p:spPr>
          <a:xfrm>
            <a:off x="922395" y="1757067"/>
            <a:ext cx="4923042" cy="4708981"/>
          </a:xfrm>
          <a:prstGeom prst="rect">
            <a:avLst/>
          </a:prstGeom>
          <a:noFill/>
        </p:spPr>
        <p:txBody>
          <a:bodyPr wrap="square" rtlCol="0">
            <a:spAutoFit/>
          </a:bodyPr>
          <a:lstStyle/>
          <a:p>
            <a:r>
              <a:rPr lang="en-US" sz="2000" b="1" dirty="0" smtClean="0"/>
              <a:t>Perception</a:t>
            </a:r>
            <a:r>
              <a:rPr lang="en-US" sz="2000" dirty="0" smtClean="0"/>
              <a:t>: Troll’s ruthless tactics and focus on end-users, rather than manufactures, overwhelms legal system and hurts innocent entrepreneurial bystanders.  This hurts innovation and the economy.</a:t>
            </a:r>
          </a:p>
          <a:p>
            <a:endParaRPr lang="en-US" sz="2000" dirty="0"/>
          </a:p>
          <a:p>
            <a:endParaRPr lang="en-US" sz="2000" dirty="0" smtClean="0"/>
          </a:p>
          <a:p>
            <a:r>
              <a:rPr lang="en-US" sz="2000" b="1" dirty="0" smtClean="0"/>
              <a:t>Reality</a:t>
            </a:r>
            <a:r>
              <a:rPr lang="en-US" sz="2000" dirty="0" smtClean="0"/>
              <a:t>: Patents are a property right that fuels the drive of inventors, universities and R&amp;D groups.  Weakening these rights by discriminating against those that legally own them (paid for them) flouts on the principle of equality under the law.  The protection patents provide drive research and innovation.</a:t>
            </a:r>
            <a:endParaRPr lang="en-US" sz="2000" i="1" dirty="0"/>
          </a:p>
        </p:txBody>
      </p:sp>
      <p:pic>
        <p:nvPicPr>
          <p:cNvPr id="10" name="Picture 9" descr="images.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69543" y="4047595"/>
            <a:ext cx="2530247" cy="1720940"/>
          </a:xfrm>
          <a:prstGeom prst="rect">
            <a:avLst/>
          </a:prstGeom>
        </p:spPr>
      </p:pic>
    </p:spTree>
    <p:extLst>
      <p:ext uri="{BB962C8B-B14F-4D97-AF65-F5344CB8AC3E}">
        <p14:creationId xmlns:p14="http://schemas.microsoft.com/office/powerpoint/2010/main" val="111356383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Reality: Patents, while imperfect, are a critical part of today’s economy</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Over last 100 years the US economy has transitioned from a manufacturing economy, to a service economy, and now to a knowledge economy</a:t>
            </a:r>
          </a:p>
          <a:p>
            <a:r>
              <a:rPr lang="en-US" dirty="0" smtClean="0"/>
              <a:t>Startups, individual inventors, and small and large companies conducting R&amp;D are significant drivers of economic growth</a:t>
            </a:r>
          </a:p>
          <a:p>
            <a:r>
              <a:rPr lang="en-US" dirty="0" smtClean="0"/>
              <a:t>Go to market / direct enforcement for IP isn’t always possible or practical for small firms; using licensing firms, like Acacia, to capitalize on what is theirs actually promotes innovation and growth…</a:t>
            </a:r>
          </a:p>
        </p:txBody>
      </p:sp>
    </p:spTree>
    <p:extLst>
      <p:ext uri="{BB962C8B-B14F-4D97-AF65-F5344CB8AC3E}">
        <p14:creationId xmlns:p14="http://schemas.microsoft.com/office/powerpoint/2010/main" val="221931327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Reality: Risks of going to court are high for everyone involved</a:t>
            </a:r>
            <a:endParaRPr lang="en-US" sz="3600" dirty="0"/>
          </a:p>
        </p:txBody>
      </p:sp>
      <p:sp>
        <p:nvSpPr>
          <p:cNvPr id="3" name="Content Placeholder 2"/>
          <p:cNvSpPr>
            <a:spLocks noGrp="1"/>
          </p:cNvSpPr>
          <p:nvPr>
            <p:ph idx="1"/>
          </p:nvPr>
        </p:nvSpPr>
        <p:spPr/>
        <p:txBody>
          <a:bodyPr/>
          <a:lstStyle/>
          <a:p>
            <a:r>
              <a:rPr lang="en-US" dirty="0" smtClean="0"/>
              <a:t>The risks of going to trial, particularly in plaintiff-friendly courts, can be huge – which often makes disputes often get resolved through settlements and licensing agreements</a:t>
            </a:r>
          </a:p>
          <a:p>
            <a:r>
              <a:rPr lang="en-US" dirty="0" smtClean="0"/>
              <a:t>But infringement is infringement is infringement…</a:t>
            </a:r>
          </a:p>
          <a:p>
            <a:r>
              <a:rPr lang="en-US" dirty="0" smtClean="0"/>
              <a:t>Use of litigation as a first step is still often necessary, but 99% of these reach an agreement due to compelling evidence of breach</a:t>
            </a:r>
          </a:p>
        </p:txBody>
      </p:sp>
    </p:spTree>
    <p:extLst>
      <p:ext uri="{BB962C8B-B14F-4D97-AF65-F5344CB8AC3E}">
        <p14:creationId xmlns:p14="http://schemas.microsoft.com/office/powerpoint/2010/main" val="3800294166"/>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Alphabet soup of legislative and lobbying initiatives</a:t>
            </a:r>
            <a:endParaRPr lang="en-US" sz="3600" dirty="0"/>
          </a:p>
        </p:txBody>
      </p:sp>
      <p:sp>
        <p:nvSpPr>
          <p:cNvPr id="3" name="Content Placeholder 2"/>
          <p:cNvSpPr>
            <a:spLocks noGrp="1"/>
          </p:cNvSpPr>
          <p:nvPr>
            <p:ph idx="1"/>
          </p:nvPr>
        </p:nvSpPr>
        <p:spPr/>
        <p:txBody>
          <a:bodyPr>
            <a:normAutofit fontScale="85000" lnSpcReduction="10000"/>
          </a:bodyPr>
          <a:lstStyle/>
          <a:p>
            <a:r>
              <a:rPr lang="en-US" dirty="0" smtClean="0"/>
              <a:t>Like most complex issues, the truth lies somewhere in the middle, yet politicians and interested parties go to the extreme</a:t>
            </a:r>
          </a:p>
          <a:p>
            <a:r>
              <a:rPr lang="en-US" dirty="0" smtClean="0"/>
              <a:t>The two sides can be broken down into the Googles of the world, who want intellectual property to be royalty and license free to “encourage innovation”.  AKA the anti-IP group.</a:t>
            </a:r>
          </a:p>
          <a:p>
            <a:r>
              <a:rPr lang="en-US" dirty="0" smtClean="0"/>
              <a:t>On the other side, there are the legal advocates of property rights and R&amp;D heavy organizations/entities like universities, the GE’s of the world, and “true” technology / medical industries that need protection from the innovations they create through the patent system</a:t>
            </a:r>
          </a:p>
          <a:p>
            <a:r>
              <a:rPr lang="en-US" dirty="0" smtClean="0"/>
              <a:t>Net net, the anti-IP agenda is outgunned</a:t>
            </a:r>
          </a:p>
          <a:p>
            <a:endParaRPr lang="en-US" dirty="0"/>
          </a:p>
        </p:txBody>
      </p:sp>
    </p:spTree>
    <p:extLst>
      <p:ext uri="{BB962C8B-B14F-4D97-AF65-F5344CB8AC3E}">
        <p14:creationId xmlns:p14="http://schemas.microsoft.com/office/powerpoint/2010/main" val="212221851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Executive branch rhetoric won’t lead to significant legislation</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Shield Act is redundant and won’t pass</a:t>
            </a:r>
          </a:p>
          <a:p>
            <a:r>
              <a:rPr lang="en-US" dirty="0" smtClean="0"/>
              <a:t>Patent Act is strong and already provides protection against frivolous lawsuits – which, in turn, promotes focus on high-quality patents</a:t>
            </a:r>
          </a:p>
          <a:p>
            <a:r>
              <a:rPr lang="en-US" dirty="0" smtClean="0"/>
              <a:t>Existing law, if properly enforced, already gives courts mechanism and leeway to dismiss cases</a:t>
            </a:r>
          </a:p>
          <a:p>
            <a:r>
              <a:rPr lang="en-US" dirty="0" smtClean="0"/>
              <a:t>America Invents Act – allows post-grant proceedings but they are limited to invalidity issues only (another deterrent to weak claims)</a:t>
            </a:r>
          </a:p>
          <a:p>
            <a:r>
              <a:rPr lang="en-US" dirty="0" smtClean="0"/>
              <a:t>Rule 11: legal system needs reform, not patent industry</a:t>
            </a:r>
            <a:endParaRPr lang="en-US" dirty="0"/>
          </a:p>
        </p:txBody>
      </p:sp>
    </p:spTree>
    <p:extLst>
      <p:ext uri="{BB962C8B-B14F-4D97-AF65-F5344CB8AC3E}">
        <p14:creationId xmlns:p14="http://schemas.microsoft.com/office/powerpoint/2010/main" val="273478408"/>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2715" y="2574467"/>
            <a:ext cx="7728519" cy="3491053"/>
          </a:xfrm>
        </p:spPr>
        <p:txBody>
          <a:bodyPr/>
          <a:lstStyle/>
          <a:p>
            <a:pPr marL="0" indent="0">
              <a:buNone/>
            </a:pPr>
            <a:r>
              <a:rPr lang="en-US" dirty="0" smtClean="0"/>
              <a:t>“Innovation violates tradition – attacks it in public and steals from it in private.”</a:t>
            </a:r>
          </a:p>
          <a:p>
            <a:pPr marL="0" indent="0">
              <a:buNone/>
            </a:pPr>
            <a:r>
              <a:rPr lang="en-US" dirty="0" smtClean="0"/>
              <a:t>Mason Cooley</a:t>
            </a:r>
            <a:endParaRPr lang="en-US" dirty="0"/>
          </a:p>
        </p:txBody>
      </p:sp>
    </p:spTree>
    <p:extLst>
      <p:ext uri="{BB962C8B-B14F-4D97-AF65-F5344CB8AC3E}">
        <p14:creationId xmlns:p14="http://schemas.microsoft.com/office/powerpoint/2010/main" val="66429182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288" y="244158"/>
            <a:ext cx="8158927" cy="1339850"/>
          </a:xfrm>
        </p:spPr>
        <p:txBody>
          <a:bodyPr>
            <a:normAutofit/>
          </a:bodyPr>
          <a:lstStyle/>
          <a:p>
            <a:r>
              <a:rPr lang="en-US" sz="3600" dirty="0" smtClean="0"/>
              <a:t>IP is a strategic asset, licensing is a business</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Companies </a:t>
            </a:r>
            <a:r>
              <a:rPr lang="en-US" dirty="0"/>
              <a:t>are becoming more adept at exploiting their </a:t>
            </a:r>
            <a:r>
              <a:rPr lang="en-US" dirty="0" smtClean="0"/>
              <a:t>intellectual property</a:t>
            </a:r>
          </a:p>
          <a:p>
            <a:pPr lvl="1"/>
            <a:r>
              <a:rPr lang="en-US" dirty="0" smtClean="0"/>
              <a:t>IP historically has been used as an entry </a:t>
            </a:r>
            <a:r>
              <a:rPr lang="en-US" dirty="0"/>
              <a:t>barrier</a:t>
            </a:r>
            <a:r>
              <a:rPr lang="en-US" dirty="0" smtClean="0"/>
              <a:t>; firms that acquired and owned patents passively – often licensing only to protect against anti-trust</a:t>
            </a:r>
          </a:p>
          <a:p>
            <a:pPr lvl="1"/>
            <a:r>
              <a:rPr lang="en-US" dirty="0"/>
              <a:t>T</a:t>
            </a:r>
            <a:r>
              <a:rPr lang="en-US" dirty="0" smtClean="0"/>
              <a:t>oday IP has become a growth driver and </a:t>
            </a:r>
            <a:r>
              <a:rPr lang="en-US" dirty="0"/>
              <a:t>profit </a:t>
            </a:r>
            <a:r>
              <a:rPr lang="en-US" dirty="0" smtClean="0"/>
              <a:t>center</a:t>
            </a:r>
          </a:p>
          <a:p>
            <a:r>
              <a:rPr lang="en-US" dirty="0" smtClean="0"/>
              <a:t>Patent dealers and NPEs are pure-play IP plays</a:t>
            </a:r>
          </a:p>
          <a:p>
            <a:pPr lvl="1"/>
            <a:r>
              <a:rPr lang="en-US" dirty="0" smtClean="0"/>
              <a:t>Non-practicing entities secure patent portfolios and license them out through agreements to operating companies</a:t>
            </a:r>
          </a:p>
          <a:p>
            <a:pPr lvl="1"/>
            <a:r>
              <a:rPr lang="en-US" dirty="0" smtClean="0"/>
              <a:t>They can sue to protect from infringement without fear of being countersued</a:t>
            </a:r>
            <a:endParaRPr lang="en-US" dirty="0"/>
          </a:p>
        </p:txBody>
      </p:sp>
    </p:spTree>
    <p:extLst>
      <p:ext uri="{BB962C8B-B14F-4D97-AF65-F5344CB8AC3E}">
        <p14:creationId xmlns:p14="http://schemas.microsoft.com/office/powerpoint/2010/main" val="234212448"/>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Summary</a:t>
            </a:r>
            <a:endParaRPr lang="en-US" sz="4000" dirty="0"/>
          </a:p>
        </p:txBody>
      </p:sp>
      <p:sp>
        <p:nvSpPr>
          <p:cNvPr id="3" name="Content Placeholder 2"/>
          <p:cNvSpPr>
            <a:spLocks noGrp="1"/>
          </p:cNvSpPr>
          <p:nvPr>
            <p:ph idx="1"/>
          </p:nvPr>
        </p:nvSpPr>
        <p:spPr/>
        <p:txBody>
          <a:bodyPr>
            <a:normAutofit fontScale="70000" lnSpcReduction="20000"/>
          </a:bodyPr>
          <a:lstStyle/>
          <a:p>
            <a:r>
              <a:rPr lang="en-US" dirty="0" smtClean="0"/>
              <a:t>Contrarian idea with good risk/reward: investment isn’t for everyone…headlines will create volatility. Risk of persecution from government can’t be dismissed</a:t>
            </a:r>
          </a:p>
          <a:p>
            <a:r>
              <a:rPr lang="en-US" dirty="0" smtClean="0"/>
              <a:t>Capital light; high ROIC business w plenty of runway to reinvest in profitable growth (optionality upside)</a:t>
            </a:r>
          </a:p>
          <a:p>
            <a:r>
              <a:rPr lang="en-US" dirty="0" smtClean="0"/>
              <a:t>Cheap with very strong growth potential</a:t>
            </a:r>
          </a:p>
          <a:p>
            <a:r>
              <a:rPr lang="en-US" dirty="0" smtClean="0"/>
              <a:t>Strong balance sheet with &gt;25% of </a:t>
            </a:r>
            <a:r>
              <a:rPr lang="en-US" dirty="0" err="1" smtClean="0"/>
              <a:t>mkt</a:t>
            </a:r>
            <a:r>
              <a:rPr lang="en-US" dirty="0" smtClean="0"/>
              <a:t> cap in cash</a:t>
            </a:r>
          </a:p>
          <a:p>
            <a:r>
              <a:rPr lang="en-US" dirty="0"/>
              <a:t>O</a:t>
            </a:r>
            <a:r>
              <a:rPr lang="en-US" dirty="0" smtClean="0"/>
              <a:t>perating leverage in an asset class and market that is growing</a:t>
            </a:r>
          </a:p>
          <a:p>
            <a:r>
              <a:rPr lang="en-US" dirty="0" smtClean="0"/>
              <a:t>No direct competition; structural advantages over fragmented one / two man shops</a:t>
            </a:r>
          </a:p>
          <a:p>
            <a:r>
              <a:rPr lang="en-US" dirty="0" smtClean="0"/>
              <a:t>Eat their own cooking: management wins when shareholders win</a:t>
            </a:r>
          </a:p>
          <a:p>
            <a:endParaRPr lang="en-US" dirty="0" smtClean="0"/>
          </a:p>
          <a:p>
            <a:endParaRPr lang="en-US" dirty="0" smtClean="0"/>
          </a:p>
          <a:p>
            <a:endParaRPr lang="en-US" dirty="0"/>
          </a:p>
        </p:txBody>
      </p:sp>
    </p:spTree>
    <p:extLst>
      <p:ext uri="{BB962C8B-B14F-4D97-AF65-F5344CB8AC3E}">
        <p14:creationId xmlns:p14="http://schemas.microsoft.com/office/powerpoint/2010/main" val="279482711"/>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Q&amp;A</a:t>
            </a:r>
            <a:endParaRPr lang="en-US" sz="4000" dirty="0"/>
          </a:p>
        </p:txBody>
      </p:sp>
      <p:sp>
        <p:nvSpPr>
          <p:cNvPr id="3" name="Content Placeholder 2"/>
          <p:cNvSpPr>
            <a:spLocks noGrp="1"/>
          </p:cNvSpPr>
          <p:nvPr>
            <p:ph idx="1"/>
          </p:nvPr>
        </p:nvSpPr>
        <p:spPr/>
        <p:txBody>
          <a:bodyPr/>
          <a:lstStyle/>
          <a:p>
            <a:pPr marL="0" indent="0">
              <a:buNone/>
            </a:pPr>
            <a:r>
              <a:rPr lang="en-US" dirty="0" smtClean="0"/>
              <a:t>Contact: </a:t>
            </a:r>
            <a:r>
              <a:rPr lang="en-US" dirty="0" smtClean="0">
                <a:hlinkClick r:id="rId2"/>
              </a:rPr>
              <a:t>luis.f.ahumada@thrive-capital.com</a:t>
            </a:r>
            <a:endParaRPr lang="en-US" dirty="0"/>
          </a:p>
          <a:p>
            <a:pPr marL="0" indent="0">
              <a:buNone/>
            </a:pPr>
            <a:r>
              <a:rPr lang="en-US" dirty="0" smtClean="0"/>
              <a:t>Twitter: @</a:t>
            </a:r>
            <a:r>
              <a:rPr lang="en-US" dirty="0" err="1" smtClean="0"/>
              <a:t>thrivecap</a:t>
            </a:r>
            <a:endParaRPr lang="en-US" dirty="0" smtClean="0"/>
          </a:p>
          <a:p>
            <a:pPr marL="0" indent="0">
              <a:buNone/>
            </a:pPr>
            <a:r>
              <a:rPr lang="en-US" dirty="0" smtClean="0"/>
              <a:t>Personal blog: </a:t>
            </a:r>
            <a:r>
              <a:rPr lang="en-US" dirty="0" smtClean="0">
                <a:hlinkClick r:id="rId3"/>
              </a:rPr>
              <a:t>www.roicblog.com</a:t>
            </a:r>
            <a:endParaRPr lang="en-US" dirty="0" smtClean="0"/>
          </a:p>
          <a:p>
            <a:pPr marL="0" indent="0">
              <a:buNone/>
            </a:pPr>
            <a:endParaRPr lang="en-US" dirty="0"/>
          </a:p>
        </p:txBody>
      </p:sp>
    </p:spTree>
    <p:extLst>
      <p:ext uri="{BB962C8B-B14F-4D97-AF65-F5344CB8AC3E}">
        <p14:creationId xmlns:p14="http://schemas.microsoft.com/office/powerpoint/2010/main" val="2059555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3-06-18 at 8.12.24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808" y="1883228"/>
            <a:ext cx="8497360" cy="2859950"/>
          </a:xfrm>
          <a:prstGeom prst="rect">
            <a:avLst/>
          </a:prstGeom>
        </p:spPr>
      </p:pic>
    </p:spTree>
    <p:extLst>
      <p:ext uri="{BB962C8B-B14F-4D97-AF65-F5344CB8AC3E}">
        <p14:creationId xmlns:p14="http://schemas.microsoft.com/office/powerpoint/2010/main" val="4811394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IP market remains inefficient and adversarial</a:t>
            </a:r>
            <a:endParaRPr lang="en-US" sz="3600" dirty="0"/>
          </a:p>
        </p:txBody>
      </p:sp>
      <p:sp>
        <p:nvSpPr>
          <p:cNvPr id="3" name="Content Placeholder 2"/>
          <p:cNvSpPr>
            <a:spLocks noGrp="1"/>
          </p:cNvSpPr>
          <p:nvPr>
            <p:ph idx="1"/>
          </p:nvPr>
        </p:nvSpPr>
        <p:spPr>
          <a:xfrm>
            <a:off x="560266" y="1904741"/>
            <a:ext cx="7993121" cy="2782415"/>
          </a:xfrm>
        </p:spPr>
        <p:txBody>
          <a:bodyPr>
            <a:normAutofit/>
          </a:bodyPr>
          <a:lstStyle/>
          <a:p>
            <a:r>
              <a:rPr lang="en-US" sz="2200" dirty="0" smtClean="0"/>
              <a:t>No liquid exchange or transparent markets</a:t>
            </a:r>
          </a:p>
          <a:p>
            <a:r>
              <a:rPr lang="en-US" sz="2200" dirty="0" smtClean="0"/>
              <a:t>No price discovery mechanism / no information sharing or pooling of risk</a:t>
            </a:r>
          </a:p>
          <a:p>
            <a:r>
              <a:rPr lang="en-US" sz="2200" dirty="0" smtClean="0"/>
              <a:t>Differences in perceived value of patents and lack of signals often causes some participants to ignore market and gravitate towards litigation</a:t>
            </a:r>
          </a:p>
          <a:p>
            <a:endParaRPr lang="en-US" dirty="0"/>
          </a:p>
        </p:txBody>
      </p:sp>
      <p:sp>
        <p:nvSpPr>
          <p:cNvPr id="4" name="Down Arrow 3"/>
          <p:cNvSpPr/>
          <p:nvPr/>
        </p:nvSpPr>
        <p:spPr>
          <a:xfrm>
            <a:off x="3959210" y="4519091"/>
            <a:ext cx="1195233" cy="915022"/>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619973" y="5508809"/>
            <a:ext cx="7653274" cy="523220"/>
          </a:xfrm>
          <a:prstGeom prst="rect">
            <a:avLst/>
          </a:prstGeom>
          <a:noFill/>
        </p:spPr>
        <p:txBody>
          <a:bodyPr wrap="square" rtlCol="0">
            <a:spAutoFit/>
          </a:bodyPr>
          <a:lstStyle/>
          <a:p>
            <a:pPr algn="ctr"/>
            <a:r>
              <a:rPr lang="en-US" sz="2800" dirty="0" smtClean="0"/>
              <a:t>Enter Non-Practicing Entities (NPE’s)</a:t>
            </a:r>
            <a:endParaRPr lang="en-US" sz="2800" dirty="0"/>
          </a:p>
        </p:txBody>
      </p:sp>
    </p:spTree>
    <p:extLst>
      <p:ext uri="{BB962C8B-B14F-4D97-AF65-F5344CB8AC3E}">
        <p14:creationId xmlns:p14="http://schemas.microsoft.com/office/powerpoint/2010/main" val="40052948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89801" y="840327"/>
            <a:ext cx="7619611" cy="5324535"/>
          </a:xfrm>
          <a:prstGeom prst="rect">
            <a:avLst/>
          </a:prstGeom>
          <a:noFill/>
        </p:spPr>
        <p:txBody>
          <a:bodyPr wrap="square" rtlCol="0">
            <a:spAutoFit/>
          </a:bodyPr>
          <a:lstStyle/>
          <a:p>
            <a:r>
              <a:rPr lang="en-US" sz="2000" dirty="0" smtClean="0"/>
              <a:t>“The </a:t>
            </a:r>
            <a:r>
              <a:rPr lang="en-US" sz="2000" dirty="0"/>
              <a:t>patent market has been extremely inefficient, and over time with any new asset class there will </a:t>
            </a:r>
            <a:r>
              <a:rPr lang="en-US" sz="2000" dirty="0" smtClean="0"/>
              <a:t>be a </a:t>
            </a:r>
            <a:r>
              <a:rPr lang="en-US" sz="2000" dirty="0"/>
              <a:t>variety of business formats that rationalize the process that make the markets more efficient. Historically, the </a:t>
            </a:r>
            <a:r>
              <a:rPr lang="en-US" sz="2000" dirty="0" smtClean="0"/>
              <a:t>only way </a:t>
            </a:r>
            <a:r>
              <a:rPr lang="en-US" sz="2000" dirty="0"/>
              <a:t>you can get paid for a patent, and pretty much 99% </a:t>
            </a:r>
            <a:r>
              <a:rPr lang="en-US" sz="2000" dirty="0" smtClean="0"/>
              <a:t>the way it is </a:t>
            </a:r>
            <a:r>
              <a:rPr lang="en-US" sz="2000" dirty="0"/>
              <a:t>today, is </a:t>
            </a:r>
            <a:r>
              <a:rPr lang="en-US" sz="2000" dirty="0" smtClean="0"/>
              <a:t>you have </a:t>
            </a:r>
            <a:r>
              <a:rPr lang="en-US" sz="2000" dirty="0"/>
              <a:t>to resort to the legal system in </a:t>
            </a:r>
            <a:r>
              <a:rPr lang="en-US" sz="2000" dirty="0" smtClean="0"/>
              <a:t>order to </a:t>
            </a:r>
            <a:r>
              <a:rPr lang="en-US" sz="2000" dirty="0"/>
              <a:t>transact. You'd literally have to sue another company or they generally will not talk to you. And if you talk </a:t>
            </a:r>
            <a:r>
              <a:rPr lang="en-US" sz="2000" dirty="0" smtClean="0"/>
              <a:t>them inappropriately</a:t>
            </a:r>
            <a:r>
              <a:rPr lang="en-US" sz="2000" dirty="0"/>
              <a:t>, they can countersue you. They can file a declaratory judgment against you for just offering a </a:t>
            </a:r>
            <a:r>
              <a:rPr lang="en-US" sz="2000" dirty="0" smtClean="0"/>
              <a:t>license.  So </a:t>
            </a:r>
            <a:r>
              <a:rPr lang="en-US" sz="2000" dirty="0"/>
              <a:t>the structure of the market place really requires a lot of enforcement. Fortunately, we're far enough down </a:t>
            </a:r>
            <a:r>
              <a:rPr lang="en-US" sz="2000" dirty="0" smtClean="0"/>
              <a:t>the road</a:t>
            </a:r>
            <a:r>
              <a:rPr lang="en-US" sz="2000" dirty="0"/>
              <a:t>, we've done so many deals that we have </a:t>
            </a:r>
            <a:r>
              <a:rPr lang="en-US" sz="2000" dirty="0" smtClean="0"/>
              <a:t>legal arrangements </a:t>
            </a:r>
            <a:r>
              <a:rPr lang="en-US" sz="2000" dirty="0"/>
              <a:t>with a lot of leading companies where both </a:t>
            </a:r>
            <a:r>
              <a:rPr lang="en-US" sz="2000" dirty="0" smtClean="0"/>
              <a:t>sides preserve </a:t>
            </a:r>
            <a:r>
              <a:rPr lang="en-US" sz="2000" dirty="0"/>
              <a:t>their legal right and can enter into arms length </a:t>
            </a:r>
            <a:r>
              <a:rPr lang="en-US" sz="2000" dirty="0" smtClean="0"/>
              <a:t>of discussions without litigation</a:t>
            </a:r>
            <a:r>
              <a:rPr lang="en-US" sz="2000" dirty="0"/>
              <a:t>. And we think we'll be </a:t>
            </a:r>
            <a:r>
              <a:rPr lang="en-US" sz="2000" dirty="0" smtClean="0"/>
              <a:t>moving more </a:t>
            </a:r>
            <a:r>
              <a:rPr lang="en-US" sz="2000" dirty="0"/>
              <a:t>and more in that direction, which is great for our shareholders and great for our IP partners because it </a:t>
            </a:r>
            <a:r>
              <a:rPr lang="en-US" sz="2000" dirty="0" smtClean="0"/>
              <a:t>lessens the </a:t>
            </a:r>
            <a:r>
              <a:rPr lang="en-US" sz="2000" dirty="0"/>
              <a:t>friction cost of all the lawyering, improves our margins</a:t>
            </a:r>
            <a:r>
              <a:rPr lang="en-US" sz="2000" dirty="0" smtClean="0"/>
              <a:t>.”  - Paul Ryan, CEO of Acacia</a:t>
            </a:r>
            <a:endParaRPr lang="en-US" sz="2000" dirty="0"/>
          </a:p>
        </p:txBody>
      </p:sp>
    </p:spTree>
    <p:extLst>
      <p:ext uri="{BB962C8B-B14F-4D97-AF65-F5344CB8AC3E}">
        <p14:creationId xmlns:p14="http://schemas.microsoft.com/office/powerpoint/2010/main" val="132811159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14" y="244158"/>
            <a:ext cx="8332891" cy="1339850"/>
          </a:xfrm>
        </p:spPr>
        <p:txBody>
          <a:bodyPr>
            <a:noAutofit/>
          </a:bodyPr>
          <a:lstStyle/>
          <a:p>
            <a:r>
              <a:rPr lang="en-US" sz="3200" dirty="0" smtClean="0"/>
              <a:t>Acacia: a market maker and asset management company?</a:t>
            </a:r>
            <a:endParaRPr lang="en-US" sz="3200" dirty="0"/>
          </a:p>
        </p:txBody>
      </p:sp>
      <p:sp>
        <p:nvSpPr>
          <p:cNvPr id="3" name="Content Placeholder 2"/>
          <p:cNvSpPr>
            <a:spLocks noGrp="1"/>
          </p:cNvSpPr>
          <p:nvPr>
            <p:ph idx="1"/>
          </p:nvPr>
        </p:nvSpPr>
        <p:spPr>
          <a:xfrm>
            <a:off x="678461" y="1826480"/>
            <a:ext cx="8071945" cy="4435413"/>
          </a:xfrm>
        </p:spPr>
        <p:txBody>
          <a:bodyPr>
            <a:normAutofit fontScale="92500" lnSpcReduction="10000"/>
          </a:bodyPr>
          <a:lstStyle/>
          <a:p>
            <a:r>
              <a:rPr lang="en-US" sz="2000" dirty="0" smtClean="0"/>
              <a:t>Patent aggregators, like Acacia, create liquidity, transparency and pricing signals to all participants</a:t>
            </a:r>
          </a:p>
          <a:p>
            <a:r>
              <a:rPr lang="en-US" sz="2000" dirty="0" smtClean="0"/>
              <a:t>ACTG is a Non-Practicing-Entity - which basically means it buys, sells, and </a:t>
            </a:r>
            <a:r>
              <a:rPr lang="en-US" sz="2000" b="1" dirty="0" smtClean="0"/>
              <a:t>licenses patents</a:t>
            </a:r>
            <a:r>
              <a:rPr lang="en-US" sz="2000" dirty="0" smtClean="0"/>
              <a:t>, but doesn’t actually use its patents directly by manufacturing products / services</a:t>
            </a:r>
          </a:p>
          <a:p>
            <a:r>
              <a:rPr lang="en-US" sz="2000" dirty="0" smtClean="0"/>
              <a:t>Acacia’s goal is to add value through the management of a portfolio of assets through fundamental research, due-diligence, and deal-making in an effort to deliver good risk-adjusted returns in an inefficient market that is complex, illiquid, misunderstood, and ever-changing</a:t>
            </a:r>
          </a:p>
          <a:p>
            <a:r>
              <a:rPr lang="en-US" sz="2000" dirty="0" smtClean="0"/>
              <a:t>Acacia gets paid by monetizing IP for its clients and its owned portfolios.  It coordinates campaigns and licensing programs and uses litigation as a backdrop to future agreements; however, as market matures and becomes more fluid there is less friction and less litigation</a:t>
            </a:r>
          </a:p>
        </p:txBody>
      </p:sp>
    </p:spTree>
    <p:extLst>
      <p:ext uri="{BB962C8B-B14F-4D97-AF65-F5344CB8AC3E}">
        <p14:creationId xmlns:p14="http://schemas.microsoft.com/office/powerpoint/2010/main" val="13926003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44158"/>
            <a:ext cx="7678480" cy="1339850"/>
          </a:xfrm>
        </p:spPr>
        <p:txBody>
          <a:bodyPr>
            <a:normAutofit/>
          </a:bodyPr>
          <a:lstStyle/>
          <a:p>
            <a:r>
              <a:rPr lang="en-US" sz="3600" dirty="0" smtClean="0"/>
              <a:t>Business: A leader in patent licensing</a:t>
            </a:r>
            <a:endParaRPr lang="en-US" sz="3600" dirty="0"/>
          </a:p>
        </p:txBody>
      </p:sp>
      <p:sp>
        <p:nvSpPr>
          <p:cNvPr id="3" name="Content Placeholder 2"/>
          <p:cNvSpPr>
            <a:spLocks noGrp="1"/>
          </p:cNvSpPr>
          <p:nvPr>
            <p:ph idx="1"/>
          </p:nvPr>
        </p:nvSpPr>
        <p:spPr>
          <a:xfrm>
            <a:off x="623898" y="1849599"/>
            <a:ext cx="7954695" cy="4215922"/>
          </a:xfrm>
        </p:spPr>
        <p:txBody>
          <a:bodyPr>
            <a:normAutofit fontScale="77500" lnSpcReduction="20000"/>
          </a:bodyPr>
          <a:lstStyle/>
          <a:p>
            <a:r>
              <a:rPr lang="en-US" dirty="0" smtClean="0"/>
              <a:t>Has 274 IP portfolios that have led to thousands and controls tens of thousands of patents</a:t>
            </a:r>
          </a:p>
          <a:p>
            <a:r>
              <a:rPr lang="en-US" dirty="0" smtClean="0"/>
              <a:t>Only 154 of their portfolios are licensed (most just partially with plenty of runway), creating a strong pipeline for revenue growth</a:t>
            </a:r>
          </a:p>
          <a:p>
            <a:r>
              <a:rPr lang="en-US" dirty="0" smtClean="0"/>
              <a:t>Selectively increasing AUM through structured partnership deals and focusing on +NPV portfolios drive excellent returns on capital</a:t>
            </a:r>
          </a:p>
          <a:p>
            <a:r>
              <a:rPr lang="en-US" dirty="0" smtClean="0"/>
              <a:t>Acacia is one of the most active active dealers in secondary markets</a:t>
            </a:r>
          </a:p>
          <a:p>
            <a:r>
              <a:rPr lang="en-US" dirty="0" smtClean="0"/>
              <a:t>Investments / partnerships in mobile, location-based-services, computer power management, flash memory, telematics, data storage has yielded great returns on capital</a:t>
            </a:r>
          </a:p>
          <a:p>
            <a:r>
              <a:rPr lang="en-US" dirty="0" smtClean="0"/>
              <a:t>Recent diversification into medical technology, automobile technologies and energy has </a:t>
            </a:r>
            <a:r>
              <a:rPr lang="en-US" b="1" dirty="0" smtClean="0"/>
              <a:t>huge potential</a:t>
            </a:r>
            <a:endParaRPr lang="en-US" b="1" dirty="0"/>
          </a:p>
        </p:txBody>
      </p:sp>
    </p:spTree>
    <p:extLst>
      <p:ext uri="{BB962C8B-B14F-4D97-AF65-F5344CB8AC3E}">
        <p14:creationId xmlns:p14="http://schemas.microsoft.com/office/powerpoint/2010/main" val="394921431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12110</TotalTime>
  <Words>3844</Words>
  <Application>Microsoft Macintosh PowerPoint</Application>
  <PresentationFormat>On-screen Show (4:3)</PresentationFormat>
  <Paragraphs>293</Paragraphs>
  <Slides>41</Slides>
  <Notes>10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Capital</vt:lpstr>
      <vt:lpstr>Investment Idea: Acacia Research Corp   (ACTG)</vt:lpstr>
      <vt:lpstr>Intellectual Property: center of innovation and value creation in world economy</vt:lpstr>
      <vt:lpstr>PowerPoint Presentation</vt:lpstr>
      <vt:lpstr>IP is a strategic asset, licensing is a business</vt:lpstr>
      <vt:lpstr>PowerPoint Presentation</vt:lpstr>
      <vt:lpstr>IP market remains inefficient and adversarial</vt:lpstr>
      <vt:lpstr>PowerPoint Presentation</vt:lpstr>
      <vt:lpstr>Acacia: a market maker and asset management company?</vt:lpstr>
      <vt:lpstr>Business: A leader in patent licensing</vt:lpstr>
      <vt:lpstr>Strong track record</vt:lpstr>
      <vt:lpstr>Investment philosophy: Value</vt:lpstr>
      <vt:lpstr>Customer value proposition: monetization with low-risk and protection</vt:lpstr>
      <vt:lpstr>Management</vt:lpstr>
      <vt:lpstr>Investment thesis: a great asset class and attractive business model</vt:lpstr>
      <vt:lpstr>Business model and profile</vt:lpstr>
      <vt:lpstr>Business model and profile</vt:lpstr>
      <vt:lpstr>Flexibility in deal-making</vt:lpstr>
      <vt:lpstr>PowerPoint Presentation</vt:lpstr>
      <vt:lpstr>Hybrid model</vt:lpstr>
      <vt:lpstr>Dozens of verticals…</vt:lpstr>
      <vt:lpstr>Return on portfolios has improved with time; pipeline strong</vt:lpstr>
      <vt:lpstr>Licensees</vt:lpstr>
      <vt:lpstr>“Purchase” Case study: Adaptix</vt:lpstr>
      <vt:lpstr>They are busy…</vt:lpstr>
      <vt:lpstr>Stock provides Value…</vt:lpstr>
      <vt:lpstr>…and Growth</vt:lpstr>
      <vt:lpstr>Valuation</vt:lpstr>
      <vt:lpstr>Valuation</vt:lpstr>
      <vt:lpstr>Assumptions</vt:lpstr>
      <vt:lpstr>SOTP Assumptions</vt:lpstr>
      <vt:lpstr>Why is the stock cheap?</vt:lpstr>
      <vt:lpstr>So…what’s not to like?</vt:lpstr>
      <vt:lpstr>What is a true patent troll, why are they so hated?</vt:lpstr>
      <vt:lpstr>Market is afraid of trolls</vt:lpstr>
      <vt:lpstr>Reality: Patents, while imperfect, are a critical part of today’s economy</vt:lpstr>
      <vt:lpstr>Reality: Risks of going to court are high for everyone involved</vt:lpstr>
      <vt:lpstr>Alphabet soup of legislative and lobbying initiatives</vt:lpstr>
      <vt:lpstr>Executive branch rhetoric won’t lead to significant legislation</vt:lpstr>
      <vt:lpstr>PowerPoint Presentation</vt:lpstr>
      <vt:lpstr>Summary</vt:lpstr>
      <vt:lpstr>Q&amp;A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Acacia Research Corp</dc:title>
  <dc:creator>LUIS AHUMADA</dc:creator>
  <cp:lastModifiedBy>LUIS AHUMADA</cp:lastModifiedBy>
  <cp:revision>15</cp:revision>
  <dcterms:created xsi:type="dcterms:W3CDTF">2013-06-10T22:46:24Z</dcterms:created>
  <dcterms:modified xsi:type="dcterms:W3CDTF">2013-06-20T19:19:06Z</dcterms:modified>
</cp:coreProperties>
</file>