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523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2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0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9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9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5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6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4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3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A25FA-ED88-4573-836B-1550D70B759C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61A88-9CA2-4DA2-881D-8D615761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8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1"/>
            <a:ext cx="7772400" cy="2209799"/>
          </a:xfrm>
        </p:spPr>
        <p:txBody>
          <a:bodyPr>
            <a:normAutofit/>
          </a:bodyPr>
          <a:lstStyle/>
          <a:p>
            <a:r>
              <a:rPr lang="en-US" dirty="0"/>
              <a:t>QR ENERGY – VALUE PLAY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VALUE TRAP?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VALUEx</a:t>
            </a:r>
            <a:r>
              <a:rPr lang="en-US" dirty="0"/>
              <a:t> Vail 2014</a:t>
            </a:r>
          </a:p>
          <a:p>
            <a:r>
              <a:rPr lang="en-US" dirty="0"/>
              <a:t>June </a:t>
            </a:r>
            <a:r>
              <a:rPr lang="en-US" dirty="0" smtClean="0"/>
              <a:t>18-20</a:t>
            </a:r>
          </a:p>
          <a:p>
            <a:r>
              <a:rPr lang="en-US" dirty="0"/>
              <a:t>Thomas A. “Tomas” Stone</a:t>
            </a:r>
          </a:p>
          <a:p>
            <a:r>
              <a:rPr lang="en-US" dirty="0"/>
              <a:t>Newstone Investments, L.L.C</a:t>
            </a:r>
            <a:r>
              <a:rPr lang="en-US" dirty="0" smtClean="0"/>
              <a:t>.</a:t>
            </a:r>
          </a:p>
          <a:p>
            <a:r>
              <a:rPr lang="en-US" sz="1800" dirty="0" smtClean="0"/>
              <a:t>© June 20, 2014 All rights reserved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65434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QRE?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382000" cy="5943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dirty="0"/>
              <a:t> </a:t>
            </a:r>
          </a:p>
          <a:p>
            <a:r>
              <a:rPr lang="en-US" dirty="0"/>
              <a:t>Upstream MLP with 11% current distribution yield that is tax advantaged</a:t>
            </a:r>
          </a:p>
          <a:p>
            <a:r>
              <a:rPr lang="en-US" dirty="0"/>
              <a:t>Oil weighted production </a:t>
            </a:r>
            <a:r>
              <a:rPr lang="en-US" dirty="0" smtClean="0"/>
              <a:t>profile: </a:t>
            </a:r>
            <a:r>
              <a:rPr lang="en-US" dirty="0"/>
              <a:t>59% of </a:t>
            </a:r>
            <a:r>
              <a:rPr lang="en-US" dirty="0" smtClean="0"/>
              <a:t>production </a:t>
            </a:r>
            <a:r>
              <a:rPr lang="en-US" dirty="0"/>
              <a:t>but 82% </a:t>
            </a:r>
            <a:r>
              <a:rPr lang="en-US" dirty="0" smtClean="0"/>
              <a:t>of revenue</a:t>
            </a:r>
            <a:endParaRPr lang="en-US" dirty="0"/>
          </a:p>
          <a:p>
            <a:r>
              <a:rPr lang="en-US" dirty="0"/>
              <a:t>Strong sponsor in Quantum Energy (36.4% owner</a:t>
            </a:r>
            <a:r>
              <a:rPr lang="en-US" dirty="0" smtClean="0"/>
              <a:t>); </a:t>
            </a:r>
            <a:r>
              <a:rPr lang="en-US" dirty="0" err="1" smtClean="0"/>
              <a:t>CoB</a:t>
            </a:r>
            <a:r>
              <a:rPr lang="en-US" dirty="0" smtClean="0"/>
              <a:t> </a:t>
            </a:r>
            <a:r>
              <a:rPr lang="en-US" dirty="0"/>
              <a:t>Don Wolf has history of value creation</a:t>
            </a:r>
          </a:p>
          <a:p>
            <a:r>
              <a:rPr lang="en-US" dirty="0"/>
              <a:t>Buyout of GP (and its incentive payments) eliminates non-pro rata returns, lowers cost of capital</a:t>
            </a:r>
          </a:p>
          <a:p>
            <a:r>
              <a:rPr lang="en-US" dirty="0"/>
              <a:t>Production hedged: &gt;90% in ’14, &gt;75% in ’15, &gt;70% in 16, 50</a:t>
            </a:r>
            <a:r>
              <a:rPr lang="en-US" dirty="0" smtClean="0"/>
              <a:t>% </a:t>
            </a:r>
            <a:r>
              <a:rPr lang="en-US" dirty="0"/>
              <a:t>in ‘17: Cash Flow well protected</a:t>
            </a:r>
          </a:p>
          <a:p>
            <a:r>
              <a:rPr lang="en-US" dirty="0"/>
              <a:t>Assets exclusively very mature fields with low and predictable production declines (8-10% baseline)</a:t>
            </a:r>
          </a:p>
          <a:p>
            <a:r>
              <a:rPr lang="en-US" dirty="0"/>
              <a:t>Company has grown reserves at &gt;10% </a:t>
            </a:r>
            <a:r>
              <a:rPr lang="en-US" dirty="0" smtClean="0"/>
              <a:t>CAGR and </a:t>
            </a:r>
            <a:r>
              <a:rPr lang="en-US" dirty="0"/>
              <a:t>production at &gt;7% </a:t>
            </a:r>
            <a:r>
              <a:rPr lang="en-US" dirty="0" smtClean="0"/>
              <a:t>CAGR since </a:t>
            </a:r>
            <a:r>
              <a:rPr lang="en-US" dirty="0"/>
              <a:t>IPO, overcoming natural decline</a:t>
            </a:r>
          </a:p>
          <a:p>
            <a:r>
              <a:rPr lang="en-US" dirty="0"/>
              <a:t>Horizontal drilling, downspacing &amp; waterflood opportunities offer reserve and production upside</a:t>
            </a:r>
          </a:p>
          <a:p>
            <a:r>
              <a:rPr lang="en-US" dirty="0"/>
              <a:t>Recent incremental $80 million increase in 2014 CAPEX will lead to increased production/FCF in 2015</a:t>
            </a:r>
          </a:p>
          <a:p>
            <a:r>
              <a:rPr lang="en-US" dirty="0"/>
              <a:t>Distribution has increased from $1.65/year at 2010 IPO to current $1.95, 6% CAGR</a:t>
            </a:r>
          </a:p>
          <a:p>
            <a:r>
              <a:rPr lang="en-US" dirty="0"/>
              <a:t>Distribution coverage ratio is 1.0x; increase in CAPEX likely leads to stronger coverage </a:t>
            </a:r>
            <a:r>
              <a:rPr lang="en-US" dirty="0" smtClean="0"/>
              <a:t>and increased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/>
              <a:t>WHY NOT?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10600" cy="5638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				 </a:t>
            </a:r>
          </a:p>
          <a:p>
            <a:r>
              <a:rPr lang="en-US" dirty="0" smtClean="0"/>
              <a:t>Distribution </a:t>
            </a:r>
            <a:r>
              <a:rPr lang="en-US" dirty="0"/>
              <a:t>Coverage ratio is only 1.0x </a:t>
            </a:r>
          </a:p>
          <a:p>
            <a:r>
              <a:rPr lang="en-US" dirty="0"/>
              <a:t>Upstream MLPs are non-traditional and inherently more risky than traditional “toll booth” </a:t>
            </a:r>
            <a:r>
              <a:rPr lang="en-US" dirty="0" smtClean="0"/>
              <a:t>MLPs, natural production decline means dilution &amp; acquisition risk </a:t>
            </a:r>
            <a:endParaRPr lang="en-US" dirty="0"/>
          </a:p>
          <a:p>
            <a:r>
              <a:rPr lang="en-US" dirty="0" smtClean="0"/>
              <a:t>Until </a:t>
            </a:r>
            <a:r>
              <a:rPr lang="en-US" dirty="0"/>
              <a:t>April 2014 buyout of </a:t>
            </a:r>
            <a:r>
              <a:rPr lang="en-US" dirty="0" smtClean="0"/>
              <a:t>GP incentive </a:t>
            </a:r>
            <a:r>
              <a:rPr lang="en-US" dirty="0"/>
              <a:t>payments, sponsor overpaid: caveat emptor! </a:t>
            </a:r>
          </a:p>
          <a:p>
            <a:r>
              <a:rPr lang="en-US" dirty="0"/>
              <a:t>Dilution coming: general partner buyout will cost 11.6 MM partnership units over next 4 years </a:t>
            </a:r>
          </a:p>
          <a:p>
            <a:r>
              <a:rPr lang="en-US" dirty="0"/>
              <a:t>Potential Overhang: Sponsor and affiliates own almost 37% of QRE </a:t>
            </a:r>
          </a:p>
          <a:p>
            <a:r>
              <a:rPr lang="en-US" dirty="0"/>
              <a:t>Recent incremental $80 million increase in 2014 CAPEX will not lead to increased FCF until 2015 </a:t>
            </a:r>
          </a:p>
          <a:p>
            <a:r>
              <a:rPr lang="en-US" dirty="0"/>
              <a:t>Distribution has not increased for 8 quarters, Discretionary Cash Flow did not grow in 2013 and </a:t>
            </a:r>
            <a:r>
              <a:rPr lang="en-US" dirty="0" smtClean="0"/>
              <a:t>convertible </a:t>
            </a:r>
            <a:r>
              <a:rPr lang="en-US" dirty="0"/>
              <a:t>preferred distribution steps up in 2015 </a:t>
            </a:r>
          </a:p>
          <a:p>
            <a:r>
              <a:rPr lang="en-US" dirty="0"/>
              <a:t>Oil and natural gas production mostly hedged for next three years: will not fully participate in </a:t>
            </a:r>
            <a:r>
              <a:rPr lang="en-US" dirty="0" smtClean="0"/>
              <a:t>any near-term commodity price upside </a:t>
            </a:r>
            <a:endParaRPr lang="en-US" dirty="0"/>
          </a:p>
          <a:p>
            <a:r>
              <a:rPr lang="en-US" dirty="0"/>
              <a:t>Commodity risk in out years: If oil, natural gas liquids and or natural gas prices fall, so will Cash Flow </a:t>
            </a:r>
          </a:p>
          <a:p>
            <a:r>
              <a:rPr lang="en-US" dirty="0"/>
              <a:t>Distribution Coverage and Maintenance Capital are malleable and potentially controversial concepts </a:t>
            </a:r>
          </a:p>
          <a:p>
            <a:r>
              <a:rPr lang="en-US" dirty="0"/>
              <a:t>Mr. Market has spoken: QRE has 11% distribution yield and punished $80 MM increase in </a:t>
            </a:r>
            <a:r>
              <a:rPr lang="en-US" dirty="0" smtClean="0"/>
              <a:t>CAPEX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77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36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QR ENERGY – VALUE PLAY  or VALUE TRAP? </vt:lpstr>
      <vt:lpstr>WHY QRE? </vt:lpstr>
      <vt:lpstr>WHY NOT?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 ENERGY – VALUE PLAY  or VALUE TRAP?</dc:title>
  <dc:creator>Thomas A. Stone</dc:creator>
  <cp:lastModifiedBy>Thomas A. Stone</cp:lastModifiedBy>
  <cp:revision>10</cp:revision>
  <dcterms:created xsi:type="dcterms:W3CDTF">2014-06-17T19:26:21Z</dcterms:created>
  <dcterms:modified xsi:type="dcterms:W3CDTF">2014-06-23T22:11:49Z</dcterms:modified>
</cp:coreProperties>
</file>