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9" r:id="rId1"/>
  </p:sldMasterIdLst>
  <p:notesMasterIdLst>
    <p:notesMasterId r:id="rId19"/>
  </p:notesMasterIdLst>
  <p:sldIdLst>
    <p:sldId id="256" r:id="rId2"/>
    <p:sldId id="294" r:id="rId3"/>
    <p:sldId id="287" r:id="rId4"/>
    <p:sldId id="283" r:id="rId5"/>
    <p:sldId id="288" r:id="rId6"/>
    <p:sldId id="304" r:id="rId7"/>
    <p:sldId id="301" r:id="rId8"/>
    <p:sldId id="302" r:id="rId9"/>
    <p:sldId id="303" r:id="rId10"/>
    <p:sldId id="295" r:id="rId11"/>
    <p:sldId id="296" r:id="rId12"/>
    <p:sldId id="297" r:id="rId13"/>
    <p:sldId id="298" r:id="rId14"/>
    <p:sldId id="306" r:id="rId15"/>
    <p:sldId id="305" r:id="rId16"/>
    <p:sldId id="299" r:id="rId17"/>
    <p:sldId id="300"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Tahoma"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Tahoma"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Tahoma"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Tahoma" pitchFamily="34" charset="0"/>
        <a:ea typeface="ＭＳ Ｐゴシック" pitchFamily="34" charset="-128"/>
        <a:cs typeface="+mn-cs"/>
      </a:defRPr>
    </a:lvl5pPr>
    <a:lvl6pPr marL="2286000" algn="l" defTabSz="914400" rtl="0" eaLnBrk="1" latinLnBrk="0" hangingPunct="1">
      <a:defRPr kern="1200">
        <a:solidFill>
          <a:schemeClr val="tx1"/>
        </a:solidFill>
        <a:latin typeface="Tahoma" pitchFamily="34" charset="0"/>
        <a:ea typeface="ＭＳ Ｐゴシック" pitchFamily="34" charset="-128"/>
        <a:cs typeface="+mn-cs"/>
      </a:defRPr>
    </a:lvl6pPr>
    <a:lvl7pPr marL="2743200" algn="l" defTabSz="914400" rtl="0" eaLnBrk="1" latinLnBrk="0" hangingPunct="1">
      <a:defRPr kern="1200">
        <a:solidFill>
          <a:schemeClr val="tx1"/>
        </a:solidFill>
        <a:latin typeface="Tahoma" pitchFamily="34" charset="0"/>
        <a:ea typeface="ＭＳ Ｐゴシック" pitchFamily="34" charset="-128"/>
        <a:cs typeface="+mn-cs"/>
      </a:defRPr>
    </a:lvl7pPr>
    <a:lvl8pPr marL="3200400" algn="l" defTabSz="914400" rtl="0" eaLnBrk="1" latinLnBrk="0" hangingPunct="1">
      <a:defRPr kern="1200">
        <a:solidFill>
          <a:schemeClr val="tx1"/>
        </a:solidFill>
        <a:latin typeface="Tahoma" pitchFamily="34" charset="0"/>
        <a:ea typeface="ＭＳ Ｐゴシック" pitchFamily="34" charset="-128"/>
        <a:cs typeface="+mn-cs"/>
      </a:defRPr>
    </a:lvl8pPr>
    <a:lvl9pPr marL="3657600" algn="l" defTabSz="914400" rtl="0" eaLnBrk="1" latinLnBrk="0" hangingPunct="1">
      <a:defRPr kern="1200">
        <a:solidFill>
          <a:schemeClr val="tx1"/>
        </a:solidFill>
        <a:latin typeface="Tahoma"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FF6600"/>
    <a:srgbClr val="FF0000"/>
    <a:srgbClr val="AEC8FC"/>
    <a:srgbClr val="E6EEFE"/>
    <a:srgbClr val="000000"/>
    <a:srgbClr val="CCECFF"/>
    <a:srgbClr val="FFFF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647" autoAdjust="0"/>
  </p:normalViewPr>
  <p:slideViewPr>
    <p:cSldViewPr>
      <p:cViewPr>
        <p:scale>
          <a:sx n="70" d="100"/>
          <a:sy n="70" d="100"/>
        </p:scale>
        <p:origin x="-1386" y="-2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7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65" charset="-128"/>
              </a:defRPr>
            </a:lvl1pPr>
          </a:lstStyle>
          <a:p>
            <a:pPr>
              <a:defRPr/>
            </a:pPr>
            <a:endParaRPr lang="en-US"/>
          </a:p>
        </p:txBody>
      </p:sp>
      <p:sp>
        <p:nvSpPr>
          <p:cNvPr id="15363" name="Rectangle 1027"/>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65" charset="-128"/>
              </a:defRPr>
            </a:lvl1pPr>
          </a:lstStyle>
          <a:p>
            <a:pPr>
              <a:defRPr/>
            </a:pPr>
            <a:endParaRPr lang="en-US"/>
          </a:p>
        </p:txBody>
      </p:sp>
      <p:sp>
        <p:nvSpPr>
          <p:cNvPr id="32772"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1029"/>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1030"/>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65" charset="-128"/>
              </a:defRPr>
            </a:lvl1pPr>
          </a:lstStyle>
          <a:p>
            <a:pPr>
              <a:defRPr/>
            </a:pPr>
            <a:endParaRPr lang="en-US"/>
          </a:p>
        </p:txBody>
      </p:sp>
      <p:sp>
        <p:nvSpPr>
          <p:cNvPr id="15367" name="Rectangle 1031"/>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ea typeface="ＭＳ Ｐゴシック" pitchFamily="-65" charset="-128"/>
              </a:defRPr>
            </a:lvl1pPr>
          </a:lstStyle>
          <a:p>
            <a:pPr>
              <a:defRPr/>
            </a:pPr>
            <a:fld id="{7E0689B6-9551-4008-8796-4E885A39558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31"/>
          <p:cNvSpPr>
            <a:spLocks noGrp="1" noChangeArrowheads="1"/>
          </p:cNvSpPr>
          <p:nvPr>
            <p:ph type="sldNum" sz="quarter" idx="5"/>
          </p:nvPr>
        </p:nvSpPr>
        <p:spPr>
          <a:noFill/>
        </p:spPr>
        <p:txBody>
          <a:bodyPr/>
          <a:lstStyle/>
          <a:p>
            <a:fld id="{0259DE2A-19A7-400E-BD63-88991F800F12}" type="slidenum">
              <a:rPr lang="en-US" smtClean="0">
                <a:ea typeface="ＭＳ Ｐゴシック" pitchFamily="34" charset="-128"/>
              </a:rPr>
              <a:pPr/>
              <a:t>1</a:t>
            </a:fld>
            <a:endParaRPr lang="en-US" smtClean="0">
              <a:ea typeface="ＭＳ Ｐゴシック" pitchFamily="34" charset="-128"/>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31"/>
          <p:cNvSpPr>
            <a:spLocks noGrp="1" noChangeArrowheads="1"/>
          </p:cNvSpPr>
          <p:nvPr>
            <p:ph type="sldNum" sz="quarter" idx="5"/>
          </p:nvPr>
        </p:nvSpPr>
        <p:spPr>
          <a:noFill/>
        </p:spPr>
        <p:txBody>
          <a:bodyPr/>
          <a:lstStyle/>
          <a:p>
            <a:fld id="{13EE58A6-6AD2-41C5-A8F6-E1EC72922138}" type="slidenum">
              <a:rPr lang="en-US" smtClean="0">
                <a:ea typeface="ＭＳ Ｐゴシック" pitchFamily="34" charset="-128"/>
              </a:rPr>
              <a:pPr/>
              <a:t>2</a:t>
            </a:fld>
            <a:endParaRPr lang="en-US" smtClean="0">
              <a:ea typeface="ＭＳ Ｐゴシック" pitchFamily="34" charset="-128"/>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lnSpc>
                <a:spcPct val="90000"/>
              </a:lnSpc>
            </a:pPr>
            <a:endParaRPr lang="en-US" smtClean="0">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487363" y="411163"/>
            <a:ext cx="8169275" cy="6035675"/>
            <a:chOff x="486873" y="411480"/>
            <a:chExt cx="8170255" cy="6035040"/>
          </a:xfrm>
        </p:grpSpPr>
        <p:pic>
          <p:nvPicPr>
            <p:cNvPr id="5" name="Picture 4"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sp>
          <p:nvSpPr>
            <p:cNvPr id="6" name="Rectangle 5"/>
            <p:cNvSpPr>
              <a:spLocks/>
            </p:cNvSpPr>
            <p:nvPr/>
          </p:nvSpPr>
          <p:spPr>
            <a:xfrm>
              <a:off x="563082" y="474973"/>
              <a:ext cx="7982908" cy="5889005"/>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7" name="Straight Connector 6"/>
            <p:cNvCxnSpPr/>
            <p:nvPr/>
          </p:nvCxnSpPr>
          <p:spPr>
            <a:xfrm>
              <a:off x="563082" y="6133815"/>
              <a:ext cx="7982908"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7"/>
            <p:cNvSpPr/>
            <p:nvPr/>
          </p:nvSpPr>
          <p:spPr>
            <a:xfrm>
              <a:off x="563082" y="457512"/>
              <a:ext cx="7982908" cy="2577829"/>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grpSp>
      <p:pic>
        <p:nvPicPr>
          <p:cNvPr id="9" name="Picture 11" descr="AFR logo"/>
          <p:cNvPicPr>
            <a:picLocks noChangeAspect="1" noChangeArrowheads="1"/>
          </p:cNvPicPr>
          <p:nvPr userDrawn="1"/>
        </p:nvPicPr>
        <p:blipFill>
          <a:blip r:embed="rId3"/>
          <a:srcRect/>
          <a:stretch>
            <a:fillRect/>
          </a:stretch>
        </p:blipFill>
        <p:spPr bwMode="auto">
          <a:xfrm>
            <a:off x="8286750" y="0"/>
            <a:ext cx="857250" cy="1181100"/>
          </a:xfrm>
          <a:prstGeom prst="rect">
            <a:avLst/>
          </a:prstGeom>
          <a:noFill/>
          <a:ln w="9525">
            <a:noFill/>
            <a:miter lim="800000"/>
            <a:headEnd/>
            <a:tailEnd/>
          </a:ln>
        </p:spPr>
      </p:pic>
      <p:sp>
        <p:nvSpPr>
          <p:cNvPr id="2" name="Title 1"/>
          <p:cNvSpPr>
            <a:spLocks noGrp="1"/>
          </p:cNvSpPr>
          <p:nvPr>
            <p:ph type="ctrTitle"/>
          </p:nvPr>
        </p:nvSpPr>
        <p:spPr>
          <a:xfrm>
            <a:off x="914400" y="1123950"/>
            <a:ext cx="7342188" cy="1924050"/>
          </a:xfrm>
        </p:spPr>
        <p:txBody>
          <a:bodyPr anchor="b">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914400" y="3429000"/>
            <a:ext cx="7342188" cy="1752600"/>
          </a:xfrm>
        </p:spPr>
        <p:txBody>
          <a:bodyPr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0" name="Date Placeholder 3"/>
          <p:cNvSpPr>
            <a:spLocks noGrp="1"/>
          </p:cNvSpPr>
          <p:nvPr>
            <p:ph type="dt" sz="half" idx="10"/>
          </p:nvPr>
        </p:nvSpPr>
        <p:spPr>
          <a:xfrm>
            <a:off x="573088" y="6122988"/>
            <a:ext cx="2133600" cy="258762"/>
          </a:xfrm>
        </p:spPr>
        <p:txBody>
          <a:bodyPr/>
          <a:lstStyle>
            <a:lvl1pPr>
              <a:defRPr/>
            </a:lvl1pPr>
          </a:lstStyle>
          <a:p>
            <a:pPr>
              <a:defRPr/>
            </a:pPr>
            <a:endParaRPr lang="en-US"/>
          </a:p>
        </p:txBody>
      </p:sp>
      <p:sp>
        <p:nvSpPr>
          <p:cNvPr id="11" name="Footer Placeholder 4"/>
          <p:cNvSpPr>
            <a:spLocks noGrp="1"/>
          </p:cNvSpPr>
          <p:nvPr>
            <p:ph type="ftr" sz="quarter" idx="11"/>
          </p:nvPr>
        </p:nvSpPr>
        <p:spPr>
          <a:xfrm>
            <a:off x="5638800" y="6122988"/>
            <a:ext cx="2895600" cy="257175"/>
          </a:xfrm>
        </p:spPr>
        <p:txBody>
          <a:bodyPr/>
          <a:lstStyle>
            <a:lvl1pPr>
              <a:defRPr/>
            </a:lvl1pPr>
          </a:lstStyle>
          <a:p>
            <a:pPr>
              <a:defRPr/>
            </a:pPr>
            <a:endParaRPr lang="en-US"/>
          </a:p>
        </p:txBody>
      </p:sp>
      <p:sp>
        <p:nvSpPr>
          <p:cNvPr id="12" name="Slide Number Placeholder 5"/>
          <p:cNvSpPr>
            <a:spLocks noGrp="1"/>
          </p:cNvSpPr>
          <p:nvPr>
            <p:ph type="sldNum" sz="quarter" idx="12"/>
          </p:nvPr>
        </p:nvSpPr>
        <p:spPr>
          <a:xfrm>
            <a:off x="4191000" y="6122988"/>
            <a:ext cx="762000" cy="271462"/>
          </a:xfrm>
        </p:spPr>
        <p:txBody>
          <a:bodyPr/>
          <a:lstStyle>
            <a:lvl1pPr>
              <a:defRPr/>
            </a:lvl1pPr>
          </a:lstStyle>
          <a:p>
            <a:pPr>
              <a:defRPr/>
            </a:pPr>
            <a:r>
              <a:rPr lang="en-US"/>
              <a:t>1</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6" name="Group 33"/>
          <p:cNvGrpSpPr>
            <a:grpSpLocks/>
          </p:cNvGrpSpPr>
          <p:nvPr/>
        </p:nvGrpSpPr>
        <p:grpSpPr bwMode="auto">
          <a:xfrm>
            <a:off x="182563" y="173038"/>
            <a:ext cx="8778875" cy="6511925"/>
            <a:chOff x="182880" y="173699"/>
            <a:chExt cx="8778240" cy="6510602"/>
          </a:xfrm>
        </p:grpSpPr>
        <p:grpSp>
          <p:nvGrpSpPr>
            <p:cNvPr id="7" name="Group 26"/>
            <p:cNvGrpSpPr>
              <a:grpSpLocks/>
            </p:cNvGrpSpPr>
            <p:nvPr/>
          </p:nvGrpSpPr>
          <p:grpSpPr bwMode="auto">
            <a:xfrm>
              <a:off x="182880" y="173699"/>
              <a:ext cx="8778240" cy="6510602"/>
              <a:chOff x="182880" y="173699"/>
              <a:chExt cx="8778240" cy="6510602"/>
            </a:xfrm>
          </p:grpSpPr>
          <p:pic>
            <p:nvPicPr>
              <p:cNvPr id="9" name="Picture 8"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a:grpSpLocks/>
              </p:cNvGrpSpPr>
              <p:nvPr/>
            </p:nvGrpSpPr>
            <p:grpSpPr bwMode="auto">
              <a:xfrm>
                <a:off x="255900" y="237186"/>
                <a:ext cx="8622676" cy="6364582"/>
                <a:chOff x="247025" y="246872"/>
                <a:chExt cx="8622676" cy="6364582"/>
              </a:xfrm>
            </p:grpSpPr>
            <p:sp>
              <p:nvSpPr>
                <p:cNvPr id="11" name="Rectangle 10"/>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12" name="Straight Connector 11"/>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8" name="Rectangle 7"/>
            <p:cNvSpPr/>
            <p:nvPr/>
          </p:nvSpPr>
          <p:spPr>
            <a:xfrm rot="5400000">
              <a:off x="801568" y="3274246"/>
              <a:ext cx="6134441" cy="63495"/>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grpSp>
      <p:sp>
        <p:nvSpPr>
          <p:cNvPr id="13" name="Rectangle 12"/>
          <p:cNvSpPr/>
          <p:nvPr/>
        </p:nvSpPr>
        <p:spPr>
          <a:xfrm rot="10800000">
            <a:off x="258763" y="1593850"/>
            <a:ext cx="3575050" cy="6508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sp>
        <p:nvSpPr>
          <p:cNvPr id="14" name="Rectangle 13"/>
          <p:cNvSpPr/>
          <p:nvPr/>
        </p:nvSpPr>
        <p:spPr>
          <a:xfrm rot="10800000">
            <a:off x="258763" y="1593850"/>
            <a:ext cx="3575050" cy="6508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7" name="Picture Placeholder 16"/>
          <p:cNvSpPr>
            <a:spLocks noGrp="1"/>
          </p:cNvSpPr>
          <p:nvPr>
            <p:ph type="pic" sz="quarter" idx="13"/>
          </p:nvPr>
        </p:nvSpPr>
        <p:spPr>
          <a:xfrm>
            <a:off x="352892" y="310123"/>
            <a:ext cx="3398837" cy="1204912"/>
          </a:xfrm>
        </p:spPr>
        <p:txBody>
          <a:bodyPr rtlCol="0">
            <a:normAutofit/>
          </a:bodyPr>
          <a:lstStyle>
            <a:lvl1pPr>
              <a:buNone/>
              <a:defRPr sz="1800"/>
            </a:lvl1pPr>
          </a:lstStyle>
          <a:p>
            <a:pPr lvl="0"/>
            <a:r>
              <a:rPr lang="en-US" noProof="0" smtClean="0"/>
              <a:t>Click icon to add picture</a:t>
            </a:r>
            <a:endParaRPr noProof="0"/>
          </a:p>
        </p:txBody>
      </p:sp>
      <p:sp>
        <p:nvSpPr>
          <p:cNvPr id="15" name="Date Placeholder 4"/>
          <p:cNvSpPr>
            <a:spLocks noGrp="1"/>
          </p:cNvSpPr>
          <p:nvPr>
            <p:ph type="dt" sz="half" idx="14"/>
          </p:nvPr>
        </p:nvSpPr>
        <p:spPr/>
        <p:txBody>
          <a:bodyPr/>
          <a:lstStyle>
            <a:lvl1pPr>
              <a:defRPr/>
            </a:lvl1pPr>
          </a:lstStyle>
          <a:p>
            <a:pPr>
              <a:defRPr/>
            </a:pPr>
            <a:endParaRPr lang="en-US"/>
          </a:p>
        </p:txBody>
      </p:sp>
      <p:sp>
        <p:nvSpPr>
          <p:cNvPr id="16" name="Footer Placeholder 5"/>
          <p:cNvSpPr>
            <a:spLocks noGrp="1"/>
          </p:cNvSpPr>
          <p:nvPr>
            <p:ph type="ftr" sz="quarter" idx="15"/>
          </p:nvPr>
        </p:nvSpPr>
        <p:spPr/>
        <p:txBody>
          <a:bodyPr/>
          <a:lstStyle>
            <a:lvl1pPr>
              <a:defRPr/>
            </a:lvl1pPr>
          </a:lstStyle>
          <a:p>
            <a:pPr>
              <a:defRPr/>
            </a:pPr>
            <a:endParaRPr lang="en-US"/>
          </a:p>
        </p:txBody>
      </p:sp>
      <p:sp>
        <p:nvSpPr>
          <p:cNvPr id="18" name="Slide Number Placeholder 6"/>
          <p:cNvSpPr>
            <a:spLocks noGrp="1"/>
          </p:cNvSpPr>
          <p:nvPr>
            <p:ph type="sldNum" sz="quarter" idx="16"/>
          </p:nvPr>
        </p:nvSpPr>
        <p:spPr/>
        <p:txBody>
          <a:bodyPr/>
          <a:lstStyle>
            <a:lvl1pPr>
              <a:defRPr/>
            </a:lvl1pPr>
          </a:lstStyle>
          <a:p>
            <a:pPr>
              <a:defRPr/>
            </a:pPr>
            <a:fld id="{E00997F4-654A-43B3-AC12-27DB2370C8E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32"/>
          <p:cNvGrpSpPr>
            <a:grpSpLocks/>
          </p:cNvGrpSpPr>
          <p:nvPr/>
        </p:nvGrpSpPr>
        <p:grpSpPr bwMode="auto">
          <a:xfrm>
            <a:off x="182563" y="173038"/>
            <a:ext cx="8778875" cy="6511925"/>
            <a:chOff x="182880" y="173699"/>
            <a:chExt cx="8778240" cy="6510602"/>
          </a:xfrm>
        </p:grpSpPr>
        <p:grpSp>
          <p:nvGrpSpPr>
            <p:cNvPr id="6" name="Group 26"/>
            <p:cNvGrpSpPr>
              <a:grpSpLocks/>
            </p:cNvGrpSpPr>
            <p:nvPr/>
          </p:nvGrpSpPr>
          <p:grpSpPr bwMode="auto">
            <a:xfrm>
              <a:off x="182880" y="173699"/>
              <a:ext cx="8778240" cy="6510602"/>
              <a:chOff x="182880" y="173699"/>
              <a:chExt cx="8778240" cy="6510602"/>
            </a:xfrm>
          </p:grpSpPr>
          <p:pic>
            <p:nvPicPr>
              <p:cNvPr id="8" name="Picture 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a:grpSpLocks/>
              </p:cNvGrpSpPr>
              <p:nvPr/>
            </p:nvGrpSpPr>
            <p:grpSpPr bwMode="auto">
              <a:xfrm>
                <a:off x="255900" y="237186"/>
                <a:ext cx="8622676" cy="6364582"/>
                <a:chOff x="247025" y="246872"/>
                <a:chExt cx="8622676" cy="6364582"/>
              </a:xfrm>
            </p:grpSpPr>
            <p:sp>
              <p:nvSpPr>
                <p:cNvPr id="10" name="Rectangle 9"/>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11" name="Straight Connector 10"/>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6"/>
            <p:cNvSpPr/>
            <p:nvPr/>
          </p:nvSpPr>
          <p:spPr>
            <a:xfrm rot="5400000">
              <a:off x="801568" y="3274246"/>
              <a:ext cx="6134441" cy="63495"/>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530352" y="2670048"/>
            <a:ext cx="3008376" cy="3401568"/>
          </a:xfrm>
        </p:spPr>
        <p:txBody>
          <a:bodyPr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endParaRPr lang="en-US"/>
          </a:p>
        </p:txBody>
      </p:sp>
      <p:sp>
        <p:nvSpPr>
          <p:cNvPr id="13" name="Footer Placeholder 5"/>
          <p:cNvSpPr>
            <a:spLocks noGrp="1"/>
          </p:cNvSpPr>
          <p:nvPr>
            <p:ph type="ftr" sz="quarter" idx="11"/>
          </p:nvPr>
        </p:nvSpPr>
        <p:spPr/>
        <p:txBody>
          <a:bodyPr/>
          <a:lstStyle>
            <a:lvl1pPr>
              <a:defRPr/>
            </a:lvl1pPr>
          </a:lstStyle>
          <a:p>
            <a:pPr>
              <a:defRPr/>
            </a:pPr>
            <a:endParaRPr lang="en-US"/>
          </a:p>
        </p:txBody>
      </p:sp>
      <p:sp>
        <p:nvSpPr>
          <p:cNvPr id="14" name="Slide Number Placeholder 6"/>
          <p:cNvSpPr>
            <a:spLocks noGrp="1"/>
          </p:cNvSpPr>
          <p:nvPr>
            <p:ph type="sldNum" sz="quarter" idx="12"/>
          </p:nvPr>
        </p:nvSpPr>
        <p:spPr/>
        <p:txBody>
          <a:bodyPr/>
          <a:lstStyle>
            <a:lvl1pPr>
              <a:defRPr/>
            </a:lvl1pPr>
          </a:lstStyle>
          <a:p>
            <a:pPr>
              <a:defRPr/>
            </a:pPr>
            <a:fld id="{4B422630-68A3-4B1E-B5AE-4A25F2EC1D9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5" name="Group 26"/>
          <p:cNvGrpSpPr>
            <a:grpSpLocks/>
          </p:cNvGrpSpPr>
          <p:nvPr/>
        </p:nvGrpSpPr>
        <p:grpSpPr bwMode="auto">
          <a:xfrm>
            <a:off x="182563" y="173038"/>
            <a:ext cx="8778875" cy="6511925"/>
            <a:chOff x="182880" y="173699"/>
            <a:chExt cx="8778240" cy="6510602"/>
          </a:xfrm>
        </p:grpSpPr>
        <p:pic>
          <p:nvPicPr>
            <p:cNvPr id="6" name="Picture 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7" name="Group 10"/>
            <p:cNvGrpSpPr>
              <a:grpSpLocks/>
            </p:cNvGrpSpPr>
            <p:nvPr/>
          </p:nvGrpSpPr>
          <p:grpSpPr bwMode="auto">
            <a:xfrm>
              <a:off x="255900" y="237186"/>
              <a:ext cx="8622676" cy="6364582"/>
              <a:chOff x="247025" y="246872"/>
              <a:chExt cx="8622676" cy="6364582"/>
            </a:xfrm>
          </p:grpSpPr>
          <p:sp>
            <p:nvSpPr>
              <p:cNvPr id="8" name="Rectangle 7"/>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9" name="Straight Connector 8"/>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0" name="Rectangle 9"/>
          <p:cNvSpPr/>
          <p:nvPr/>
        </p:nvSpPr>
        <p:spPr>
          <a:xfrm>
            <a:off x="255588" y="4203700"/>
            <a:ext cx="8623300" cy="63500"/>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sp>
        <p:nvSpPr>
          <p:cNvPr id="11" name="Rectangle 10"/>
          <p:cNvSpPr/>
          <p:nvPr/>
        </p:nvSpPr>
        <p:spPr>
          <a:xfrm>
            <a:off x="255588" y="4203700"/>
            <a:ext cx="8623300" cy="63500"/>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a:off x="356347" y="331694"/>
            <a:ext cx="8421624" cy="3783106"/>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530351" y="5271247"/>
            <a:ext cx="8021977" cy="1013011"/>
          </a:xfrm>
        </p:spPr>
        <p:txBody>
          <a:bodyPr rtlCol="0">
            <a:normAutofit/>
          </a:bodyPr>
          <a:lstStyle>
            <a:lvl1pPr marL="0" indent="0">
              <a:spcBef>
                <a:spcPts val="30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endParaRPr lang="en-US"/>
          </a:p>
        </p:txBody>
      </p:sp>
      <p:sp>
        <p:nvSpPr>
          <p:cNvPr id="13" name="Footer Placeholder 5"/>
          <p:cNvSpPr>
            <a:spLocks noGrp="1"/>
          </p:cNvSpPr>
          <p:nvPr>
            <p:ph type="ftr" sz="quarter" idx="11"/>
          </p:nvPr>
        </p:nvSpPr>
        <p:spPr/>
        <p:txBody>
          <a:bodyPr/>
          <a:lstStyle>
            <a:lvl1pPr>
              <a:defRPr/>
            </a:lvl1pPr>
          </a:lstStyle>
          <a:p>
            <a:pPr>
              <a:defRPr/>
            </a:pPr>
            <a:endParaRPr lang="en-US"/>
          </a:p>
        </p:txBody>
      </p:sp>
      <p:sp>
        <p:nvSpPr>
          <p:cNvPr id="14" name="Slide Number Placeholder 6"/>
          <p:cNvSpPr>
            <a:spLocks noGrp="1"/>
          </p:cNvSpPr>
          <p:nvPr>
            <p:ph type="sldNum" sz="quarter" idx="12"/>
          </p:nvPr>
        </p:nvSpPr>
        <p:spPr/>
        <p:txBody>
          <a:bodyPr/>
          <a:lstStyle>
            <a:lvl1pPr>
              <a:defRPr/>
            </a:lvl1pPr>
          </a:lstStyle>
          <a:p>
            <a:pPr>
              <a:defRPr/>
            </a:pPr>
            <a:fld id="{8F22178B-A3D5-46F8-AD66-B89D3C18000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9"/>
          <p:cNvGrpSpPr>
            <a:grpSpLocks/>
          </p:cNvGrpSpPr>
          <p:nvPr/>
        </p:nvGrpSpPr>
        <p:grpSpPr bwMode="auto">
          <a:xfrm>
            <a:off x="182563" y="173038"/>
            <a:ext cx="8778875" cy="6511925"/>
            <a:chOff x="182880" y="173699"/>
            <a:chExt cx="8778240" cy="6510602"/>
          </a:xfrm>
        </p:grpSpPr>
        <p:pic>
          <p:nvPicPr>
            <p:cNvPr id="5" name="Picture 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0"/>
            <p:cNvGrpSpPr>
              <a:grpSpLocks/>
            </p:cNvGrpSpPr>
            <p:nvPr/>
          </p:nvGrpSpPr>
          <p:grpSpPr bwMode="auto">
            <a:xfrm>
              <a:off x="255900" y="237186"/>
              <a:ext cx="8622676" cy="6364582"/>
              <a:chOff x="247025" y="246872"/>
              <a:chExt cx="8622676" cy="6364582"/>
            </a:xfrm>
          </p:grpSpPr>
          <p:sp>
            <p:nvSpPr>
              <p:cNvPr id="7" name="Rectangle 6"/>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8" name="Straight Connector 7"/>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8"/>
              <p:cNvSpPr/>
              <p:nvPr/>
            </p:nvSpPr>
            <p:spPr>
              <a:xfrm>
                <a:off x="247025" y="1611845"/>
                <a:ext cx="8622676" cy="63487"/>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Date Placeholder 3"/>
          <p:cNvSpPr>
            <a:spLocks noGrp="1"/>
          </p:cNvSpPr>
          <p:nvPr>
            <p:ph type="dt" sz="half" idx="10"/>
          </p:nvPr>
        </p:nvSpPr>
        <p:spPr/>
        <p:txBody>
          <a:bodyPr/>
          <a:lstStyle>
            <a:lvl1pPr>
              <a:defRPr/>
            </a:lvl1pPr>
          </a:lstStyle>
          <a:p>
            <a:pPr>
              <a:defRPr/>
            </a:pPr>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B2572B11-DDAC-4771-A298-B72F26D03B6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19"/>
          <p:cNvGrpSpPr>
            <a:grpSpLocks/>
          </p:cNvGrpSpPr>
          <p:nvPr/>
        </p:nvGrpSpPr>
        <p:grpSpPr bwMode="auto">
          <a:xfrm>
            <a:off x="182563" y="173038"/>
            <a:ext cx="8778875" cy="6511925"/>
            <a:chOff x="182880" y="173699"/>
            <a:chExt cx="8778240" cy="6510602"/>
          </a:xfrm>
        </p:grpSpPr>
        <p:pic>
          <p:nvPicPr>
            <p:cNvPr id="5" name="Picture 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0"/>
            <p:cNvGrpSpPr>
              <a:grpSpLocks/>
            </p:cNvGrpSpPr>
            <p:nvPr/>
          </p:nvGrpSpPr>
          <p:grpSpPr bwMode="auto">
            <a:xfrm>
              <a:off x="255900" y="237186"/>
              <a:ext cx="8622676" cy="6364582"/>
              <a:chOff x="247025" y="246872"/>
              <a:chExt cx="8622676" cy="6364582"/>
            </a:xfrm>
          </p:grpSpPr>
          <p:sp>
            <p:nvSpPr>
              <p:cNvPr id="7" name="Rectangle 6"/>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8" name="Straight Connector 7"/>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9" name="Rectangle 8"/>
          <p:cNvSpPr/>
          <p:nvPr/>
        </p:nvSpPr>
        <p:spPr>
          <a:xfrm rot="5400000">
            <a:off x="4242594" y="3274219"/>
            <a:ext cx="6135688" cy="63500"/>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sp>
        <p:nvSpPr>
          <p:cNvPr id="10" name="Rectangle 9"/>
          <p:cNvSpPr/>
          <p:nvPr/>
        </p:nvSpPr>
        <p:spPr>
          <a:xfrm rot="5400000">
            <a:off x="4242594" y="3274219"/>
            <a:ext cx="6135688" cy="63500"/>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Date Placeholder 3"/>
          <p:cNvSpPr>
            <a:spLocks noGrp="1"/>
          </p:cNvSpPr>
          <p:nvPr>
            <p:ph type="dt" sz="half" idx="10"/>
          </p:nvPr>
        </p:nvSpPr>
        <p:spPr/>
        <p:txBody>
          <a:bodyPr/>
          <a:lstStyle>
            <a:lvl1pPr>
              <a:defRPr/>
            </a:lvl1pPr>
          </a:lstStyle>
          <a:p>
            <a:pPr>
              <a:defRPr/>
            </a:pPr>
            <a:endParaRPr lang="en-US"/>
          </a:p>
        </p:txBody>
      </p:sp>
      <p:sp>
        <p:nvSpPr>
          <p:cNvPr id="12" name="Footer Placeholder 4"/>
          <p:cNvSpPr>
            <a:spLocks noGrp="1"/>
          </p:cNvSpPr>
          <p:nvPr>
            <p:ph type="ftr" sz="quarter" idx="11"/>
          </p:nvPr>
        </p:nvSpPr>
        <p:spPr/>
        <p:txBody>
          <a:bodyPr/>
          <a:lstStyle>
            <a:lvl1pPr>
              <a:defRPr/>
            </a:lvl1pPr>
          </a:lstStyle>
          <a:p>
            <a:pPr>
              <a:defRPr/>
            </a:pPr>
            <a:endParaRPr lang="en-US"/>
          </a:p>
        </p:txBody>
      </p:sp>
      <p:sp>
        <p:nvSpPr>
          <p:cNvPr id="13" name="Slide Number Placeholder 5"/>
          <p:cNvSpPr>
            <a:spLocks noGrp="1"/>
          </p:cNvSpPr>
          <p:nvPr>
            <p:ph type="sldNum" sz="quarter" idx="12"/>
          </p:nvPr>
        </p:nvSpPr>
        <p:spPr/>
        <p:txBody>
          <a:bodyPr/>
          <a:lstStyle>
            <a:lvl1pPr>
              <a:defRPr/>
            </a:lvl1pPr>
          </a:lstStyle>
          <a:p>
            <a:pPr>
              <a:defRPr/>
            </a:pPr>
            <a:fld id="{5563087D-F649-4CEB-8D56-33F0E6FD888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15"/>
          <p:cNvGrpSpPr>
            <a:grpSpLocks/>
          </p:cNvGrpSpPr>
          <p:nvPr/>
        </p:nvGrpSpPr>
        <p:grpSpPr bwMode="auto">
          <a:xfrm>
            <a:off x="182563" y="173038"/>
            <a:ext cx="8778875" cy="6511925"/>
            <a:chOff x="182880" y="173699"/>
            <a:chExt cx="8778240" cy="6510602"/>
          </a:xfrm>
        </p:grpSpPr>
        <p:pic>
          <p:nvPicPr>
            <p:cNvPr id="5" name="Picture 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0"/>
            <p:cNvGrpSpPr>
              <a:grpSpLocks/>
            </p:cNvGrpSpPr>
            <p:nvPr/>
          </p:nvGrpSpPr>
          <p:grpSpPr bwMode="auto">
            <a:xfrm>
              <a:off x="255900" y="237186"/>
              <a:ext cx="8622676" cy="6364582"/>
              <a:chOff x="247025" y="246872"/>
              <a:chExt cx="8622676" cy="6364582"/>
            </a:xfrm>
          </p:grpSpPr>
          <p:sp>
            <p:nvSpPr>
              <p:cNvPr id="7" name="Rectangle 6"/>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8" name="Straight Connector 7"/>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8"/>
              <p:cNvSpPr/>
              <p:nvPr/>
            </p:nvSpPr>
            <p:spPr>
              <a:xfrm>
                <a:off x="247025" y="1611845"/>
                <a:ext cx="8622676" cy="63487"/>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Date Placeholder 3"/>
          <p:cNvSpPr>
            <a:spLocks noGrp="1"/>
          </p:cNvSpPr>
          <p:nvPr>
            <p:ph type="dt" sz="half" idx="10"/>
          </p:nvPr>
        </p:nvSpPr>
        <p:spPr/>
        <p:txBody>
          <a:bodyPr/>
          <a:lstStyle>
            <a:lvl1pPr>
              <a:defRPr/>
            </a:lvl1pPr>
          </a:lstStyle>
          <a:p>
            <a:pPr>
              <a:defRPr/>
            </a:pPr>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B4C42F67-EA8A-4198-BA4F-74321883EBB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5" name="Picture 4"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1"/>
          <p:cNvGrpSpPr>
            <a:grpSpLocks/>
          </p:cNvGrpSpPr>
          <p:nvPr/>
        </p:nvGrpSpPr>
        <p:grpSpPr bwMode="auto">
          <a:xfrm>
            <a:off x="563563" y="476250"/>
            <a:ext cx="7981950" cy="5888038"/>
            <a:chOff x="562842" y="475488"/>
            <a:chExt cx="7982713" cy="5888736"/>
          </a:xfrm>
        </p:grpSpPr>
        <p:sp>
          <p:nvSpPr>
            <p:cNvPr id="7" name="Rectangle 6"/>
            <p:cNvSpPr>
              <a:spLocks/>
            </p:cNvSpPr>
            <p:nvPr/>
          </p:nvSpPr>
          <p:spPr>
            <a:xfrm>
              <a:off x="562842" y="475488"/>
              <a:ext cx="7982713" cy="5888736"/>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8" name="Straight Connector 7"/>
            <p:cNvCxnSpPr/>
            <p:nvPr/>
          </p:nvCxnSpPr>
          <p:spPr>
            <a:xfrm>
              <a:off x="562842" y="6134009"/>
              <a:ext cx="7982713"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9" name="Straight Connector 8"/>
            <p:cNvCxnSpPr/>
            <p:nvPr/>
          </p:nvCxnSpPr>
          <p:spPr>
            <a:xfrm>
              <a:off x="562842" y="3427001"/>
              <a:ext cx="7982713"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ctrTitle"/>
          </p:nvPr>
        </p:nvSpPr>
        <p:spPr>
          <a:xfrm>
            <a:off x="900113" y="3442447"/>
            <a:ext cx="7345362" cy="1532965"/>
          </a:xfrm>
        </p:spPr>
        <p:txBody>
          <a:bodyPr anchor="b">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4" name="Picture Placeholder 13"/>
          <p:cNvSpPr>
            <a:spLocks noGrp="1"/>
          </p:cNvSpPr>
          <p:nvPr>
            <p:ph type="pic" sz="quarter" idx="12"/>
          </p:nvPr>
        </p:nvSpPr>
        <p:spPr>
          <a:xfrm>
            <a:off x="636493" y="533400"/>
            <a:ext cx="7836408" cy="2828925"/>
          </a:xfrm>
        </p:spPr>
        <p:txBody>
          <a:bodyPr rtlCol="0">
            <a:normAutofit/>
          </a:bodyPr>
          <a:lstStyle>
            <a:lvl1pPr>
              <a:buNone/>
              <a:defRPr sz="2000"/>
            </a:lvl1pPr>
          </a:lstStyle>
          <a:p>
            <a:pPr lvl="0"/>
            <a:r>
              <a:rPr lang="en-US" noProof="0" smtClean="0"/>
              <a:t>Click icon to add picture</a:t>
            </a:r>
            <a:endParaRPr noProof="0"/>
          </a:p>
        </p:txBody>
      </p:sp>
      <p:sp>
        <p:nvSpPr>
          <p:cNvPr id="10" name="Date Placeholder 3"/>
          <p:cNvSpPr>
            <a:spLocks noGrp="1"/>
          </p:cNvSpPr>
          <p:nvPr>
            <p:ph type="dt" sz="half" idx="13"/>
          </p:nvPr>
        </p:nvSpPr>
        <p:spPr>
          <a:xfrm>
            <a:off x="569913" y="6122988"/>
            <a:ext cx="2133600" cy="258762"/>
          </a:xfrm>
        </p:spPr>
        <p:txBody>
          <a:bodyPr/>
          <a:lstStyle>
            <a:lvl1pPr>
              <a:defRPr/>
            </a:lvl1pPr>
          </a:lstStyle>
          <a:p>
            <a:pPr>
              <a:defRPr/>
            </a:pPr>
            <a:endParaRPr lang="en-US"/>
          </a:p>
        </p:txBody>
      </p:sp>
      <p:sp>
        <p:nvSpPr>
          <p:cNvPr id="11" name="Footer Placeholder 4"/>
          <p:cNvSpPr>
            <a:spLocks noGrp="1"/>
          </p:cNvSpPr>
          <p:nvPr>
            <p:ph type="ftr" sz="quarter" idx="14"/>
          </p:nvPr>
        </p:nvSpPr>
        <p:spPr>
          <a:xfrm>
            <a:off x="5638800" y="6124575"/>
            <a:ext cx="2895600" cy="257175"/>
          </a:xfrm>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23"/>
          <p:cNvGrpSpPr>
            <a:grpSpLocks/>
          </p:cNvGrpSpPr>
          <p:nvPr/>
        </p:nvGrpSpPr>
        <p:grpSpPr bwMode="auto">
          <a:xfrm>
            <a:off x="182563" y="173038"/>
            <a:ext cx="8778875" cy="6511925"/>
            <a:chOff x="182880" y="173699"/>
            <a:chExt cx="8778240" cy="6510602"/>
          </a:xfrm>
        </p:grpSpPr>
        <p:pic>
          <p:nvPicPr>
            <p:cNvPr id="5" name="Picture 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0"/>
            <p:cNvGrpSpPr>
              <a:grpSpLocks/>
            </p:cNvGrpSpPr>
            <p:nvPr/>
          </p:nvGrpSpPr>
          <p:grpSpPr bwMode="auto">
            <a:xfrm>
              <a:off x="255900" y="237186"/>
              <a:ext cx="8622676" cy="6364582"/>
              <a:chOff x="247025" y="246872"/>
              <a:chExt cx="8622676" cy="6364582"/>
            </a:xfrm>
          </p:grpSpPr>
          <p:sp>
            <p:nvSpPr>
              <p:cNvPr id="7" name="Rectangle 6"/>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8" name="Straight Connector 7"/>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oAutofit/>
          </a:bodyPr>
          <a:lstStyle>
            <a:lvl1pPr algn="ctr">
              <a:defRPr sz="5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900113" y="3134566"/>
            <a:ext cx="7345362" cy="1500187"/>
          </a:xfrm>
        </p:spPr>
        <p:txBody>
          <a:bodyPr/>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24211FBE-C632-4C94-A028-B27D103BF7D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3"/>
          <p:cNvGrpSpPr>
            <a:grpSpLocks/>
          </p:cNvGrpSpPr>
          <p:nvPr/>
        </p:nvGrpSpPr>
        <p:grpSpPr bwMode="auto">
          <a:xfrm>
            <a:off x="182563" y="173038"/>
            <a:ext cx="8778875" cy="6511925"/>
            <a:chOff x="182880" y="173699"/>
            <a:chExt cx="8778240" cy="6510602"/>
          </a:xfrm>
        </p:grpSpPr>
        <p:pic>
          <p:nvPicPr>
            <p:cNvPr id="6" name="Picture 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7" name="Group 10"/>
            <p:cNvGrpSpPr>
              <a:grpSpLocks/>
            </p:cNvGrpSpPr>
            <p:nvPr/>
          </p:nvGrpSpPr>
          <p:grpSpPr bwMode="auto">
            <a:xfrm>
              <a:off x="255900" y="237186"/>
              <a:ext cx="8622676" cy="6364582"/>
              <a:chOff x="247025" y="246872"/>
              <a:chExt cx="8622676" cy="6364582"/>
            </a:xfrm>
          </p:grpSpPr>
          <p:sp>
            <p:nvSpPr>
              <p:cNvPr id="8" name="Rectangle 7"/>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9" name="Straight Connector 8"/>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 name="Rectangle 9"/>
              <p:cNvSpPr/>
              <p:nvPr/>
            </p:nvSpPr>
            <p:spPr>
              <a:xfrm>
                <a:off x="247025" y="1611845"/>
                <a:ext cx="8622676" cy="63487"/>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Date Placeholder 4"/>
          <p:cNvSpPr>
            <a:spLocks noGrp="1"/>
          </p:cNvSpPr>
          <p:nvPr>
            <p:ph type="dt" sz="half" idx="10"/>
          </p:nvPr>
        </p:nvSpPr>
        <p:spPr/>
        <p:txBody>
          <a:bodyPr/>
          <a:lstStyle>
            <a:lvl1pPr>
              <a:defRPr/>
            </a:lvl1pPr>
          </a:lstStyle>
          <a:p>
            <a:pPr>
              <a:defRPr/>
            </a:pPr>
            <a:endParaRPr lang="en-US"/>
          </a:p>
        </p:txBody>
      </p:sp>
      <p:sp>
        <p:nvSpPr>
          <p:cNvPr id="12" name="Footer Placeholder 5"/>
          <p:cNvSpPr>
            <a:spLocks noGrp="1"/>
          </p:cNvSpPr>
          <p:nvPr>
            <p:ph type="ftr" sz="quarter" idx="11"/>
          </p:nvPr>
        </p:nvSpPr>
        <p:spPr/>
        <p:txBody>
          <a:bodyPr/>
          <a:lstStyle>
            <a:lvl1pPr>
              <a:defRPr/>
            </a:lvl1pPr>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pPr>
              <a:defRPr/>
            </a:pPr>
            <a:fld id="{75EA7664-E83F-4A07-8D75-C9289E5138E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16"/>
          <p:cNvGrpSpPr>
            <a:grpSpLocks/>
          </p:cNvGrpSpPr>
          <p:nvPr/>
        </p:nvGrpSpPr>
        <p:grpSpPr bwMode="auto">
          <a:xfrm>
            <a:off x="182563" y="173038"/>
            <a:ext cx="8778875" cy="6511925"/>
            <a:chOff x="182880" y="173699"/>
            <a:chExt cx="8778240" cy="6510602"/>
          </a:xfrm>
        </p:grpSpPr>
        <p:pic>
          <p:nvPicPr>
            <p:cNvPr id="8" name="Picture 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8"/>
            <p:cNvGrpSpPr>
              <a:grpSpLocks/>
            </p:cNvGrpSpPr>
            <p:nvPr/>
          </p:nvGrpSpPr>
          <p:grpSpPr bwMode="auto">
            <a:xfrm>
              <a:off x="255900" y="237186"/>
              <a:ext cx="8622676" cy="6364582"/>
              <a:chOff x="247025" y="246872"/>
              <a:chExt cx="8622676" cy="6364582"/>
            </a:xfrm>
          </p:grpSpPr>
          <p:sp>
            <p:nvSpPr>
              <p:cNvPr id="10" name="Rectangle 9"/>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11" name="Straight Connector 10"/>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2" name="Rectangle 11"/>
              <p:cNvSpPr/>
              <p:nvPr/>
            </p:nvSpPr>
            <p:spPr>
              <a:xfrm>
                <a:off x="247025" y="1611845"/>
                <a:ext cx="8622676" cy="63487"/>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grpSp>
      </p:grpSp>
      <p:cxnSp>
        <p:nvCxnSpPr>
          <p:cNvPr id="13" name="Straight Connector 12"/>
          <p:cNvCxnSpPr/>
          <p:nvPr/>
        </p:nvCxnSpPr>
        <p:spPr>
          <a:xfrm rot="16200000" flipH="1">
            <a:off x="2216944" y="4026694"/>
            <a:ext cx="4711700"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4" name="Straight Connector 13"/>
          <p:cNvCxnSpPr/>
          <p:nvPr/>
        </p:nvCxnSpPr>
        <p:spPr>
          <a:xfrm rot="16200000" flipH="1">
            <a:off x="2216944" y="4026694"/>
            <a:ext cx="4711700"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45539"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Date Placeholder 6"/>
          <p:cNvSpPr>
            <a:spLocks noGrp="1"/>
          </p:cNvSpPr>
          <p:nvPr>
            <p:ph type="dt" sz="half" idx="10"/>
          </p:nvPr>
        </p:nvSpPr>
        <p:spPr/>
        <p:txBody>
          <a:bodyPr/>
          <a:lstStyle>
            <a:lvl1pPr>
              <a:defRPr/>
            </a:lvl1pPr>
          </a:lstStyle>
          <a:p>
            <a:pPr>
              <a:defRPr/>
            </a:pPr>
            <a:endParaRPr lang="en-US"/>
          </a:p>
        </p:txBody>
      </p:sp>
      <p:sp>
        <p:nvSpPr>
          <p:cNvPr id="16" name="Footer Placeholder 7"/>
          <p:cNvSpPr>
            <a:spLocks noGrp="1"/>
          </p:cNvSpPr>
          <p:nvPr>
            <p:ph type="ftr" sz="quarter" idx="11"/>
          </p:nvPr>
        </p:nvSpPr>
        <p:spPr/>
        <p:txBody>
          <a:bodyPr/>
          <a:lstStyle>
            <a:lvl1pPr>
              <a:defRPr/>
            </a:lvl1pPr>
          </a:lstStyle>
          <a:p>
            <a:pPr>
              <a:defRPr/>
            </a:pPr>
            <a:endParaRPr lang="en-US"/>
          </a:p>
        </p:txBody>
      </p:sp>
      <p:sp>
        <p:nvSpPr>
          <p:cNvPr id="17" name="Slide Number Placeholder 8"/>
          <p:cNvSpPr>
            <a:spLocks noGrp="1"/>
          </p:cNvSpPr>
          <p:nvPr>
            <p:ph type="sldNum" sz="quarter" idx="12"/>
          </p:nvPr>
        </p:nvSpPr>
        <p:spPr/>
        <p:txBody>
          <a:bodyPr/>
          <a:lstStyle>
            <a:lvl1pPr>
              <a:defRPr/>
            </a:lvl1pPr>
          </a:lstStyle>
          <a:p>
            <a:pPr>
              <a:defRPr/>
            </a:pPr>
            <a:fld id="{7CD86158-65B2-4D0C-98B7-96530CDF5C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18"/>
          <p:cNvGrpSpPr>
            <a:grpSpLocks/>
          </p:cNvGrpSpPr>
          <p:nvPr/>
        </p:nvGrpSpPr>
        <p:grpSpPr bwMode="auto">
          <a:xfrm>
            <a:off x="182563" y="173038"/>
            <a:ext cx="8778875" cy="6511925"/>
            <a:chOff x="182880" y="173699"/>
            <a:chExt cx="8778240" cy="6510602"/>
          </a:xfrm>
        </p:grpSpPr>
        <p:pic>
          <p:nvPicPr>
            <p:cNvPr id="4" name="Picture 3"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5" name="Group 10"/>
            <p:cNvGrpSpPr>
              <a:grpSpLocks/>
            </p:cNvGrpSpPr>
            <p:nvPr/>
          </p:nvGrpSpPr>
          <p:grpSpPr bwMode="auto">
            <a:xfrm>
              <a:off x="255900" y="237186"/>
              <a:ext cx="8622676" cy="6364582"/>
              <a:chOff x="247025" y="246872"/>
              <a:chExt cx="8622676" cy="6364582"/>
            </a:xfrm>
          </p:grpSpPr>
          <p:sp>
            <p:nvSpPr>
              <p:cNvPr id="6" name="Rectangle 5"/>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7" name="Straight Connector 6"/>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7"/>
              <p:cNvSpPr/>
              <p:nvPr/>
            </p:nvSpPr>
            <p:spPr>
              <a:xfrm>
                <a:off x="247025" y="1611845"/>
                <a:ext cx="8622676" cy="63487"/>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9" name="Date Placeholder 2"/>
          <p:cNvSpPr>
            <a:spLocks noGrp="1"/>
          </p:cNvSpPr>
          <p:nvPr>
            <p:ph type="dt" sz="half" idx="10"/>
          </p:nvPr>
        </p:nvSpPr>
        <p:spPr/>
        <p:txBody>
          <a:bodyPr/>
          <a:lstStyle>
            <a:lvl1pPr>
              <a:defRPr/>
            </a:lvl1pPr>
          </a:lstStyle>
          <a:p>
            <a:pPr>
              <a:defRPr/>
            </a:pPr>
            <a:endParaRPr lang="en-US"/>
          </a:p>
        </p:txBody>
      </p:sp>
      <p:sp>
        <p:nvSpPr>
          <p:cNvPr id="10" name="Footer Placeholder 3"/>
          <p:cNvSpPr>
            <a:spLocks noGrp="1"/>
          </p:cNvSpPr>
          <p:nvPr>
            <p:ph type="ftr" sz="quarter" idx="11"/>
          </p:nvPr>
        </p:nvSpPr>
        <p:spPr/>
        <p:txBody>
          <a:bodyPr/>
          <a:lstStyle>
            <a:lvl1pPr>
              <a:defRPr/>
            </a:lvl1pPr>
          </a:lstStyle>
          <a:p>
            <a:pPr>
              <a:defRPr/>
            </a:pPr>
            <a:endParaRPr lang="en-US"/>
          </a:p>
        </p:txBody>
      </p:sp>
      <p:sp>
        <p:nvSpPr>
          <p:cNvPr id="11" name="Slide Number Placeholder 4"/>
          <p:cNvSpPr>
            <a:spLocks noGrp="1"/>
          </p:cNvSpPr>
          <p:nvPr>
            <p:ph type="sldNum" sz="quarter" idx="12"/>
          </p:nvPr>
        </p:nvSpPr>
        <p:spPr/>
        <p:txBody>
          <a:bodyPr/>
          <a:lstStyle>
            <a:lvl1pPr>
              <a:defRPr/>
            </a:lvl1pPr>
          </a:lstStyle>
          <a:p>
            <a:pPr>
              <a:defRPr/>
            </a:pPr>
            <a:fld id="{9CF3A9EC-5826-46F4-ACC8-A52E9D9F696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17"/>
          <p:cNvGrpSpPr>
            <a:grpSpLocks/>
          </p:cNvGrpSpPr>
          <p:nvPr/>
        </p:nvGrpSpPr>
        <p:grpSpPr bwMode="auto">
          <a:xfrm>
            <a:off x="182563" y="173038"/>
            <a:ext cx="8778875" cy="6511925"/>
            <a:chOff x="182880" y="173699"/>
            <a:chExt cx="8778240" cy="6510602"/>
          </a:xfrm>
        </p:grpSpPr>
        <p:pic>
          <p:nvPicPr>
            <p:cNvPr id="3" name="Picture 2"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4" name="Group 10"/>
            <p:cNvGrpSpPr>
              <a:grpSpLocks/>
            </p:cNvGrpSpPr>
            <p:nvPr/>
          </p:nvGrpSpPr>
          <p:grpSpPr bwMode="auto">
            <a:xfrm>
              <a:off x="255900" y="237186"/>
              <a:ext cx="8622676" cy="6364582"/>
              <a:chOff x="247025" y="246872"/>
              <a:chExt cx="8622676" cy="6364582"/>
            </a:xfrm>
          </p:grpSpPr>
          <p:sp>
            <p:nvSpPr>
              <p:cNvPr id="5" name="Rectangle 4"/>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6" name="Straight Connector 5"/>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Date Placeholder 1"/>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3"/>
          <p:cNvSpPr>
            <a:spLocks noGrp="1"/>
          </p:cNvSpPr>
          <p:nvPr>
            <p:ph type="sldNum" sz="quarter" idx="12"/>
          </p:nvPr>
        </p:nvSpPr>
        <p:spPr/>
        <p:txBody>
          <a:bodyPr/>
          <a:lstStyle>
            <a:lvl1pPr>
              <a:defRPr/>
            </a:lvl1pPr>
          </a:lstStyle>
          <a:p>
            <a:pPr>
              <a:defRPr/>
            </a:pPr>
            <a:fld id="{B4B94E2A-BF68-459E-8680-42EF1740860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33"/>
          <p:cNvGrpSpPr>
            <a:grpSpLocks/>
          </p:cNvGrpSpPr>
          <p:nvPr/>
        </p:nvGrpSpPr>
        <p:grpSpPr bwMode="auto">
          <a:xfrm>
            <a:off x="182563" y="173038"/>
            <a:ext cx="8778875" cy="6511925"/>
            <a:chOff x="182880" y="173699"/>
            <a:chExt cx="8778240" cy="6510602"/>
          </a:xfrm>
        </p:grpSpPr>
        <p:grpSp>
          <p:nvGrpSpPr>
            <p:cNvPr id="6" name="Group 26"/>
            <p:cNvGrpSpPr>
              <a:grpSpLocks/>
            </p:cNvGrpSpPr>
            <p:nvPr/>
          </p:nvGrpSpPr>
          <p:grpSpPr bwMode="auto">
            <a:xfrm>
              <a:off x="182880" y="173699"/>
              <a:ext cx="8778240" cy="6510602"/>
              <a:chOff x="182880" y="173699"/>
              <a:chExt cx="8778240" cy="6510602"/>
            </a:xfrm>
          </p:grpSpPr>
          <p:pic>
            <p:nvPicPr>
              <p:cNvPr id="8" name="Picture 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a:grpSpLocks/>
              </p:cNvGrpSpPr>
              <p:nvPr/>
            </p:nvGrpSpPr>
            <p:grpSpPr bwMode="auto">
              <a:xfrm>
                <a:off x="255900" y="237186"/>
                <a:ext cx="8622676" cy="6364582"/>
                <a:chOff x="247025" y="246872"/>
                <a:chExt cx="8622676" cy="6364582"/>
              </a:xfrm>
            </p:grpSpPr>
            <p:sp>
              <p:nvSpPr>
                <p:cNvPr id="10" name="Rectangle 9"/>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cxnSp>
              <p:nvCxnSpPr>
                <p:cNvPr id="11" name="Straight Connector 10"/>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6"/>
            <p:cNvSpPr/>
            <p:nvPr/>
          </p:nvSpPr>
          <p:spPr>
            <a:xfrm rot="5400000">
              <a:off x="801568" y="3274246"/>
              <a:ext cx="6134441" cy="63495"/>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000000"/>
                </a:solidFill>
                <a:ea typeface="ＭＳ Ｐゴシック" pitchFamily="-65" charset="-128"/>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0225" y="2147888"/>
            <a:ext cx="3008313" cy="3262313"/>
          </a:xfrm>
        </p:spPr>
        <p:txBody>
          <a:bodyPr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endParaRPr lang="en-US"/>
          </a:p>
        </p:txBody>
      </p:sp>
      <p:sp>
        <p:nvSpPr>
          <p:cNvPr id="13" name="Footer Placeholder 5"/>
          <p:cNvSpPr>
            <a:spLocks noGrp="1"/>
          </p:cNvSpPr>
          <p:nvPr>
            <p:ph type="ftr" sz="quarter" idx="11"/>
          </p:nvPr>
        </p:nvSpPr>
        <p:spPr/>
        <p:txBody>
          <a:bodyPr/>
          <a:lstStyle>
            <a:lvl1pPr>
              <a:defRPr/>
            </a:lvl1pPr>
          </a:lstStyle>
          <a:p>
            <a:pPr>
              <a:defRPr/>
            </a:pPr>
            <a:endParaRPr lang="en-US"/>
          </a:p>
        </p:txBody>
      </p:sp>
      <p:sp>
        <p:nvSpPr>
          <p:cNvPr id="14" name="Slide Number Placeholder 6"/>
          <p:cNvSpPr>
            <a:spLocks noGrp="1"/>
          </p:cNvSpPr>
          <p:nvPr>
            <p:ph type="sldNum" sz="quarter" idx="12"/>
          </p:nvPr>
        </p:nvSpPr>
        <p:spPr/>
        <p:txBody>
          <a:bodyPr/>
          <a:lstStyle>
            <a:lvl1pPr>
              <a:defRPr/>
            </a:lvl1pPr>
          </a:lstStyle>
          <a:p>
            <a:pPr>
              <a:defRPr/>
            </a:pPr>
            <a:fld id="{3AECCDFC-9EF5-479A-9B54-5E6024389D6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00113" y="244475"/>
            <a:ext cx="7345362" cy="13398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900113" y="2133600"/>
            <a:ext cx="7345362" cy="3932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44475" y="6372225"/>
            <a:ext cx="2133600" cy="258763"/>
          </a:xfrm>
          <a:prstGeom prst="rect">
            <a:avLst/>
          </a:prstGeom>
        </p:spPr>
        <p:txBody>
          <a:bodyPr vert="horz" wrap="square" lIns="91440" tIns="45720" rIns="91440" bIns="45720" numCol="1" anchor="ctr" anchorCtr="0" compatLnSpc="1">
            <a:prstTxWarp prst="textNoShape">
              <a:avLst/>
            </a:prstTxWarp>
          </a:bodyPr>
          <a:lstStyle>
            <a:lvl1pPr>
              <a:defRPr sz="1200">
                <a:solidFill>
                  <a:srgbClr val="B0BCC1"/>
                </a:solidFill>
                <a:latin typeface="Brush Script MT" charset="0"/>
                <a:ea typeface="ＭＳ Ｐゴシック" pitchFamily="-65" charset="-128"/>
              </a:defRPr>
            </a:lvl1pPr>
          </a:lstStyle>
          <a:p>
            <a:pPr>
              <a:defRPr/>
            </a:pPr>
            <a:endParaRPr lang="en-US"/>
          </a:p>
        </p:txBody>
      </p:sp>
      <p:sp>
        <p:nvSpPr>
          <p:cNvPr id="5" name="Footer Placeholder 4"/>
          <p:cNvSpPr>
            <a:spLocks noGrp="1"/>
          </p:cNvSpPr>
          <p:nvPr>
            <p:ph type="ftr" sz="quarter" idx="3"/>
          </p:nvPr>
        </p:nvSpPr>
        <p:spPr>
          <a:xfrm>
            <a:off x="5959475" y="6372225"/>
            <a:ext cx="2895600" cy="2571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B0BCC1"/>
                </a:solidFill>
                <a:latin typeface="Brush Script MT" charset="0"/>
                <a:ea typeface="ＭＳ Ｐゴシック" pitchFamily="-65" charset="-128"/>
              </a:defRPr>
            </a:lvl1pPr>
          </a:lstStyle>
          <a:p>
            <a:pPr>
              <a:defRPr/>
            </a:pPr>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B0BCC1"/>
                </a:solidFill>
                <a:latin typeface="Calisto MT" pitchFamily="-65" charset="0"/>
                <a:ea typeface="ＭＳ Ｐゴシック" pitchFamily="-65" charset="-128"/>
              </a:defRPr>
            </a:lvl1pPr>
          </a:lstStyle>
          <a:p>
            <a:pPr>
              <a:defRPr/>
            </a:pPr>
            <a:fld id="{D8DC794D-4D2E-4DE0-9AF3-E0433EBD5766}"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Lst>
  <p:txStyles>
    <p:titleStyle>
      <a:lvl1pPr algn="ctr" rtl="0" eaLnBrk="0" fontAlgn="base" hangingPunct="0">
        <a:spcBef>
          <a:spcPct val="0"/>
        </a:spcBef>
        <a:spcAft>
          <a:spcPct val="0"/>
        </a:spcAft>
        <a:defRPr sz="3200" kern="1200">
          <a:solidFill>
            <a:srgbClr val="404040"/>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200">
          <a:solidFill>
            <a:srgbClr val="404040"/>
          </a:solidFill>
          <a:latin typeface="Calisto MT" pitchFamily="-65" charset="0"/>
          <a:ea typeface="ＭＳ Ｐゴシック" pitchFamily="-65" charset="-128"/>
          <a:cs typeface="ＭＳ Ｐゴシック" pitchFamily="-65" charset="-128"/>
        </a:defRPr>
      </a:lvl2pPr>
      <a:lvl3pPr algn="ctr" rtl="0" eaLnBrk="0" fontAlgn="base" hangingPunct="0">
        <a:spcBef>
          <a:spcPct val="0"/>
        </a:spcBef>
        <a:spcAft>
          <a:spcPct val="0"/>
        </a:spcAft>
        <a:defRPr sz="3200">
          <a:solidFill>
            <a:srgbClr val="404040"/>
          </a:solidFill>
          <a:latin typeface="Calisto MT" pitchFamily="-65" charset="0"/>
          <a:ea typeface="ＭＳ Ｐゴシック" pitchFamily="-65" charset="-128"/>
          <a:cs typeface="ＭＳ Ｐゴシック" pitchFamily="-65" charset="-128"/>
        </a:defRPr>
      </a:lvl3pPr>
      <a:lvl4pPr algn="ctr" rtl="0" eaLnBrk="0" fontAlgn="base" hangingPunct="0">
        <a:spcBef>
          <a:spcPct val="0"/>
        </a:spcBef>
        <a:spcAft>
          <a:spcPct val="0"/>
        </a:spcAft>
        <a:defRPr sz="3200">
          <a:solidFill>
            <a:srgbClr val="404040"/>
          </a:solidFill>
          <a:latin typeface="Calisto MT" pitchFamily="-65" charset="0"/>
          <a:ea typeface="ＭＳ Ｐゴシック" pitchFamily="-65" charset="-128"/>
          <a:cs typeface="ＭＳ Ｐゴシック" pitchFamily="-65" charset="-128"/>
        </a:defRPr>
      </a:lvl4pPr>
      <a:lvl5pPr algn="ctr" rtl="0" eaLnBrk="0" fontAlgn="base" hangingPunct="0">
        <a:spcBef>
          <a:spcPct val="0"/>
        </a:spcBef>
        <a:spcAft>
          <a:spcPct val="0"/>
        </a:spcAft>
        <a:defRPr sz="3200">
          <a:solidFill>
            <a:srgbClr val="404040"/>
          </a:solidFill>
          <a:latin typeface="Calisto MT" pitchFamily="-65" charset="0"/>
          <a:ea typeface="ＭＳ Ｐゴシック" pitchFamily="-65" charset="-128"/>
          <a:cs typeface="ＭＳ Ｐゴシック" pitchFamily="-65" charset="-128"/>
        </a:defRPr>
      </a:lvl5pPr>
      <a:lvl6pPr marL="457200" algn="ctr" rtl="0" fontAlgn="base">
        <a:spcBef>
          <a:spcPct val="0"/>
        </a:spcBef>
        <a:spcAft>
          <a:spcPct val="0"/>
        </a:spcAft>
        <a:defRPr sz="3200">
          <a:solidFill>
            <a:srgbClr val="404040"/>
          </a:solidFill>
          <a:latin typeface="Calisto MT" pitchFamily="-65" charset="0"/>
          <a:ea typeface="ＭＳ Ｐゴシック" pitchFamily="-65" charset="-128"/>
          <a:cs typeface="ＭＳ Ｐゴシック" pitchFamily="-65" charset="-128"/>
        </a:defRPr>
      </a:lvl6pPr>
      <a:lvl7pPr marL="914400" algn="ctr" rtl="0" fontAlgn="base">
        <a:spcBef>
          <a:spcPct val="0"/>
        </a:spcBef>
        <a:spcAft>
          <a:spcPct val="0"/>
        </a:spcAft>
        <a:defRPr sz="3200">
          <a:solidFill>
            <a:srgbClr val="404040"/>
          </a:solidFill>
          <a:latin typeface="Calisto MT" pitchFamily="-65" charset="0"/>
          <a:ea typeface="ＭＳ Ｐゴシック" pitchFamily="-65" charset="-128"/>
          <a:cs typeface="ＭＳ Ｐゴシック" pitchFamily="-65" charset="-128"/>
        </a:defRPr>
      </a:lvl7pPr>
      <a:lvl8pPr marL="1371600" algn="ctr" rtl="0" fontAlgn="base">
        <a:spcBef>
          <a:spcPct val="0"/>
        </a:spcBef>
        <a:spcAft>
          <a:spcPct val="0"/>
        </a:spcAft>
        <a:defRPr sz="3200">
          <a:solidFill>
            <a:srgbClr val="404040"/>
          </a:solidFill>
          <a:latin typeface="Calisto MT" pitchFamily="-65" charset="0"/>
          <a:ea typeface="ＭＳ Ｐゴシック" pitchFamily="-65" charset="-128"/>
          <a:cs typeface="ＭＳ Ｐゴシック" pitchFamily="-65" charset="-128"/>
        </a:defRPr>
      </a:lvl8pPr>
      <a:lvl9pPr marL="1828800" algn="ctr" rtl="0" fontAlgn="base">
        <a:spcBef>
          <a:spcPct val="0"/>
        </a:spcBef>
        <a:spcAft>
          <a:spcPct val="0"/>
        </a:spcAft>
        <a:defRPr sz="3200">
          <a:solidFill>
            <a:srgbClr val="404040"/>
          </a:solidFill>
          <a:latin typeface="Calisto MT" pitchFamily="-65" charset="0"/>
          <a:ea typeface="ＭＳ Ｐゴシック" pitchFamily="-65" charset="-128"/>
          <a:cs typeface="ＭＳ Ｐゴシック" pitchFamily="-65" charset="-128"/>
        </a:defRPr>
      </a:lvl9pPr>
    </p:titleStyle>
    <p:bodyStyle>
      <a:lvl1pPr marL="342900" indent="-342900" algn="l" rtl="0" eaLnBrk="0" fontAlgn="base" hangingPunct="0">
        <a:spcBef>
          <a:spcPts val="2000"/>
        </a:spcBef>
        <a:spcAft>
          <a:spcPct val="0"/>
        </a:spcAft>
        <a:buClr>
          <a:srgbClr val="404040"/>
        </a:buClr>
        <a:buFont typeface="Arial" pitchFamily="34" charset="0"/>
        <a:buChar char="•"/>
        <a:defRPr sz="2000" kern="1200">
          <a:solidFill>
            <a:srgbClr val="404040"/>
          </a:solidFill>
          <a:latin typeface="+mn-lt"/>
          <a:ea typeface="ＭＳ Ｐゴシック" pitchFamily="-65" charset="-128"/>
          <a:cs typeface="ＭＳ Ｐゴシック" pitchFamily="-65" charset="-128"/>
        </a:defRPr>
      </a:lvl1pPr>
      <a:lvl2pPr marL="579438" indent="-228600" algn="l" rtl="0" eaLnBrk="0" fontAlgn="base" hangingPunct="0">
        <a:spcBef>
          <a:spcPts val="600"/>
        </a:spcBef>
        <a:spcAft>
          <a:spcPct val="0"/>
        </a:spcAft>
        <a:buClr>
          <a:srgbClr val="B0BCC1"/>
        </a:buClr>
        <a:buFont typeface="Arial" pitchFamily="34" charset="0"/>
        <a:buChar char="•"/>
        <a:defRPr kern="1200">
          <a:solidFill>
            <a:srgbClr val="404040"/>
          </a:solidFill>
          <a:latin typeface="+mn-lt"/>
          <a:ea typeface="ＭＳ Ｐゴシック" pitchFamily="-65" charset="-128"/>
          <a:cs typeface="+mn-cs"/>
        </a:defRPr>
      </a:lvl2pPr>
      <a:lvl3pPr marL="808038" indent="-228600" algn="l" rtl="0" eaLnBrk="0" fontAlgn="base" hangingPunct="0">
        <a:spcBef>
          <a:spcPts val="600"/>
        </a:spcBef>
        <a:spcAft>
          <a:spcPct val="0"/>
        </a:spcAft>
        <a:buClr>
          <a:srgbClr val="404040"/>
        </a:buClr>
        <a:buFont typeface="Arial" pitchFamily="34" charset="0"/>
        <a:buChar char="•"/>
        <a:defRPr sz="1600" kern="1200">
          <a:solidFill>
            <a:srgbClr val="404040"/>
          </a:solidFill>
          <a:latin typeface="+mn-lt"/>
          <a:ea typeface="ＭＳ Ｐゴシック" pitchFamily="-65" charset="-128"/>
          <a:cs typeface="+mn-cs"/>
        </a:defRPr>
      </a:lvl3pPr>
      <a:lvl4pPr marL="1036638" indent="-228600" algn="l" rtl="0" eaLnBrk="0" fontAlgn="base" hangingPunct="0">
        <a:spcBef>
          <a:spcPts val="600"/>
        </a:spcBef>
        <a:spcAft>
          <a:spcPct val="0"/>
        </a:spcAft>
        <a:buClr>
          <a:srgbClr val="B0BCC1"/>
        </a:buClr>
        <a:buFont typeface="Arial" pitchFamily="34" charset="0"/>
        <a:buChar char="•"/>
        <a:defRPr sz="1400" kern="1200">
          <a:solidFill>
            <a:srgbClr val="404040"/>
          </a:solidFill>
          <a:latin typeface="+mn-lt"/>
          <a:ea typeface="ＭＳ Ｐゴシック" pitchFamily="-65" charset="-128"/>
          <a:cs typeface="+mn-cs"/>
        </a:defRPr>
      </a:lvl4pPr>
      <a:lvl5pPr marL="1265238" indent="-228600" algn="l" rtl="0" eaLnBrk="0" fontAlgn="base" hangingPunct="0">
        <a:spcBef>
          <a:spcPts val="600"/>
        </a:spcBef>
        <a:spcAft>
          <a:spcPct val="0"/>
        </a:spcAft>
        <a:buClr>
          <a:srgbClr val="404040"/>
        </a:buClr>
        <a:buFont typeface="Arial" pitchFamily="34" charset="0"/>
        <a:buChar char="•"/>
        <a:defRPr sz="1200" kern="1200">
          <a:solidFill>
            <a:srgbClr val="404040"/>
          </a:solidFill>
          <a:latin typeface="+mn-lt"/>
          <a:ea typeface="ＭＳ Ｐゴシック" pitchFamily="-65"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hyperlink" Target="http://strategicshortreport.agorafinancial.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5" descr="SSR_Masthead.jpg"/>
          <p:cNvPicPr>
            <a:picLocks noChangeAspect="1"/>
          </p:cNvPicPr>
          <p:nvPr/>
        </p:nvPicPr>
        <p:blipFill>
          <a:blip r:embed="rId3"/>
          <a:srcRect/>
          <a:stretch>
            <a:fillRect/>
          </a:stretch>
        </p:blipFill>
        <p:spPr bwMode="auto">
          <a:xfrm>
            <a:off x="381000" y="533400"/>
            <a:ext cx="8305800" cy="1463675"/>
          </a:xfrm>
          <a:prstGeom prst="rect">
            <a:avLst/>
          </a:prstGeom>
          <a:noFill/>
          <a:ln w="9525">
            <a:noFill/>
            <a:miter lim="800000"/>
            <a:headEnd/>
            <a:tailEnd/>
          </a:ln>
        </p:spPr>
      </p:pic>
      <p:sp>
        <p:nvSpPr>
          <p:cNvPr id="16387" name="Rectangle 2"/>
          <p:cNvSpPr>
            <a:spLocks noGrp="1" noChangeArrowheads="1"/>
          </p:cNvSpPr>
          <p:nvPr>
            <p:ph type="ctrTitle" idx="4294967295"/>
          </p:nvPr>
        </p:nvSpPr>
        <p:spPr>
          <a:xfrm>
            <a:off x="457200" y="2438400"/>
            <a:ext cx="8229600" cy="3352800"/>
          </a:xfrm>
        </p:spPr>
        <p:txBody>
          <a:bodyPr anchor="t"/>
          <a:lstStyle/>
          <a:p>
            <a:pPr eaLnBrk="1" hangingPunct="1"/>
            <a:r>
              <a:rPr lang="en-US" sz="2800" dirty="0" smtClean="0">
                <a:ea typeface="ＭＳ Ｐゴシック" pitchFamily="34" charset="-128"/>
              </a:rPr>
              <a:t>Short Selling In an Era </a:t>
            </a:r>
            <a:r>
              <a:rPr lang="en-US" sz="2800" dirty="0" smtClean="0">
                <a:ea typeface="ＭＳ Ｐゴシック" pitchFamily="34" charset="-128"/>
              </a:rPr>
              <a:t>of Socialized Credit Losses</a:t>
            </a:r>
            <a:r>
              <a:rPr lang="en-US" dirty="0" smtClean="0">
                <a:ea typeface="ＭＳ Ｐゴシック" pitchFamily="34" charset="-128"/>
              </a:rPr>
              <a:t/>
            </a:r>
            <a:br>
              <a:rPr lang="en-US" dirty="0" smtClean="0">
                <a:ea typeface="ＭＳ Ｐゴシック" pitchFamily="34" charset="-128"/>
              </a:rPr>
            </a:br>
            <a:r>
              <a:rPr lang="en-US" sz="2400" dirty="0" smtClean="0">
                <a:ea typeface="ＭＳ Ｐゴシック" pitchFamily="34" charset="-128"/>
              </a:rPr>
              <a:t/>
            </a:r>
            <a:br>
              <a:rPr lang="en-US" sz="2400" dirty="0" smtClean="0">
                <a:ea typeface="ＭＳ Ｐゴシック" pitchFamily="34" charset="-128"/>
              </a:rPr>
            </a:br>
            <a:r>
              <a:rPr lang="en-US" sz="2400" dirty="0" err="1" smtClean="0">
                <a:ea typeface="ＭＳ Ｐゴシック" pitchFamily="34" charset="-128"/>
              </a:rPr>
              <a:t>VALUEx</a:t>
            </a:r>
            <a:r>
              <a:rPr lang="en-US" sz="2400" dirty="0" smtClean="0">
                <a:ea typeface="ＭＳ Ｐゴシック" pitchFamily="34" charset="-128"/>
              </a:rPr>
              <a:t> Vail Conference</a:t>
            </a:r>
            <a:br>
              <a:rPr lang="en-US" sz="2400" dirty="0" smtClean="0">
                <a:ea typeface="ＭＳ Ｐゴシック" pitchFamily="34" charset="-128"/>
              </a:rPr>
            </a:br>
            <a:r>
              <a:rPr lang="en-US" sz="2400" dirty="0" smtClean="0">
                <a:ea typeface="ＭＳ Ｐゴシック" pitchFamily="34" charset="-128"/>
              </a:rPr>
              <a:t>June 17, 2011</a:t>
            </a:r>
            <a:br>
              <a:rPr lang="en-US" sz="2400" dirty="0" smtClean="0">
                <a:ea typeface="ＭＳ Ｐゴシック" pitchFamily="34" charset="-128"/>
              </a:rPr>
            </a:br>
            <a:r>
              <a:rPr lang="en-US" sz="2400" dirty="0" smtClean="0">
                <a:ea typeface="ＭＳ Ｐゴシック" pitchFamily="34" charset="-128"/>
              </a:rPr>
              <a:t>Dan </a:t>
            </a:r>
            <a:r>
              <a:rPr lang="en-US" sz="2400" dirty="0" err="1" smtClean="0">
                <a:ea typeface="ＭＳ Ｐゴシック" pitchFamily="34" charset="-128"/>
              </a:rPr>
              <a:t>Amoss</a:t>
            </a:r>
            <a:r>
              <a:rPr lang="en-US" sz="2400" dirty="0" smtClean="0">
                <a:ea typeface="ＭＳ Ｐゴシック" pitchFamily="34" charset="-128"/>
              </a:rPr>
              <a:t/>
            </a:r>
            <a:br>
              <a:rPr lang="en-US" sz="2400" dirty="0" smtClean="0">
                <a:ea typeface="ＭＳ Ｐゴシック" pitchFamily="34" charset="-128"/>
              </a:rPr>
            </a:br>
            <a:r>
              <a:rPr lang="en-US" sz="2400" dirty="0" smtClean="0">
                <a:ea typeface="ＭＳ Ｐゴシック" pitchFamily="34" charset="-128"/>
              </a:rPr>
              <a:t>Editor, </a:t>
            </a:r>
            <a:r>
              <a:rPr lang="en-US" sz="2400" i="1" dirty="0" smtClean="0">
                <a:ea typeface="ＭＳ Ｐゴシック" pitchFamily="34" charset="-128"/>
              </a:rPr>
              <a:t>Strategic Short Report</a:t>
            </a:r>
            <a:r>
              <a:rPr lang="en-US" sz="2400" dirty="0" smtClean="0">
                <a:ea typeface="ＭＳ Ｐゴシック" pitchFamily="34" charset="-128"/>
              </a:rPr>
              <a:t/>
            </a:r>
            <a:br>
              <a:rPr lang="en-US" sz="2400" dirty="0" smtClean="0">
                <a:ea typeface="ＭＳ Ｐゴシック" pitchFamily="34" charset="-128"/>
              </a:rPr>
            </a:br>
            <a:r>
              <a:rPr lang="en-US" sz="2400" dirty="0" smtClean="0">
                <a:hlinkClick r:id="rId4"/>
              </a:rPr>
              <a:t>http://strategicshortreport.agorafinancial.com/</a:t>
            </a:r>
            <a:r>
              <a:rPr lang="en-US" sz="2400" dirty="0" smtClean="0">
                <a:ea typeface="ＭＳ Ｐゴシック" pitchFamily="34" charset="-128"/>
              </a:rPr>
              <a:t/>
            </a:r>
            <a:br>
              <a:rPr lang="en-US" sz="2400" dirty="0" smtClean="0">
                <a:ea typeface="ＭＳ Ｐゴシック" pitchFamily="34" charset="-128"/>
              </a:rPr>
            </a:br>
            <a:endParaRPr lang="en-US" sz="24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74724"/>
          </a:xfrm>
        </p:spPr>
        <p:txBody>
          <a:bodyPr/>
          <a:lstStyle/>
          <a:p>
            <a:r>
              <a:rPr lang="en-US" sz="2800" dirty="0" smtClean="0">
                <a:ea typeface="ＭＳ Ｐゴシック" pitchFamily="34" charset="-128"/>
              </a:rPr>
              <a:t>Short Idea: The Pantry (PTRY: </a:t>
            </a:r>
            <a:r>
              <a:rPr lang="en-US" sz="2800" dirty="0" err="1" smtClean="0">
                <a:ea typeface="ＭＳ Ｐゴシック" pitchFamily="34" charset="-128"/>
              </a:rPr>
              <a:t>Nasdaq</a:t>
            </a:r>
            <a:r>
              <a:rPr lang="en-US" sz="2800" dirty="0" smtClean="0">
                <a:ea typeface="ＭＳ Ｐゴシック" pitchFamily="34" charset="-128"/>
              </a:rPr>
              <a:t>)</a:t>
            </a:r>
            <a:br>
              <a:rPr lang="en-US" sz="2800" dirty="0" smtClean="0">
                <a:ea typeface="ＭＳ Ｐゴシック" pitchFamily="34" charset="-128"/>
              </a:rPr>
            </a:br>
            <a:endParaRPr lang="en-US" sz="2800" dirty="0"/>
          </a:p>
        </p:txBody>
      </p:sp>
      <p:sp>
        <p:nvSpPr>
          <p:cNvPr id="3" name="Content Placeholder 2"/>
          <p:cNvSpPr>
            <a:spLocks noGrp="1"/>
          </p:cNvSpPr>
          <p:nvPr>
            <p:ph idx="1"/>
          </p:nvPr>
        </p:nvSpPr>
        <p:spPr>
          <a:xfrm>
            <a:off x="304800" y="1752600"/>
            <a:ext cx="8305800" cy="1524000"/>
          </a:xfrm>
        </p:spPr>
        <p:txBody>
          <a:bodyPr/>
          <a:lstStyle/>
          <a:p>
            <a:pPr>
              <a:spcBef>
                <a:spcPts val="1000"/>
              </a:spcBef>
            </a:pPr>
            <a:r>
              <a:rPr lang="en-US" sz="1600" dirty="0" smtClean="0"/>
              <a:t>History: Pantry was a rollup. Private equity group bought Pantry out of bankruptcy in 1996, and used it as a vehicle to consolidate the fragmented convenience store industry.</a:t>
            </a:r>
          </a:p>
          <a:p>
            <a:pPr>
              <a:spcBef>
                <a:spcPts val="1000"/>
              </a:spcBef>
            </a:pPr>
            <a:r>
              <a:rPr lang="en-US" sz="1600" dirty="0" smtClean="0"/>
              <a:t>Reinvested all of past decade’s cash flow – </a:t>
            </a:r>
            <a:r>
              <a:rPr lang="en-US" sz="1600" b="1" u="sng" dirty="0" smtClean="0"/>
              <a:t>plus</a:t>
            </a:r>
            <a:r>
              <a:rPr lang="en-US" sz="1600" dirty="0" smtClean="0"/>
              <a:t> debt financing – into acquisitions and </a:t>
            </a:r>
            <a:r>
              <a:rPr lang="en-US" sz="1600" dirty="0" err="1" smtClean="0"/>
              <a:t>capex</a:t>
            </a:r>
            <a:r>
              <a:rPr lang="en-US" sz="1600" dirty="0" smtClean="0"/>
              <a:t>. </a:t>
            </a:r>
          </a:p>
        </p:txBody>
      </p:sp>
      <p:sp>
        <p:nvSpPr>
          <p:cNvPr id="6" name="Content Placeholder 2"/>
          <p:cNvSpPr txBox="1">
            <a:spLocks/>
          </p:cNvSpPr>
          <p:nvPr/>
        </p:nvSpPr>
        <p:spPr bwMode="auto">
          <a:xfrm>
            <a:off x="304800" y="3048000"/>
            <a:ext cx="37338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Over the past decade, Pantry converted an average of just </a:t>
            </a:r>
            <a:r>
              <a:rPr lang="en-US" sz="1600" b="1" dirty="0" smtClean="0">
                <a:solidFill>
                  <a:srgbClr val="404040"/>
                </a:solidFill>
                <a:latin typeface="+mn-lt"/>
                <a:ea typeface="ＭＳ Ｐゴシック" pitchFamily="-65" charset="-128"/>
                <a:cs typeface="ＭＳ Ｐゴシック" pitchFamily="-65" charset="-128"/>
              </a:rPr>
              <a:t>1% of sales into free cash flow.</a:t>
            </a:r>
            <a:r>
              <a:rPr lang="en-US" sz="1600" dirty="0" smtClean="0">
                <a:solidFill>
                  <a:srgbClr val="404040"/>
                </a:solidFill>
                <a:latin typeface="+mn-lt"/>
                <a:ea typeface="ＭＳ Ｐゴシック" pitchFamily="-65" charset="-128"/>
                <a:cs typeface="ＭＳ Ｐゴシック" pitchFamily="-65" charset="-128"/>
              </a:rPr>
              <a:t> </a:t>
            </a:r>
          </a:p>
          <a:p>
            <a:pPr marL="342900"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Recent </a:t>
            </a:r>
            <a:r>
              <a:rPr lang="en-US" sz="1600" dirty="0" err="1" smtClean="0">
                <a:solidFill>
                  <a:srgbClr val="404040"/>
                </a:solidFill>
                <a:latin typeface="+mn-lt"/>
                <a:ea typeface="ＭＳ Ｐゴシック" pitchFamily="-65" charset="-128"/>
                <a:cs typeface="ＭＳ Ｐゴシック" pitchFamily="-65" charset="-128"/>
              </a:rPr>
              <a:t>capex</a:t>
            </a:r>
            <a:r>
              <a:rPr lang="en-US" sz="1600" dirty="0" smtClean="0">
                <a:solidFill>
                  <a:srgbClr val="404040"/>
                </a:solidFill>
                <a:latin typeface="+mn-lt"/>
                <a:ea typeface="ＭＳ Ｐゴシック" pitchFamily="-65" charset="-128"/>
                <a:cs typeface="ＭＳ Ｐゴシック" pitchFamily="-65" charset="-128"/>
              </a:rPr>
              <a:t> focused on “Fresh” program, including better-quality coffee (an increasingly crowded market with surging coffee bean costs). Yet…fast food service is only ~5% of merchandise sales</a:t>
            </a: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a:p>
            <a:pPr marL="342900" marR="0" lvl="0" indent="-342900" algn="l" defTabSz="914400" rtl="0" eaLnBrk="0" fontAlgn="base" latinLnBrk="0" hangingPunct="0">
              <a:lnSpc>
                <a:spcPct val="100000"/>
              </a:lnSpc>
              <a:spcBef>
                <a:spcPts val="1000"/>
              </a:spcBef>
              <a:spcAft>
                <a:spcPct val="0"/>
              </a:spcAft>
              <a:buClr>
                <a:srgbClr val="404040"/>
              </a:buClr>
              <a:buSzTx/>
              <a:buFont typeface="Arial" pitchFamily="34" charset="0"/>
              <a:buChar char="•"/>
              <a:tabLst/>
              <a:defRP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p:txBody>
      </p:sp>
      <p:pic>
        <p:nvPicPr>
          <p:cNvPr id="7" name="Picture 6" descr="2-18-11 chart sources and uses of cash PTRY.png"/>
          <p:cNvPicPr>
            <a:picLocks noChangeAspect="1"/>
          </p:cNvPicPr>
          <p:nvPr/>
        </p:nvPicPr>
        <p:blipFill>
          <a:blip r:embed="rId2"/>
          <a:stretch>
            <a:fillRect/>
          </a:stretch>
        </p:blipFill>
        <p:spPr>
          <a:xfrm>
            <a:off x="4267200" y="2667000"/>
            <a:ext cx="4591691" cy="3677163"/>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74724"/>
          </a:xfrm>
        </p:spPr>
        <p:txBody>
          <a:bodyPr/>
          <a:lstStyle/>
          <a:p>
            <a:r>
              <a:rPr lang="en-US" sz="2800" dirty="0" smtClean="0">
                <a:ea typeface="ＭＳ Ｐゴシック" pitchFamily="34" charset="-128"/>
              </a:rPr>
              <a:t>Short Idea: The Pantry (PTRY: </a:t>
            </a:r>
            <a:r>
              <a:rPr lang="en-US" sz="2800" dirty="0" err="1" smtClean="0">
                <a:ea typeface="ＭＳ Ｐゴシック" pitchFamily="34" charset="-128"/>
              </a:rPr>
              <a:t>Nasdaq</a:t>
            </a:r>
            <a:r>
              <a:rPr lang="en-US" sz="2800" dirty="0" smtClean="0">
                <a:ea typeface="ＭＳ Ｐゴシック" pitchFamily="34" charset="-128"/>
              </a:rPr>
              <a:t>)</a:t>
            </a:r>
            <a:br>
              <a:rPr lang="en-US" sz="2800" dirty="0" smtClean="0">
                <a:ea typeface="ＭＳ Ｐゴシック" pitchFamily="34" charset="-128"/>
              </a:rPr>
            </a:br>
            <a:endParaRPr lang="en-US" sz="2800" dirty="0"/>
          </a:p>
        </p:txBody>
      </p:sp>
      <p:sp>
        <p:nvSpPr>
          <p:cNvPr id="3" name="Content Placeholder 2"/>
          <p:cNvSpPr>
            <a:spLocks noGrp="1"/>
          </p:cNvSpPr>
          <p:nvPr>
            <p:ph idx="1"/>
          </p:nvPr>
        </p:nvSpPr>
        <p:spPr>
          <a:xfrm>
            <a:off x="304800" y="1752600"/>
            <a:ext cx="8305800" cy="685800"/>
          </a:xfrm>
        </p:spPr>
        <p:txBody>
          <a:bodyPr/>
          <a:lstStyle/>
          <a:p>
            <a:pPr>
              <a:spcBef>
                <a:spcPts val="1000"/>
              </a:spcBef>
            </a:pPr>
            <a:r>
              <a:rPr lang="en-US" sz="1600" dirty="0" smtClean="0"/>
              <a:t>Even as barriers to entry for convenience stores are low, </a:t>
            </a:r>
            <a:r>
              <a:rPr lang="en-US" sz="1600" u="sng" dirty="0" smtClean="0"/>
              <a:t>competition for market share of consumer wallet is as high as ever among the over-stored U.S. economy</a:t>
            </a:r>
            <a:r>
              <a:rPr lang="en-US" sz="1600" dirty="0" smtClean="0"/>
              <a:t>…</a:t>
            </a:r>
          </a:p>
        </p:txBody>
      </p:sp>
      <p:sp>
        <p:nvSpPr>
          <p:cNvPr id="6" name="Content Placeholder 2"/>
          <p:cNvSpPr txBox="1">
            <a:spLocks/>
          </p:cNvSpPr>
          <p:nvPr/>
        </p:nvSpPr>
        <p:spPr bwMode="auto">
          <a:xfrm>
            <a:off x="304800" y="3200400"/>
            <a:ext cx="3733800"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ts val="1000"/>
              </a:spcBef>
              <a:buClr>
                <a:srgbClr val="404040"/>
              </a:buClr>
              <a:buFont typeface="Arial" pitchFamily="34" charset="0"/>
              <a:buChar cha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a:p>
            <a:pPr marL="342900" marR="0" lvl="0" indent="-342900" algn="l" defTabSz="914400" rtl="0" eaLnBrk="0" fontAlgn="base" latinLnBrk="0" hangingPunct="0">
              <a:lnSpc>
                <a:spcPct val="100000"/>
              </a:lnSpc>
              <a:spcBef>
                <a:spcPts val="1000"/>
              </a:spcBef>
              <a:spcAft>
                <a:spcPct val="0"/>
              </a:spcAft>
              <a:buClr>
                <a:srgbClr val="404040"/>
              </a:buClr>
              <a:buSzTx/>
              <a:buFont typeface="Arial" pitchFamily="34" charset="0"/>
              <a:buChar char="•"/>
              <a:tabLst/>
              <a:defRP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p:txBody>
      </p:sp>
      <p:pic>
        <p:nvPicPr>
          <p:cNvPr id="8" name="Picture 7" descr="2-18-11 chart ROIC depression PTRY.png"/>
          <p:cNvPicPr>
            <a:picLocks noChangeAspect="1"/>
          </p:cNvPicPr>
          <p:nvPr/>
        </p:nvPicPr>
        <p:blipFill>
          <a:blip r:embed="rId2"/>
          <a:stretch>
            <a:fillRect/>
          </a:stretch>
        </p:blipFill>
        <p:spPr>
          <a:xfrm>
            <a:off x="2286000" y="2438400"/>
            <a:ext cx="4591691" cy="3677163"/>
          </a:xfrm>
          <a:prstGeom prst="rect">
            <a:avLst/>
          </a:prstGeom>
        </p:spPr>
      </p:pic>
      <p:sp>
        <p:nvSpPr>
          <p:cNvPr id="9" name="Content Placeholder 2"/>
          <p:cNvSpPr txBox="1">
            <a:spLocks/>
          </p:cNvSpPr>
          <p:nvPr/>
        </p:nvSpPr>
        <p:spPr bwMode="auto">
          <a:xfrm>
            <a:off x="304800" y="3048000"/>
            <a:ext cx="3505200" cy="3352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ts val="1000"/>
              </a:spcBef>
              <a:spcAft>
                <a:spcPct val="0"/>
              </a:spcAft>
              <a:buClr>
                <a:srgbClr val="404040"/>
              </a:buClr>
              <a:buSzTx/>
              <a:buFont typeface="Arial" pitchFamily="34" charset="0"/>
              <a:buChar char="•"/>
              <a:tabLst/>
              <a:defRP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74724"/>
          </a:xfrm>
        </p:spPr>
        <p:txBody>
          <a:bodyPr/>
          <a:lstStyle/>
          <a:p>
            <a:r>
              <a:rPr lang="en-US" sz="2800" dirty="0" smtClean="0">
                <a:ea typeface="ＭＳ Ｐゴシック" pitchFamily="34" charset="-128"/>
              </a:rPr>
              <a:t>Short Idea: The Pantry (PTRY: </a:t>
            </a:r>
            <a:r>
              <a:rPr lang="en-US" sz="2800" dirty="0" err="1" smtClean="0">
                <a:ea typeface="ＭＳ Ｐゴシック" pitchFamily="34" charset="-128"/>
              </a:rPr>
              <a:t>Nasdaq</a:t>
            </a:r>
            <a:r>
              <a:rPr lang="en-US" sz="2800" dirty="0" smtClean="0">
                <a:ea typeface="ＭＳ Ｐゴシック" pitchFamily="34" charset="-128"/>
              </a:rPr>
              <a:t>)</a:t>
            </a:r>
            <a:br>
              <a:rPr lang="en-US" sz="2800" dirty="0" smtClean="0">
                <a:ea typeface="ＭＳ Ｐゴシック" pitchFamily="34" charset="-128"/>
              </a:rPr>
            </a:br>
            <a:endParaRPr lang="en-US" sz="2800" dirty="0"/>
          </a:p>
        </p:txBody>
      </p:sp>
      <p:sp>
        <p:nvSpPr>
          <p:cNvPr id="3" name="Content Placeholder 2"/>
          <p:cNvSpPr>
            <a:spLocks noGrp="1"/>
          </p:cNvSpPr>
          <p:nvPr>
            <p:ph idx="1"/>
          </p:nvPr>
        </p:nvSpPr>
        <p:spPr>
          <a:xfrm>
            <a:off x="304800" y="1752600"/>
            <a:ext cx="3733800" cy="762000"/>
          </a:xfrm>
        </p:spPr>
        <p:txBody>
          <a:bodyPr/>
          <a:lstStyle/>
          <a:p>
            <a:pPr>
              <a:spcBef>
                <a:spcPts val="1000"/>
              </a:spcBef>
            </a:pPr>
            <a:r>
              <a:rPr lang="en-US" sz="1600" dirty="0" smtClean="0"/>
              <a:t>Market cap: $405 million, EV: $1.5 billion</a:t>
            </a:r>
          </a:p>
        </p:txBody>
      </p:sp>
      <p:sp>
        <p:nvSpPr>
          <p:cNvPr id="6" name="Content Placeholder 2"/>
          <p:cNvSpPr txBox="1">
            <a:spLocks/>
          </p:cNvSpPr>
          <p:nvPr/>
        </p:nvSpPr>
        <p:spPr bwMode="auto">
          <a:xfrm>
            <a:off x="304800" y="3200400"/>
            <a:ext cx="3733800"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ts val="1000"/>
              </a:spcBef>
              <a:buClr>
                <a:srgbClr val="404040"/>
              </a:buClr>
              <a:buFont typeface="Arial" pitchFamily="34" charset="0"/>
              <a:buChar cha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a:p>
            <a:pPr marL="342900" marR="0" lvl="0" indent="-342900" algn="l" defTabSz="914400" rtl="0" eaLnBrk="0" fontAlgn="base" latinLnBrk="0" hangingPunct="0">
              <a:lnSpc>
                <a:spcPct val="100000"/>
              </a:lnSpc>
              <a:spcBef>
                <a:spcPts val="1000"/>
              </a:spcBef>
              <a:spcAft>
                <a:spcPct val="0"/>
              </a:spcAft>
              <a:buClr>
                <a:srgbClr val="404040"/>
              </a:buClr>
              <a:buSzTx/>
              <a:buFont typeface="Arial" pitchFamily="34" charset="0"/>
              <a:buChar char="•"/>
              <a:tabLst/>
              <a:defRP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p:txBody>
      </p:sp>
      <p:sp>
        <p:nvSpPr>
          <p:cNvPr id="9" name="Content Placeholder 2"/>
          <p:cNvSpPr txBox="1">
            <a:spLocks/>
          </p:cNvSpPr>
          <p:nvPr/>
        </p:nvSpPr>
        <p:spPr bwMode="auto">
          <a:xfrm>
            <a:off x="304800" y="2286000"/>
            <a:ext cx="396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ts val="1000"/>
              </a:spcBef>
              <a:buClr>
                <a:srgbClr val="404040"/>
              </a:buClr>
              <a:buFont typeface="Arial" pitchFamily="34" charset="0"/>
              <a:buChar char="•"/>
              <a:defRPr/>
            </a:pPr>
            <a:r>
              <a:rPr lang="en-US" sz="1600" b="1" u="sng" dirty="0" smtClean="0">
                <a:solidFill>
                  <a:srgbClr val="404040"/>
                </a:solidFill>
                <a:latin typeface="+mn-lt"/>
                <a:ea typeface="ＭＳ Ｐゴシック" pitchFamily="-65" charset="-128"/>
                <a:cs typeface="ＭＳ Ｐゴシック" pitchFamily="-65" charset="-128"/>
              </a:rPr>
              <a:t>EV after capitalizing operating leases = $2.1 billion </a:t>
            </a:r>
            <a:r>
              <a:rPr lang="en-US" sz="1600" dirty="0" smtClean="0">
                <a:solidFill>
                  <a:srgbClr val="404040"/>
                </a:solidFill>
                <a:latin typeface="+mn-lt"/>
                <a:ea typeface="ＭＳ Ｐゴシック" pitchFamily="-65" charset="-128"/>
                <a:cs typeface="ＭＳ Ｐゴシック" pitchFamily="-65" charset="-128"/>
              </a:rPr>
              <a:t>(rental expense * 8, as per credit agreement)</a:t>
            </a:r>
          </a:p>
          <a:p>
            <a:pPr marL="342900" lvl="0" indent="-342900">
              <a:spcBef>
                <a:spcPts val="1000"/>
              </a:spcBef>
              <a:buClr>
                <a:srgbClr val="404040"/>
              </a:buClr>
              <a:buFont typeface="Arial" pitchFamily="34" charset="0"/>
              <a:buChar char="•"/>
              <a:defRPr/>
            </a:pPr>
            <a:r>
              <a:rPr lang="en-US" sz="1600" dirty="0" smtClean="0">
                <a:solidFill>
                  <a:srgbClr val="404040"/>
                </a:solidFill>
                <a:latin typeface="+mn-lt"/>
                <a:ea typeface="ＭＳ Ｐゴシック" pitchFamily="-65" charset="-128"/>
                <a:cs typeface="ＭＳ Ｐゴシック" pitchFamily="-65" charset="-128"/>
              </a:rPr>
              <a:t>TTM EBITDAR = $305 million</a:t>
            </a:r>
          </a:p>
          <a:p>
            <a:pPr marL="342900" lvl="0" indent="-342900">
              <a:spcBef>
                <a:spcPts val="1000"/>
              </a:spcBef>
              <a:buClr>
                <a:srgbClr val="404040"/>
              </a:buClr>
              <a:buFont typeface="Arial" pitchFamily="34" charset="0"/>
              <a:buChar char="•"/>
              <a:defRPr/>
            </a:pPr>
            <a:r>
              <a:rPr lang="en-US" sz="1600" b="1" dirty="0" smtClean="0">
                <a:solidFill>
                  <a:srgbClr val="404040"/>
                </a:solidFill>
                <a:latin typeface="+mn-lt"/>
                <a:ea typeface="ＭＳ Ｐゴシック" pitchFamily="-65" charset="-128"/>
                <a:cs typeface="ＭＳ Ｐゴシック" pitchFamily="-65" charset="-128"/>
              </a:rPr>
              <a:t>EV/EBITDAR = 7x</a:t>
            </a:r>
          </a:p>
          <a:p>
            <a:pPr marL="342900" lvl="0" indent="-342900">
              <a:spcBef>
                <a:spcPts val="1000"/>
              </a:spcBef>
              <a:buClr>
                <a:srgbClr val="404040"/>
              </a:buClr>
              <a:buFont typeface="Arial" pitchFamily="34" charset="0"/>
              <a:buChar char="•"/>
              <a:defRPr/>
            </a:pPr>
            <a:r>
              <a:rPr lang="en-US" sz="1600" dirty="0" smtClean="0">
                <a:solidFill>
                  <a:srgbClr val="404040"/>
                </a:solidFill>
                <a:latin typeface="+mn-lt"/>
                <a:ea typeface="ＭＳ Ｐゴシック" pitchFamily="-65" charset="-128"/>
                <a:cs typeface="ＭＳ Ｐゴシック" pitchFamily="-65" charset="-128"/>
              </a:rPr>
              <a:t>EBITDAR flat since 2006, </a:t>
            </a:r>
            <a:r>
              <a:rPr lang="en-US" sz="1600" b="1" u="sng" dirty="0" smtClean="0">
                <a:solidFill>
                  <a:srgbClr val="404040"/>
                </a:solidFill>
                <a:latin typeface="+mn-lt"/>
                <a:ea typeface="ＭＳ Ｐゴシック" pitchFamily="-65" charset="-128"/>
                <a:cs typeface="ＭＳ Ｐゴシック" pitchFamily="-65" charset="-128"/>
              </a:rPr>
              <a:t>despite acquisitions &amp; </a:t>
            </a:r>
            <a:r>
              <a:rPr lang="en-US" sz="1600" b="1" u="sng" dirty="0" err="1" smtClean="0">
                <a:solidFill>
                  <a:srgbClr val="404040"/>
                </a:solidFill>
                <a:latin typeface="+mn-lt"/>
                <a:ea typeface="ＭＳ Ｐゴシック" pitchFamily="-65" charset="-128"/>
                <a:cs typeface="ＭＳ Ｐゴシック" pitchFamily="-65" charset="-128"/>
              </a:rPr>
              <a:t>capex</a:t>
            </a:r>
            <a:r>
              <a:rPr lang="en-US" sz="1600" dirty="0" smtClean="0">
                <a:solidFill>
                  <a:srgbClr val="404040"/>
                </a:solidFill>
                <a:latin typeface="+mn-lt"/>
                <a:ea typeface="ＭＳ Ｐゴシック" pitchFamily="-65" charset="-128"/>
                <a:cs typeface="ＭＳ Ｐゴシック" pitchFamily="-65" charset="-128"/>
              </a:rPr>
              <a:t>; at risk from future margin squeeze</a:t>
            </a:r>
          </a:p>
          <a:p>
            <a:pPr marL="342900" lvl="0" indent="-342900">
              <a:spcBef>
                <a:spcPts val="1000"/>
              </a:spcBef>
              <a:buClr>
                <a:srgbClr val="404040"/>
              </a:buClr>
              <a:buFont typeface="Arial" pitchFamily="34" charset="0"/>
              <a:buChar char="•"/>
              <a:defRPr/>
            </a:pPr>
            <a:r>
              <a:rPr lang="en-US" sz="1600" dirty="0" smtClean="0">
                <a:solidFill>
                  <a:srgbClr val="404040"/>
                </a:solidFill>
                <a:latin typeface="+mn-lt"/>
                <a:ea typeface="ＭＳ Ｐゴシック" pitchFamily="-65" charset="-128"/>
                <a:cs typeface="ＭＳ Ｐゴシック" pitchFamily="-65" charset="-128"/>
              </a:rPr>
              <a:t>Target valuation: $250-$300mm EBITDAR in </a:t>
            </a:r>
            <a:r>
              <a:rPr lang="en-US" sz="1600" dirty="0" err="1" smtClean="0">
                <a:solidFill>
                  <a:srgbClr val="404040"/>
                </a:solidFill>
                <a:latin typeface="+mn-lt"/>
                <a:ea typeface="ＭＳ Ｐゴシック" pitchFamily="-65" charset="-128"/>
                <a:cs typeface="ＭＳ Ｐゴシック" pitchFamily="-65" charset="-128"/>
              </a:rPr>
              <a:t>stagflationary</a:t>
            </a:r>
            <a:r>
              <a:rPr lang="en-US" sz="1600" dirty="0" smtClean="0">
                <a:solidFill>
                  <a:srgbClr val="404040"/>
                </a:solidFill>
                <a:latin typeface="+mn-lt"/>
                <a:ea typeface="ＭＳ Ｐゴシック" pitchFamily="-65" charset="-128"/>
                <a:cs typeface="ＭＳ Ｐゴシック" pitchFamily="-65" charset="-128"/>
              </a:rPr>
              <a:t> 2011-12 economy, 4.5-5.5x multiple = </a:t>
            </a:r>
            <a:r>
              <a:rPr lang="en-US" sz="1600" b="1" u="sng" dirty="0" smtClean="0">
                <a:solidFill>
                  <a:srgbClr val="404040"/>
                </a:solidFill>
                <a:latin typeface="+mn-lt"/>
                <a:ea typeface="ＭＳ Ｐゴシック" pitchFamily="-65" charset="-128"/>
                <a:cs typeface="ＭＳ Ｐゴシック" pitchFamily="-65" charset="-128"/>
              </a:rPr>
              <a:t>$5-$7 per share; 60%-70% downside</a:t>
            </a:r>
          </a:p>
          <a:p>
            <a:pPr marL="342900" marR="0" lvl="0" indent="-342900" algn="l" defTabSz="914400" rtl="0" eaLnBrk="0" fontAlgn="base" latinLnBrk="0" hangingPunct="0">
              <a:lnSpc>
                <a:spcPct val="100000"/>
              </a:lnSpc>
              <a:spcBef>
                <a:spcPts val="1000"/>
              </a:spcBef>
              <a:spcAft>
                <a:spcPct val="0"/>
              </a:spcAft>
              <a:buClr>
                <a:srgbClr val="404040"/>
              </a:buClr>
              <a:buSzTx/>
              <a:buFont typeface="Arial" pitchFamily="34" charset="0"/>
              <a:buChar char="•"/>
              <a:tabLst/>
              <a:defRP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p:txBody>
      </p:sp>
      <p:pic>
        <p:nvPicPr>
          <p:cNvPr id="10" name="Picture 9" descr="2-18-11 chart leverage ratio PTRY.png"/>
          <p:cNvPicPr>
            <a:picLocks noChangeAspect="1"/>
          </p:cNvPicPr>
          <p:nvPr/>
        </p:nvPicPr>
        <p:blipFill>
          <a:blip r:embed="rId2"/>
          <a:stretch>
            <a:fillRect/>
          </a:stretch>
        </p:blipFill>
        <p:spPr>
          <a:xfrm>
            <a:off x="4267200" y="1828800"/>
            <a:ext cx="4591691" cy="3677163"/>
          </a:xfrm>
          <a:prstGeom prst="rect">
            <a:avLst/>
          </a:prstGeom>
        </p:spPr>
      </p:pic>
      <p:sp>
        <p:nvSpPr>
          <p:cNvPr id="8" name="Content Placeholder 2"/>
          <p:cNvSpPr txBox="1">
            <a:spLocks/>
          </p:cNvSpPr>
          <p:nvPr/>
        </p:nvSpPr>
        <p:spPr bwMode="auto">
          <a:xfrm>
            <a:off x="304800" y="5791200"/>
            <a:ext cx="88392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ts val="1000"/>
              </a:spcBef>
              <a:buClr>
                <a:srgbClr val="404040"/>
              </a:buClr>
            </a:pPr>
            <a:r>
              <a:rPr lang="en-US" sz="1600" b="1" dirty="0" smtClean="0">
                <a:solidFill>
                  <a:srgbClr val="404040"/>
                </a:solidFill>
                <a:latin typeface="+mn-lt"/>
                <a:ea typeface="ＭＳ Ｐゴシック" pitchFamily="-65" charset="-128"/>
                <a:cs typeface="ＭＳ Ｐゴシック" pitchFamily="-65" charset="-128"/>
              </a:rPr>
              <a:t>Conclusion: PTRY is not cheap, considering risks to future to future cash flows. </a:t>
            </a:r>
            <a:r>
              <a:rPr lang="en-US" sz="1600" dirty="0" smtClean="0">
                <a:solidFill>
                  <a:srgbClr val="404040"/>
                </a:solidFill>
                <a:latin typeface="+mn-lt"/>
                <a:ea typeface="ＭＳ Ｐゴシック" pitchFamily="-65" charset="-128"/>
                <a:cs typeface="ＭＳ Ｐゴシック" pitchFamily="-65" charset="-128"/>
              </a:rPr>
              <a:t>Risks to short: crashing gasoline prices and agricultural prices, and/or rebounding payrolls/housing starts</a:t>
            </a:r>
          </a:p>
          <a:p>
            <a:pPr marL="342900" marR="0" lvl="0" indent="-342900" algn="l" defTabSz="914400" rtl="0" eaLnBrk="0" fontAlgn="base" latinLnBrk="0" hangingPunct="0">
              <a:lnSpc>
                <a:spcPct val="100000"/>
              </a:lnSpc>
              <a:spcBef>
                <a:spcPts val="1000"/>
              </a:spcBef>
              <a:spcAft>
                <a:spcPct val="0"/>
              </a:spcAft>
              <a:buClr>
                <a:srgbClr val="404040"/>
              </a:buClr>
              <a:buSzTx/>
              <a:buFont typeface="Arial" pitchFamily="34" charset="0"/>
              <a:buChar char="•"/>
              <a:tabLst/>
              <a:defRPr/>
            </a:pPr>
            <a:endParaRPr kumimoji="0" lang="en-US" sz="1600" b="1"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74724"/>
          </a:xfrm>
        </p:spPr>
        <p:txBody>
          <a:bodyPr/>
          <a:lstStyle/>
          <a:p>
            <a:r>
              <a:rPr lang="en-US" sz="2800" dirty="0" smtClean="0">
                <a:ea typeface="ＭＳ Ｐゴシック" pitchFamily="34" charset="-128"/>
              </a:rPr>
              <a:t>Long Idea: Endeavour Int’l (END: NYSE)</a:t>
            </a:r>
            <a:br>
              <a:rPr lang="en-US" sz="2800" dirty="0" smtClean="0">
                <a:ea typeface="ＭＳ Ｐゴシック" pitchFamily="34" charset="-128"/>
              </a:rPr>
            </a:br>
            <a:endParaRPr lang="en-US" sz="2800" dirty="0"/>
          </a:p>
        </p:txBody>
      </p:sp>
      <p:sp>
        <p:nvSpPr>
          <p:cNvPr id="3" name="Content Placeholder 2"/>
          <p:cNvSpPr>
            <a:spLocks noGrp="1"/>
          </p:cNvSpPr>
          <p:nvPr>
            <p:ph idx="1"/>
          </p:nvPr>
        </p:nvSpPr>
        <p:spPr>
          <a:xfrm>
            <a:off x="304800" y="1752600"/>
            <a:ext cx="8305800" cy="1752600"/>
          </a:xfrm>
        </p:spPr>
        <p:txBody>
          <a:bodyPr/>
          <a:lstStyle/>
          <a:p>
            <a:pPr>
              <a:spcBef>
                <a:spcPts val="1000"/>
              </a:spcBef>
            </a:pPr>
            <a:r>
              <a:rPr lang="en-US" sz="1600" dirty="0" smtClean="0"/>
              <a:t>Underfollowed E&amp;P company managed by executives with great track records; focused on shareholder returns, not growth for sake of growth</a:t>
            </a:r>
          </a:p>
          <a:p>
            <a:pPr>
              <a:spcBef>
                <a:spcPts val="1000"/>
              </a:spcBef>
            </a:pPr>
            <a:r>
              <a:rPr lang="en-US" sz="1600" b="1" dirty="0" smtClean="0"/>
              <a:t>Management/board ownership: 9% of shares outstanding</a:t>
            </a:r>
            <a:endParaRPr lang="en-US" sz="1600" dirty="0" smtClean="0"/>
          </a:p>
          <a:p>
            <a:pPr>
              <a:spcBef>
                <a:spcPts val="1000"/>
              </a:spcBef>
            </a:pPr>
            <a:r>
              <a:rPr lang="en-US" sz="1600" dirty="0" smtClean="0"/>
              <a:t>Market cap: $500 million; EV = $680 million</a:t>
            </a:r>
          </a:p>
          <a:p>
            <a:pPr>
              <a:spcBef>
                <a:spcPts val="1000"/>
              </a:spcBef>
            </a:pPr>
            <a:r>
              <a:rPr lang="en-US" sz="1600" dirty="0" smtClean="0"/>
              <a:t>2P Reserves: 44 million BOE</a:t>
            </a:r>
          </a:p>
        </p:txBody>
      </p:sp>
      <p:pic>
        <p:nvPicPr>
          <p:cNvPr id="8" name="Picture 7" descr="StockChart END.png"/>
          <p:cNvPicPr>
            <a:picLocks noChangeAspect="1"/>
          </p:cNvPicPr>
          <p:nvPr/>
        </p:nvPicPr>
        <p:blipFill>
          <a:blip r:embed="rId2"/>
          <a:stretch>
            <a:fillRect/>
          </a:stretch>
        </p:blipFill>
        <p:spPr>
          <a:xfrm>
            <a:off x="3886200" y="3276600"/>
            <a:ext cx="4381500" cy="27051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74724"/>
          </a:xfrm>
        </p:spPr>
        <p:txBody>
          <a:bodyPr/>
          <a:lstStyle/>
          <a:p>
            <a:r>
              <a:rPr lang="en-US" sz="2800" dirty="0" smtClean="0">
                <a:ea typeface="ＭＳ Ｐゴシック" pitchFamily="34" charset="-128"/>
              </a:rPr>
              <a:t>Long Idea: Endeavour Int’l (END: NYSE)</a:t>
            </a:r>
            <a:br>
              <a:rPr lang="en-US" sz="2800" dirty="0" smtClean="0">
                <a:ea typeface="ＭＳ Ｐゴシック" pitchFamily="34" charset="-128"/>
              </a:rPr>
            </a:br>
            <a:endParaRPr lang="en-US" sz="2800" dirty="0"/>
          </a:p>
        </p:txBody>
      </p:sp>
      <p:sp>
        <p:nvSpPr>
          <p:cNvPr id="3" name="Content Placeholder 2"/>
          <p:cNvSpPr>
            <a:spLocks noGrp="1"/>
          </p:cNvSpPr>
          <p:nvPr>
            <p:ph idx="1"/>
          </p:nvPr>
        </p:nvSpPr>
        <p:spPr>
          <a:xfrm>
            <a:off x="304800" y="1752600"/>
            <a:ext cx="8305800" cy="609600"/>
          </a:xfrm>
        </p:spPr>
        <p:txBody>
          <a:bodyPr/>
          <a:lstStyle/>
          <a:p>
            <a:pPr>
              <a:spcBef>
                <a:spcPts val="1000"/>
              </a:spcBef>
            </a:pPr>
            <a:r>
              <a:rPr lang="en-US" sz="1600" b="1" dirty="0" smtClean="0"/>
              <a:t>Contrast with The Pantry</a:t>
            </a:r>
            <a:r>
              <a:rPr lang="en-US" sz="1600" dirty="0" smtClean="0"/>
              <a:t>: Endeavour’s debt- and share-financed </a:t>
            </a:r>
            <a:r>
              <a:rPr lang="en-US" sz="1600" dirty="0" err="1" smtClean="0"/>
              <a:t>capex</a:t>
            </a:r>
            <a:r>
              <a:rPr lang="en-US" sz="1600" dirty="0" smtClean="0"/>
              <a:t> has been used to invest in assets that have arguably seen </a:t>
            </a:r>
            <a:r>
              <a:rPr lang="en-US" sz="1600" u="sng" dirty="0" smtClean="0"/>
              <a:t>underinvestment</a:t>
            </a:r>
            <a:r>
              <a:rPr lang="en-US" sz="1600" dirty="0" smtClean="0"/>
              <a:t> on a global basis DESPITE high prices: oil &amp; gas projects</a:t>
            </a:r>
            <a:endParaRPr lang="en-US" sz="1400" dirty="0" smtClean="0"/>
          </a:p>
          <a:p>
            <a:pPr>
              <a:spcBef>
                <a:spcPts val="1000"/>
              </a:spcBef>
            </a:pPr>
            <a:endParaRPr lang="en-US" sz="1600" dirty="0" smtClean="0"/>
          </a:p>
        </p:txBody>
      </p:sp>
      <p:pic>
        <p:nvPicPr>
          <p:cNvPr id="5" name="Picture 4" descr="END production growth pie chart.png"/>
          <p:cNvPicPr>
            <a:picLocks noChangeAspect="1"/>
          </p:cNvPicPr>
          <p:nvPr/>
        </p:nvPicPr>
        <p:blipFill>
          <a:blip r:embed="rId2"/>
          <a:stretch>
            <a:fillRect/>
          </a:stretch>
        </p:blipFill>
        <p:spPr>
          <a:xfrm>
            <a:off x="1447800" y="2618858"/>
            <a:ext cx="6163536" cy="3705742"/>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74724"/>
          </a:xfrm>
        </p:spPr>
        <p:txBody>
          <a:bodyPr/>
          <a:lstStyle/>
          <a:p>
            <a:r>
              <a:rPr lang="en-US" sz="2800" dirty="0" smtClean="0">
                <a:ea typeface="ＭＳ Ｐゴシック" pitchFamily="34" charset="-128"/>
              </a:rPr>
              <a:t>Long Idea: Endeavour Int’l (END: NYSE)</a:t>
            </a:r>
            <a:br>
              <a:rPr lang="en-US" sz="2800" dirty="0" smtClean="0">
                <a:ea typeface="ＭＳ Ｐゴシック" pitchFamily="34" charset="-128"/>
              </a:rPr>
            </a:br>
            <a:endParaRPr lang="en-US" sz="2800" dirty="0"/>
          </a:p>
        </p:txBody>
      </p:sp>
      <p:sp>
        <p:nvSpPr>
          <p:cNvPr id="3" name="Content Placeholder 2"/>
          <p:cNvSpPr>
            <a:spLocks noGrp="1"/>
          </p:cNvSpPr>
          <p:nvPr>
            <p:ph idx="1"/>
          </p:nvPr>
        </p:nvSpPr>
        <p:spPr>
          <a:xfrm>
            <a:off x="304800" y="1752600"/>
            <a:ext cx="8305800" cy="1600200"/>
          </a:xfrm>
        </p:spPr>
        <p:txBody>
          <a:bodyPr/>
          <a:lstStyle/>
          <a:p>
            <a:pPr>
              <a:spcBef>
                <a:spcPts val="1000"/>
              </a:spcBef>
            </a:pPr>
            <a:r>
              <a:rPr lang="en-US" sz="1600" dirty="0" smtClean="0"/>
              <a:t>Key portfolio assets:</a:t>
            </a:r>
          </a:p>
          <a:p>
            <a:pPr lvl="1">
              <a:spcBef>
                <a:spcPts val="1000"/>
              </a:spcBef>
            </a:pPr>
            <a:r>
              <a:rPr lang="en-US" sz="1600" dirty="0" smtClean="0"/>
              <a:t>U.K. North Sea oil and natural gas projects (key: U.K. gas prices are linked to Brent oil)</a:t>
            </a:r>
          </a:p>
          <a:p>
            <a:pPr lvl="1">
              <a:spcBef>
                <a:spcPts val="1000"/>
              </a:spcBef>
            </a:pPr>
            <a:r>
              <a:rPr lang="en-US" sz="1600" dirty="0" smtClean="0"/>
              <a:t>U.S. onshore: acreage/production in Haynesville &amp; Marcellus shale gas plays</a:t>
            </a:r>
          </a:p>
          <a:p>
            <a:pPr lvl="1">
              <a:spcBef>
                <a:spcPts val="1000"/>
              </a:spcBef>
            </a:pPr>
            <a:r>
              <a:rPr lang="en-US" sz="1600" dirty="0" smtClean="0"/>
              <a:t>Interesting free/cheap options in frontier shale plays Alabama (gas) Heath (oil in Montana)</a:t>
            </a:r>
          </a:p>
          <a:p>
            <a:pPr lvl="1">
              <a:spcBef>
                <a:spcPts val="1000"/>
              </a:spcBef>
            </a:pPr>
            <a:endParaRPr lang="en-US" sz="1600" dirty="0" smtClean="0"/>
          </a:p>
          <a:p>
            <a:pPr>
              <a:spcBef>
                <a:spcPts val="1000"/>
              </a:spcBef>
            </a:pPr>
            <a:endParaRPr lang="en-US" sz="1600" dirty="0" smtClean="0"/>
          </a:p>
        </p:txBody>
      </p:sp>
      <p:sp>
        <p:nvSpPr>
          <p:cNvPr id="6" name="Content Placeholder 2"/>
          <p:cNvSpPr txBox="1">
            <a:spLocks/>
          </p:cNvSpPr>
          <p:nvPr/>
        </p:nvSpPr>
        <p:spPr bwMode="auto">
          <a:xfrm>
            <a:off x="304800" y="3505200"/>
            <a:ext cx="7772400" cy="2971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Management has monetized assets, recycled capital into more promising projects, and successfully de-levered Endeavour’s balance sheet</a:t>
            </a:r>
          </a:p>
          <a:p>
            <a:pPr marL="800100" lvl="1"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Recent secondary offering of 11.5 million END shares at $11 per share. part of the proceeds retired $81 million in convertible debt due in 2012. </a:t>
            </a:r>
          </a:p>
          <a:p>
            <a:pPr marL="800100" lvl="1"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Currently shopping for $250 mm in 5-year senior notes</a:t>
            </a:r>
          </a:p>
          <a:p>
            <a:pPr marL="800100" lvl="1"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Example of capital recycling: Endeavour had invested just $60 million into OER project on Norwegian Continental Shelf; it $95 million in cumulative cash flow for Endeavour, then management sold it for $150 million.</a:t>
            </a:r>
            <a:r>
              <a:rPr lang="en-US" sz="1600" b="1" u="sng" dirty="0" smtClean="0">
                <a:solidFill>
                  <a:srgbClr val="404040"/>
                </a:solidFill>
                <a:latin typeface="+mn-lt"/>
                <a:ea typeface="ＭＳ Ｐゴシック" pitchFamily="-65" charset="-128"/>
                <a:cs typeface="ＭＳ Ｐゴシック" pitchFamily="-65" charset="-128"/>
              </a:rPr>
              <a:t> (total ROIC: 308%)</a:t>
            </a:r>
          </a:p>
          <a:p>
            <a:pPr marL="342900" indent="-342900">
              <a:spcBef>
                <a:spcPts val="1000"/>
              </a:spcBef>
              <a:buClr>
                <a:srgbClr val="404040"/>
              </a:buClr>
              <a:buFont typeface="Arial" pitchFamily="34" charset="0"/>
              <a:buChar char="•"/>
            </a:pPr>
            <a:endParaRPr lang="en-US" sz="1600" dirty="0" smtClean="0">
              <a:solidFill>
                <a:srgbClr val="404040"/>
              </a:solidFill>
              <a:latin typeface="+mn-lt"/>
              <a:ea typeface="ＭＳ Ｐゴシック" pitchFamily="-65" charset="-128"/>
              <a:cs typeface="ＭＳ Ｐゴシック" pitchFamily="-65" charset="-128"/>
            </a:endParaRPr>
          </a:p>
          <a:p>
            <a:pPr marL="342900" marR="0" lvl="0" indent="-342900" algn="l" defTabSz="914400" rtl="0" eaLnBrk="0" fontAlgn="base" latinLnBrk="0" hangingPunct="0">
              <a:lnSpc>
                <a:spcPct val="100000"/>
              </a:lnSpc>
              <a:spcBef>
                <a:spcPts val="1000"/>
              </a:spcBef>
              <a:spcAft>
                <a:spcPct val="0"/>
              </a:spcAft>
              <a:buClr>
                <a:srgbClr val="404040"/>
              </a:buClr>
              <a:buSzTx/>
              <a:buFont typeface="Arial" pitchFamily="34" charset="0"/>
              <a:buChar char="•"/>
              <a:tabLst/>
              <a:defRP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a:p>
            <a:pPr marL="342900" marR="0" lvl="0" indent="-342900" algn="l" defTabSz="914400" rtl="0" eaLnBrk="0" fontAlgn="base" latinLnBrk="0" hangingPunct="0">
              <a:lnSpc>
                <a:spcPct val="100000"/>
              </a:lnSpc>
              <a:spcBef>
                <a:spcPts val="1000"/>
              </a:spcBef>
              <a:spcAft>
                <a:spcPct val="0"/>
              </a:spcAft>
              <a:buClr>
                <a:srgbClr val="404040"/>
              </a:buClr>
              <a:buSzTx/>
              <a:buFont typeface="Arial" pitchFamily="34" charset="0"/>
              <a:buChar char="•"/>
              <a:tabLst/>
              <a:defRP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74724"/>
          </a:xfrm>
        </p:spPr>
        <p:txBody>
          <a:bodyPr/>
          <a:lstStyle/>
          <a:p>
            <a:r>
              <a:rPr lang="en-US" sz="2800" dirty="0" smtClean="0">
                <a:ea typeface="ＭＳ Ｐゴシック" pitchFamily="34" charset="-128"/>
              </a:rPr>
              <a:t>Long Idea: Endeavour Int’l (END: NYSE)</a:t>
            </a:r>
            <a:br>
              <a:rPr lang="en-US" sz="2800" dirty="0" smtClean="0">
                <a:ea typeface="ＭＳ Ｐゴシック" pitchFamily="34" charset="-128"/>
              </a:rPr>
            </a:br>
            <a:endParaRPr lang="en-US" sz="2800" dirty="0"/>
          </a:p>
        </p:txBody>
      </p:sp>
      <p:sp>
        <p:nvSpPr>
          <p:cNvPr id="3" name="Content Placeholder 2"/>
          <p:cNvSpPr>
            <a:spLocks noGrp="1"/>
          </p:cNvSpPr>
          <p:nvPr>
            <p:ph idx="1"/>
          </p:nvPr>
        </p:nvSpPr>
        <p:spPr>
          <a:xfrm>
            <a:off x="304800" y="1752600"/>
            <a:ext cx="8305800" cy="990600"/>
          </a:xfrm>
        </p:spPr>
        <p:txBody>
          <a:bodyPr/>
          <a:lstStyle/>
          <a:p>
            <a:pPr>
              <a:spcBef>
                <a:spcPts val="1000"/>
              </a:spcBef>
            </a:pPr>
            <a:r>
              <a:rPr lang="en-US" sz="1600" dirty="0" smtClean="0"/>
              <a:t>At current Brent crude prices, 2H2011 should be a great time to ramp up oil production</a:t>
            </a:r>
          </a:p>
          <a:p>
            <a:pPr>
              <a:spcBef>
                <a:spcPts val="1000"/>
              </a:spcBef>
            </a:pPr>
            <a:r>
              <a:rPr lang="en-US" sz="1600" dirty="0" smtClean="0"/>
              <a:t>Bacchus: a North Sea oil project operated by Apache; production should ramp up to 4,000–5,000 barrels per day by yearend</a:t>
            </a:r>
          </a:p>
        </p:txBody>
      </p:sp>
      <p:sp>
        <p:nvSpPr>
          <p:cNvPr id="6" name="Content Placeholder 2"/>
          <p:cNvSpPr txBox="1">
            <a:spLocks/>
          </p:cNvSpPr>
          <p:nvPr/>
        </p:nvSpPr>
        <p:spPr bwMode="auto">
          <a:xfrm>
            <a:off x="304800" y="3200400"/>
            <a:ext cx="3733800"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ts val="1000"/>
              </a:spcBef>
              <a:buClr>
                <a:srgbClr val="404040"/>
              </a:buClr>
              <a:buFont typeface="Arial" pitchFamily="34" charset="0"/>
              <a:buChar cha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a:p>
            <a:pPr marL="342900" marR="0" lvl="0" indent="-342900" algn="l" defTabSz="914400" rtl="0" eaLnBrk="0" fontAlgn="base" latinLnBrk="0" hangingPunct="0">
              <a:lnSpc>
                <a:spcPct val="100000"/>
              </a:lnSpc>
              <a:spcBef>
                <a:spcPts val="1000"/>
              </a:spcBef>
              <a:spcAft>
                <a:spcPct val="0"/>
              </a:spcAft>
              <a:buClr>
                <a:srgbClr val="404040"/>
              </a:buClr>
              <a:buSzTx/>
              <a:buFont typeface="Arial" pitchFamily="34" charset="0"/>
              <a:buChar char="•"/>
              <a:tabLst/>
              <a:defRP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p:txBody>
      </p:sp>
      <p:sp>
        <p:nvSpPr>
          <p:cNvPr id="9" name="Content Placeholder 2"/>
          <p:cNvSpPr txBox="1">
            <a:spLocks/>
          </p:cNvSpPr>
          <p:nvPr/>
        </p:nvSpPr>
        <p:spPr bwMode="auto">
          <a:xfrm>
            <a:off x="304800" y="2819400"/>
            <a:ext cx="28194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ts val="1000"/>
              </a:spcBef>
              <a:buClr>
                <a:srgbClr val="404040"/>
              </a:buClr>
              <a:buFont typeface="Arial" pitchFamily="34" charset="0"/>
              <a:buChar char="•"/>
              <a:defRPr/>
            </a:pPr>
            <a:r>
              <a:rPr lang="en-US" sz="1600" dirty="0" smtClean="0">
                <a:solidFill>
                  <a:srgbClr val="404040"/>
                </a:solidFill>
                <a:latin typeface="+mn-lt"/>
                <a:ea typeface="ＭＳ Ｐゴシック" pitchFamily="-65" charset="-128"/>
                <a:cs typeface="ＭＳ Ｐゴシック" pitchFamily="-65" charset="-128"/>
              </a:rPr>
              <a:t>Rochelle/Columbus: both high-potential North Sea gas projects</a:t>
            </a:r>
          </a:p>
        </p:txBody>
      </p:sp>
      <p:pic>
        <p:nvPicPr>
          <p:cNvPr id="7" name="Picture 6" descr="screenshot production projection thru 2015 END.png"/>
          <p:cNvPicPr>
            <a:picLocks noChangeAspect="1"/>
          </p:cNvPicPr>
          <p:nvPr/>
        </p:nvPicPr>
        <p:blipFill>
          <a:blip r:embed="rId2"/>
          <a:stretch>
            <a:fillRect/>
          </a:stretch>
        </p:blipFill>
        <p:spPr>
          <a:xfrm>
            <a:off x="3352800" y="2743200"/>
            <a:ext cx="5181600" cy="36957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74724"/>
          </a:xfrm>
        </p:spPr>
        <p:txBody>
          <a:bodyPr/>
          <a:lstStyle/>
          <a:p>
            <a:r>
              <a:rPr lang="en-US" sz="2800" dirty="0" smtClean="0">
                <a:ea typeface="ＭＳ Ｐゴシック" pitchFamily="34" charset="-128"/>
              </a:rPr>
              <a:t>Long Idea: Endeavour Int’l (END: NYSE)</a:t>
            </a:r>
            <a:br>
              <a:rPr lang="en-US" sz="2800" dirty="0" smtClean="0">
                <a:ea typeface="ＭＳ Ｐゴシック" pitchFamily="34" charset="-128"/>
              </a:rPr>
            </a:br>
            <a:endParaRPr lang="en-US" sz="2800" dirty="0"/>
          </a:p>
        </p:txBody>
      </p:sp>
      <p:sp>
        <p:nvSpPr>
          <p:cNvPr id="3" name="Content Placeholder 2"/>
          <p:cNvSpPr>
            <a:spLocks noGrp="1"/>
          </p:cNvSpPr>
          <p:nvPr>
            <p:ph idx="1"/>
          </p:nvPr>
        </p:nvSpPr>
        <p:spPr>
          <a:xfrm>
            <a:off x="304800" y="1828800"/>
            <a:ext cx="8305800" cy="3581400"/>
          </a:xfrm>
        </p:spPr>
        <p:txBody>
          <a:bodyPr/>
          <a:lstStyle/>
          <a:p>
            <a:pPr lvl="0">
              <a:spcBef>
                <a:spcPts val="1000"/>
              </a:spcBef>
              <a:defRPr/>
            </a:pPr>
            <a:r>
              <a:rPr lang="en-US" sz="1600" dirty="0" smtClean="0"/>
              <a:t>Reasons for discounted valuation:</a:t>
            </a:r>
          </a:p>
          <a:p>
            <a:pPr marL="800100" lvl="1" indent="-342900">
              <a:spcBef>
                <a:spcPts val="1000"/>
              </a:spcBef>
              <a:buClr>
                <a:srgbClr val="404040"/>
              </a:buClr>
              <a:defRPr/>
            </a:pPr>
            <a:r>
              <a:rPr lang="en-US" sz="1600" dirty="0" smtClean="0">
                <a:cs typeface="ＭＳ Ｐゴシック" pitchFamily="-65" charset="-128"/>
              </a:rPr>
              <a:t>Shows up as a disaster on screen of its trailing fundamentals</a:t>
            </a:r>
          </a:p>
          <a:p>
            <a:pPr marL="800100" lvl="1" indent="-342900">
              <a:spcBef>
                <a:spcPts val="1000"/>
              </a:spcBef>
              <a:buClr>
                <a:srgbClr val="404040"/>
              </a:buClr>
              <a:defRPr/>
            </a:pPr>
            <a:r>
              <a:rPr lang="en-US" sz="1600" dirty="0" smtClean="0">
                <a:cs typeface="ＭＳ Ｐゴシック" pitchFamily="-65" charset="-128"/>
              </a:rPr>
              <a:t>Cash Flows from operations + financing = </a:t>
            </a:r>
            <a:r>
              <a:rPr lang="en-US" sz="1600" dirty="0" err="1" smtClean="0">
                <a:cs typeface="ＭＳ Ｐゴシック" pitchFamily="-65" charset="-128"/>
              </a:rPr>
              <a:t>capex</a:t>
            </a:r>
            <a:r>
              <a:rPr lang="en-US" sz="1600" dirty="0" smtClean="0">
                <a:cs typeface="ＭＳ Ｐゴシック" pitchFamily="-65" charset="-128"/>
              </a:rPr>
              <a:t> spending for next year or so</a:t>
            </a:r>
            <a:endParaRPr lang="en-US" sz="1600" dirty="0" smtClean="0"/>
          </a:p>
          <a:p>
            <a:pPr>
              <a:spcBef>
                <a:spcPts val="1000"/>
              </a:spcBef>
              <a:defRPr/>
            </a:pPr>
            <a:r>
              <a:rPr lang="en-US" sz="1600" b="1" u="sng" dirty="0" smtClean="0"/>
              <a:t>Bear case</a:t>
            </a:r>
            <a:r>
              <a:rPr lang="en-US" sz="1600" dirty="0" smtClean="0"/>
              <a:t>: crashing Brent crude prices would depress expected surge of cash flow from (un-hedged) Bacchus oil production; lower oil prices would also push back project development</a:t>
            </a:r>
          </a:p>
          <a:p>
            <a:pPr>
              <a:spcBef>
                <a:spcPts val="1000"/>
              </a:spcBef>
              <a:defRPr/>
            </a:pPr>
            <a:r>
              <a:rPr lang="en-US" sz="1600" b="1" u="sng" dirty="0" smtClean="0"/>
              <a:t>Bull case</a:t>
            </a:r>
            <a:r>
              <a:rPr lang="en-US" sz="1600" dirty="0" smtClean="0"/>
              <a:t>: valuation should converge toward peers as discretionary cash flow surges to $250-$300 million by 2013. Peers trade at 5-7x discretionary cash flow (source: </a:t>
            </a:r>
            <a:r>
              <a:rPr lang="en-US" sz="1600" dirty="0" err="1" smtClean="0"/>
              <a:t>Citi</a:t>
            </a:r>
            <a:r>
              <a:rPr lang="en-US" sz="1600" dirty="0" smtClean="0"/>
              <a:t>) </a:t>
            </a:r>
            <a:r>
              <a:rPr lang="en-US" sz="1600" b="1" dirty="0" smtClean="0"/>
              <a:t>– a multiple that would put END stock at ~$30 in 2013, up from $13 today.</a:t>
            </a:r>
          </a:p>
          <a:p>
            <a:pPr>
              <a:spcBef>
                <a:spcPts val="1000"/>
              </a:spcBef>
              <a:defRPr/>
            </a:pPr>
            <a:r>
              <a:rPr lang="en-US" sz="1600" dirty="0" smtClean="0"/>
              <a:t>Even further upside in the stock assuming persistent strength in Brent prices and a rebound in U.S. natural gas prices.</a:t>
            </a:r>
          </a:p>
        </p:txBody>
      </p:sp>
      <p:sp>
        <p:nvSpPr>
          <p:cNvPr id="6" name="Content Placeholder 2"/>
          <p:cNvSpPr txBox="1">
            <a:spLocks/>
          </p:cNvSpPr>
          <p:nvPr/>
        </p:nvSpPr>
        <p:spPr bwMode="auto">
          <a:xfrm>
            <a:off x="304800" y="3200400"/>
            <a:ext cx="3733800"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ts val="1000"/>
              </a:spcBef>
              <a:buClr>
                <a:srgbClr val="404040"/>
              </a:buClr>
              <a:buFont typeface="Arial" pitchFamily="34" charset="0"/>
              <a:buChar cha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a:p>
            <a:pPr marL="342900" marR="0" lvl="0" indent="-342900" algn="l" defTabSz="914400" rtl="0" eaLnBrk="0" fontAlgn="base" latinLnBrk="0" hangingPunct="0">
              <a:lnSpc>
                <a:spcPct val="100000"/>
              </a:lnSpc>
              <a:spcBef>
                <a:spcPts val="1000"/>
              </a:spcBef>
              <a:spcAft>
                <a:spcPct val="0"/>
              </a:spcAft>
              <a:buClr>
                <a:srgbClr val="404040"/>
              </a:buClr>
              <a:buSzTx/>
              <a:buFont typeface="Arial" pitchFamily="34" charset="0"/>
              <a:buChar char="•"/>
              <a:tabLst/>
              <a:defRP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p:txBody>
      </p:sp>
      <p:sp>
        <p:nvSpPr>
          <p:cNvPr id="5" name="TextBox 4"/>
          <p:cNvSpPr txBox="1"/>
          <p:nvPr/>
        </p:nvSpPr>
        <p:spPr>
          <a:xfrm>
            <a:off x="1066800" y="5486400"/>
            <a:ext cx="6477000" cy="461665"/>
          </a:xfrm>
          <a:prstGeom prst="rect">
            <a:avLst/>
          </a:prstGeom>
          <a:noFill/>
        </p:spPr>
        <p:txBody>
          <a:bodyPr wrap="square" rtlCol="0">
            <a:spAutoFit/>
          </a:bodyPr>
          <a:lstStyle/>
          <a:p>
            <a:pPr algn="ctr"/>
            <a:r>
              <a:rPr lang="en-US" sz="2400" b="1" u="sng" dirty="0" smtClean="0">
                <a:solidFill>
                  <a:srgbClr val="404040"/>
                </a:solidFill>
                <a:latin typeface="+mn-lt"/>
                <a:ea typeface="ＭＳ Ｐゴシック" pitchFamily="-65" charset="-128"/>
                <a:cs typeface="ＭＳ Ｐゴシック" pitchFamily="-65" charset="-128"/>
              </a:rPr>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304800" y="1905000"/>
            <a:ext cx="8534400" cy="4495800"/>
          </a:xfrm>
        </p:spPr>
        <p:txBody>
          <a:bodyPr/>
          <a:lstStyle/>
          <a:p>
            <a:pPr eaLnBrk="1" hangingPunct="1"/>
            <a:r>
              <a:rPr lang="en-US" sz="1800" dirty="0" smtClean="0">
                <a:ea typeface="ＭＳ Ｐゴシック" pitchFamily="34" charset="-128"/>
              </a:rPr>
              <a:t>Approach: top-down (macro) analysis identify most attractive sectors for short ideas</a:t>
            </a:r>
          </a:p>
          <a:p>
            <a:pPr eaLnBrk="1" hangingPunct="1">
              <a:spcBef>
                <a:spcPts val="600"/>
              </a:spcBef>
            </a:pPr>
            <a:r>
              <a:rPr lang="en-US" sz="1800" dirty="0" smtClean="0">
                <a:ea typeface="ＭＳ Ｐゴシック" pitchFamily="34" charset="-128"/>
              </a:rPr>
              <a:t>Narrow focus to worst based on…</a:t>
            </a:r>
          </a:p>
          <a:p>
            <a:pPr lvl="1" eaLnBrk="1" hangingPunct="1"/>
            <a:r>
              <a:rPr lang="en-US" dirty="0" smtClean="0">
                <a:ea typeface="ＭＳ Ｐゴシック" pitchFamily="34" charset="-128"/>
              </a:rPr>
              <a:t>Fundamentals, including competitive position</a:t>
            </a:r>
          </a:p>
          <a:p>
            <a:pPr lvl="1" eaLnBrk="1" hangingPunct="1"/>
            <a:r>
              <a:rPr lang="en-US" dirty="0" smtClean="0">
                <a:ea typeface="ＭＳ Ｐゴシック" pitchFamily="34" charset="-128"/>
              </a:rPr>
              <a:t>“Qualitative” research </a:t>
            </a:r>
          </a:p>
          <a:p>
            <a:pPr lvl="2" eaLnBrk="1" hangingPunct="1"/>
            <a:r>
              <a:rPr lang="en-US" sz="1800" dirty="0" smtClean="0">
                <a:ea typeface="ＭＳ Ｐゴシック" pitchFamily="34" charset="-128"/>
              </a:rPr>
              <a:t>How does this company make money, and is it sustainable?</a:t>
            </a:r>
          </a:p>
          <a:p>
            <a:pPr lvl="2" eaLnBrk="1" hangingPunct="1"/>
            <a:r>
              <a:rPr lang="en-US" sz="1800" dirty="0" smtClean="0">
                <a:ea typeface="ＭＳ Ｐゴシック" pitchFamily="34" charset="-128"/>
              </a:rPr>
              <a:t>The story behind the numbers is crucial</a:t>
            </a:r>
          </a:p>
          <a:p>
            <a:pPr eaLnBrk="1" hangingPunct="1">
              <a:spcBef>
                <a:spcPts val="800"/>
              </a:spcBef>
            </a:pPr>
            <a:r>
              <a:rPr lang="en-US" sz="1800" dirty="0" smtClean="0">
                <a:ea typeface="ＭＳ Ｐゴシック" pitchFamily="34" charset="-128"/>
              </a:rPr>
              <a:t>Tools:</a:t>
            </a:r>
          </a:p>
          <a:p>
            <a:pPr lvl="1" eaLnBrk="1" hangingPunct="1"/>
            <a:r>
              <a:rPr lang="en-US" dirty="0" smtClean="0">
                <a:ea typeface="ＭＳ Ｐゴシック" pitchFamily="34" charset="-128"/>
              </a:rPr>
              <a:t>“Austrian School” view on the economy vs. consensus view (Keynesian/Monetarist hybrid)</a:t>
            </a:r>
          </a:p>
          <a:p>
            <a:pPr lvl="1" eaLnBrk="1" hangingPunct="1"/>
            <a:r>
              <a:rPr lang="en-US" dirty="0" smtClean="0">
                <a:ea typeface="ＭＳ Ｐゴシック" pitchFamily="34" charset="-128"/>
              </a:rPr>
              <a:t>Review 10 years of financials and management’s strategy for investing capital</a:t>
            </a:r>
          </a:p>
        </p:txBody>
      </p:sp>
      <p:pic>
        <p:nvPicPr>
          <p:cNvPr id="28675" name="Picture 5" descr="SSR_Masthead.jpg"/>
          <p:cNvPicPr>
            <a:picLocks noChangeAspect="1"/>
          </p:cNvPicPr>
          <p:nvPr/>
        </p:nvPicPr>
        <p:blipFill>
          <a:blip r:embed="rId3"/>
          <a:srcRect/>
          <a:stretch>
            <a:fillRect/>
          </a:stretch>
        </p:blipFill>
        <p:spPr bwMode="auto">
          <a:xfrm>
            <a:off x="381000" y="304800"/>
            <a:ext cx="83058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685800"/>
            <a:ext cx="7345362" cy="898524"/>
          </a:xfrm>
        </p:spPr>
        <p:txBody>
          <a:bodyPr/>
          <a:lstStyle/>
          <a:p>
            <a:r>
              <a:rPr lang="en-US" sz="2400" dirty="0" smtClean="0">
                <a:ea typeface="ＭＳ Ｐゴシック" pitchFamily="34" charset="-128"/>
              </a:rPr>
              <a:t>Core Macro Assumptions, Not Predicting GDP, is How I Approach Top-Down Research</a:t>
            </a:r>
            <a:br>
              <a:rPr lang="en-US" sz="2400" dirty="0" smtClean="0">
                <a:ea typeface="ＭＳ Ｐゴシック" pitchFamily="34" charset="-128"/>
              </a:rPr>
            </a:br>
            <a:endParaRPr lang="en-US" sz="2400" dirty="0"/>
          </a:p>
        </p:txBody>
      </p:sp>
      <p:sp>
        <p:nvSpPr>
          <p:cNvPr id="3" name="Content Placeholder 2"/>
          <p:cNvSpPr>
            <a:spLocks noGrp="1"/>
          </p:cNvSpPr>
          <p:nvPr>
            <p:ph idx="1"/>
          </p:nvPr>
        </p:nvSpPr>
        <p:spPr>
          <a:xfrm>
            <a:off x="381000" y="1905000"/>
            <a:ext cx="8305800" cy="4343400"/>
          </a:xfrm>
        </p:spPr>
        <p:txBody>
          <a:bodyPr/>
          <a:lstStyle/>
          <a:p>
            <a:r>
              <a:rPr lang="en-US" sz="1800" dirty="0" smtClean="0"/>
              <a:t>Policymakers are damaging the economy with “kick the can down the road” Keynesian policies. Overconfidence stems from belief that they saved the economy in ‘08. Reality: will spread the credit losses created by the bubble to holders of U.S. dollars/Treasuries over the next decade (result: future supply of money and Treasuries will greatly surprise to the upside)</a:t>
            </a:r>
          </a:p>
          <a:p>
            <a:r>
              <a:rPr lang="en-US" sz="1800" dirty="0" smtClean="0"/>
              <a:t>Keynesian policies act to consume the capital that was created and grown by entrepreneurs.</a:t>
            </a:r>
          </a:p>
          <a:p>
            <a:r>
              <a:rPr lang="en-US" sz="1800" dirty="0" smtClean="0"/>
              <a:t>U.S. had built up enormous capital during 19</a:t>
            </a:r>
            <a:r>
              <a:rPr lang="en-US" sz="1800" baseline="30000" dirty="0" smtClean="0"/>
              <a:t>th</a:t>
            </a:r>
            <a:r>
              <a:rPr lang="en-US" sz="1800" dirty="0" smtClean="0"/>
              <a:t> &amp; 20</a:t>
            </a:r>
            <a:r>
              <a:rPr lang="en-US" sz="1800" baseline="30000" dirty="0" smtClean="0"/>
              <a:t>th</a:t>
            </a:r>
            <a:r>
              <a:rPr lang="en-US" sz="1800" dirty="0" smtClean="0"/>
              <a:t> Centuries, but in recent decades, we’ve been borrowing against it, and sold off claims to foreign creditors</a:t>
            </a:r>
          </a:p>
          <a:p>
            <a:pPr lvl="1"/>
            <a:r>
              <a:rPr lang="en-US" sz="1600" dirty="0" smtClean="0"/>
              <a:t>Compare the economy to a company’s fundamentals; U.S. economy is in many ways functioning like an “LBO”</a:t>
            </a:r>
          </a:p>
          <a:p>
            <a:pPr lvl="1"/>
            <a:r>
              <a:rPr lang="en-US" sz="1600" dirty="0" smtClean="0"/>
              <a:t>Tax code &amp; monetary policy rewards debt accumulation and consumption, punishes savings and capital investment. </a:t>
            </a:r>
            <a:r>
              <a:rPr lang="en-US" sz="1600" b="1" u="sng" dirty="0" smtClean="0"/>
              <a:t>Result: “Stagflation”</a:t>
            </a:r>
            <a:endParaRPr lang="en-US" sz="16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i="1" u="sng" dirty="0" smtClean="0"/>
              <a:t>Slide from My 7/22/10 Presentation at Agora Conference: </a:t>
            </a:r>
            <a:r>
              <a:rPr lang="en-US" sz="2800" dirty="0" smtClean="0"/>
              <a:t>Gold Anticipates Fed Monetization</a:t>
            </a:r>
            <a:endParaRPr lang="en-US" sz="2800" dirty="0"/>
          </a:p>
        </p:txBody>
      </p:sp>
      <p:sp>
        <p:nvSpPr>
          <p:cNvPr id="3" name="Content Placeholder 2"/>
          <p:cNvSpPr>
            <a:spLocks noGrp="1"/>
          </p:cNvSpPr>
          <p:nvPr>
            <p:ph idx="1"/>
          </p:nvPr>
        </p:nvSpPr>
        <p:spPr>
          <a:xfrm>
            <a:off x="304800" y="1828800"/>
            <a:ext cx="4419600" cy="4419600"/>
          </a:xfrm>
        </p:spPr>
        <p:txBody>
          <a:bodyPr/>
          <a:lstStyle/>
          <a:p>
            <a:pPr>
              <a:spcBef>
                <a:spcPts val="1200"/>
              </a:spcBef>
            </a:pPr>
            <a:r>
              <a:rPr lang="en-US" sz="1800" dirty="0" smtClean="0"/>
              <a:t>Fed can </a:t>
            </a:r>
            <a:r>
              <a:rPr lang="en-US" sz="1800" u="sng" dirty="0" smtClean="0"/>
              <a:t>slow</a:t>
            </a:r>
            <a:r>
              <a:rPr lang="en-US" sz="1800" dirty="0" smtClean="0"/>
              <a:t> the pace of deleveraging. As long as the banking system is viewed as solvent, this game can continue </a:t>
            </a:r>
            <a:r>
              <a:rPr lang="en-US" sz="1800" b="1" u="sng" dirty="0" smtClean="0"/>
              <a:t>(2008 liquidation panic: no faith in solvency)</a:t>
            </a:r>
          </a:p>
          <a:p>
            <a:pPr>
              <a:spcBef>
                <a:spcPts val="1200"/>
              </a:spcBef>
            </a:pPr>
            <a:r>
              <a:rPr lang="en-US" sz="1800" b="1" u="sng" dirty="0" smtClean="0"/>
              <a:t>QE1</a:t>
            </a:r>
            <a:r>
              <a:rPr lang="en-US" sz="1800" dirty="0" smtClean="0"/>
              <a:t> swapped new dollars for Agencies &amp; Treasuries, freeing up banks and PIMCOs of the world to reinvest cash received into more bonds</a:t>
            </a:r>
          </a:p>
          <a:p>
            <a:pPr>
              <a:spcBef>
                <a:spcPts val="1200"/>
              </a:spcBef>
            </a:pPr>
            <a:r>
              <a:rPr lang="en-US" sz="1800" dirty="0" smtClean="0"/>
              <a:t>Created phony “savings.” Unless Fed shrinks balance sheet to pre-QE levels, this is deficit monetization</a:t>
            </a:r>
          </a:p>
          <a:p>
            <a:pPr>
              <a:spcBef>
                <a:spcPts val="1200"/>
              </a:spcBef>
            </a:pPr>
            <a:r>
              <a:rPr lang="en-US" sz="1800" dirty="0" smtClean="0"/>
              <a:t>Support for </a:t>
            </a:r>
            <a:r>
              <a:rPr lang="en-US" sz="1800" b="1" u="sng" dirty="0" smtClean="0"/>
              <a:t>QE2</a:t>
            </a:r>
            <a:r>
              <a:rPr lang="en-US" sz="1800" dirty="0" smtClean="0"/>
              <a:t> will go up if: ISM rolls over, initial jobless claims surge, S&amp;P below 900, Case-</a:t>
            </a:r>
            <a:r>
              <a:rPr lang="en-US" sz="1800" dirty="0" err="1" smtClean="0"/>
              <a:t>Shiller</a:t>
            </a:r>
            <a:r>
              <a:rPr lang="en-US" sz="1800" dirty="0" smtClean="0"/>
              <a:t> Index falls</a:t>
            </a:r>
          </a:p>
        </p:txBody>
      </p:sp>
      <p:pic>
        <p:nvPicPr>
          <p:cNvPr id="5" name="Picture 4" descr="Bernanke 2.jpg"/>
          <p:cNvPicPr>
            <a:picLocks noChangeAspect="1"/>
          </p:cNvPicPr>
          <p:nvPr/>
        </p:nvPicPr>
        <p:blipFill>
          <a:blip r:embed="rId2"/>
          <a:stretch>
            <a:fillRect/>
          </a:stretch>
        </p:blipFill>
        <p:spPr>
          <a:xfrm>
            <a:off x="6096000" y="1828800"/>
            <a:ext cx="2420163" cy="1627094"/>
          </a:xfrm>
          <a:prstGeom prst="rect">
            <a:avLst/>
          </a:prstGeom>
        </p:spPr>
      </p:pic>
      <p:pic>
        <p:nvPicPr>
          <p:cNvPr id="6" name="Picture 5" descr="StockChart gold.png"/>
          <p:cNvPicPr>
            <a:picLocks noChangeAspect="1"/>
          </p:cNvPicPr>
          <p:nvPr/>
        </p:nvPicPr>
        <p:blipFill>
          <a:blip r:embed="rId3"/>
          <a:stretch>
            <a:fillRect/>
          </a:stretch>
        </p:blipFill>
        <p:spPr>
          <a:xfrm>
            <a:off x="4648200" y="3581400"/>
            <a:ext cx="4229100" cy="27051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74724"/>
          </a:xfrm>
        </p:spPr>
        <p:txBody>
          <a:bodyPr/>
          <a:lstStyle/>
          <a:p>
            <a:r>
              <a:rPr lang="en-US" sz="2800" dirty="0" smtClean="0">
                <a:ea typeface="ＭＳ Ｐゴシック" pitchFamily="34" charset="-128"/>
              </a:rPr>
              <a:t>Short Idea: The Pantry (PTRY: </a:t>
            </a:r>
            <a:r>
              <a:rPr lang="en-US" sz="2800" dirty="0" err="1" smtClean="0">
                <a:ea typeface="ＭＳ Ｐゴシック" pitchFamily="34" charset="-128"/>
              </a:rPr>
              <a:t>Nasdaq</a:t>
            </a:r>
            <a:r>
              <a:rPr lang="en-US" sz="2800" dirty="0" smtClean="0">
                <a:ea typeface="ＭＳ Ｐゴシック" pitchFamily="34" charset="-128"/>
              </a:rPr>
              <a:t>)</a:t>
            </a:r>
            <a:br>
              <a:rPr lang="en-US" sz="2800" dirty="0" smtClean="0">
                <a:ea typeface="ＭＳ Ｐゴシック" pitchFamily="34" charset="-128"/>
              </a:rPr>
            </a:br>
            <a:endParaRPr lang="en-US" sz="2800" dirty="0"/>
          </a:p>
        </p:txBody>
      </p:sp>
      <p:sp>
        <p:nvSpPr>
          <p:cNvPr id="3" name="Content Placeholder 2"/>
          <p:cNvSpPr>
            <a:spLocks noGrp="1"/>
          </p:cNvSpPr>
          <p:nvPr>
            <p:ph idx="1"/>
          </p:nvPr>
        </p:nvSpPr>
        <p:spPr>
          <a:xfrm>
            <a:off x="304800" y="1905000"/>
            <a:ext cx="8305800" cy="838200"/>
          </a:xfrm>
        </p:spPr>
        <p:txBody>
          <a:bodyPr/>
          <a:lstStyle/>
          <a:p>
            <a:pPr>
              <a:spcBef>
                <a:spcPts val="1000"/>
              </a:spcBef>
            </a:pPr>
            <a:r>
              <a:rPr lang="en-US" sz="1600" dirty="0" smtClean="0"/>
              <a:t>Chain of ~1,600 convenience stores in Southeast U.S. under the Kangaroo banner</a:t>
            </a:r>
          </a:p>
          <a:p>
            <a:pPr>
              <a:spcBef>
                <a:spcPts val="1000"/>
              </a:spcBef>
            </a:pPr>
            <a:endParaRPr lang="en-US" sz="1600" dirty="0" smtClean="0"/>
          </a:p>
          <a:p>
            <a:pPr>
              <a:spcBef>
                <a:spcPts val="1000"/>
              </a:spcBef>
            </a:pPr>
            <a:endParaRPr lang="en-US" sz="1600" dirty="0" smtClean="0"/>
          </a:p>
        </p:txBody>
      </p:sp>
      <p:pic>
        <p:nvPicPr>
          <p:cNvPr id="7" name="Picture 6" descr="Pantry store locations.png"/>
          <p:cNvPicPr>
            <a:picLocks noChangeAspect="1"/>
          </p:cNvPicPr>
          <p:nvPr/>
        </p:nvPicPr>
        <p:blipFill>
          <a:blip r:embed="rId2"/>
          <a:stretch>
            <a:fillRect/>
          </a:stretch>
        </p:blipFill>
        <p:spPr>
          <a:xfrm>
            <a:off x="3505200" y="2438400"/>
            <a:ext cx="5382377" cy="3905795"/>
          </a:xfrm>
          <a:prstGeom prst="rect">
            <a:avLst/>
          </a:prstGeom>
        </p:spPr>
      </p:pic>
      <p:sp>
        <p:nvSpPr>
          <p:cNvPr id="8" name="Content Placeholder 2"/>
          <p:cNvSpPr txBox="1">
            <a:spLocks/>
          </p:cNvSpPr>
          <p:nvPr/>
        </p:nvSpPr>
        <p:spPr bwMode="auto">
          <a:xfrm>
            <a:off x="304800" y="2362200"/>
            <a:ext cx="34290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Management pursuing a rollup strategy; 145,000 C-stores in U.S., and 79% are single-store operators or “small” chains</a:t>
            </a:r>
          </a:p>
          <a:p>
            <a:pPr marL="342900"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Not a FCF machine</a:t>
            </a:r>
          </a:p>
          <a:p>
            <a:pPr marL="342900"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Not asset-rich: own 394 stores, lease 1,244 stores</a:t>
            </a:r>
          </a:p>
          <a:p>
            <a:pPr marL="342900"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High on- and off-balance sheet leverage; Z-Score = 1.3, not far from distress</a:t>
            </a:r>
          </a:p>
          <a:p>
            <a:pPr marL="342900"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22% of $1.9 billion balance sheet = goodwill</a:t>
            </a:r>
          </a:p>
          <a:p>
            <a:pPr marL="342900" indent="-342900">
              <a:spcBef>
                <a:spcPts val="1000"/>
              </a:spcBef>
              <a:buClr>
                <a:srgbClr val="404040"/>
              </a:buClr>
              <a:buFont typeface="Arial" pitchFamily="34" charset="0"/>
              <a:buChar char="•"/>
            </a:pPr>
            <a:endParaRPr lang="en-US" sz="1600" dirty="0" smtClean="0">
              <a:solidFill>
                <a:srgbClr val="404040"/>
              </a:solidFill>
              <a:latin typeface="+mn-lt"/>
              <a:ea typeface="ＭＳ Ｐゴシック" pitchFamily="-65" charset="-128"/>
              <a:cs typeface="ＭＳ Ｐゴシック" pitchFamily="-65" charset="-128"/>
            </a:endParaRPr>
          </a:p>
          <a:p>
            <a:pPr marL="342900" marR="0" lvl="0" indent="-342900" algn="l" defTabSz="914400" rtl="0" eaLnBrk="0" fontAlgn="base" latinLnBrk="0" hangingPunct="0">
              <a:lnSpc>
                <a:spcPct val="100000"/>
              </a:lnSpc>
              <a:spcBef>
                <a:spcPts val="1000"/>
              </a:spcBef>
              <a:spcAft>
                <a:spcPct val="0"/>
              </a:spcAft>
              <a:buClr>
                <a:srgbClr val="404040"/>
              </a:buClr>
              <a:buSzTx/>
              <a:buFont typeface="Arial" pitchFamily="34" charset="0"/>
              <a:buChar char="•"/>
              <a:tabLst/>
              <a:defRP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74724"/>
          </a:xfrm>
        </p:spPr>
        <p:txBody>
          <a:bodyPr/>
          <a:lstStyle/>
          <a:p>
            <a:r>
              <a:rPr lang="en-US" sz="2800" dirty="0" smtClean="0">
                <a:ea typeface="ＭＳ Ｐゴシック" pitchFamily="34" charset="-128"/>
              </a:rPr>
              <a:t>Short Idea: The Pantry (PTRY: </a:t>
            </a:r>
            <a:r>
              <a:rPr lang="en-US" sz="2800" dirty="0" err="1" smtClean="0">
                <a:ea typeface="ＭＳ Ｐゴシック" pitchFamily="34" charset="-128"/>
              </a:rPr>
              <a:t>Nasdaq</a:t>
            </a:r>
            <a:r>
              <a:rPr lang="en-US" sz="2800" dirty="0" smtClean="0">
                <a:ea typeface="ＭＳ Ｐゴシック" pitchFamily="34" charset="-128"/>
              </a:rPr>
              <a:t>)</a:t>
            </a:r>
            <a:br>
              <a:rPr lang="en-US" sz="2800" dirty="0" smtClean="0">
                <a:ea typeface="ＭＳ Ｐゴシック" pitchFamily="34" charset="-128"/>
              </a:rPr>
            </a:br>
            <a:endParaRPr lang="en-US" sz="2800" dirty="0"/>
          </a:p>
        </p:txBody>
      </p:sp>
      <p:sp>
        <p:nvSpPr>
          <p:cNvPr id="3" name="Content Placeholder 2"/>
          <p:cNvSpPr>
            <a:spLocks noGrp="1"/>
          </p:cNvSpPr>
          <p:nvPr>
            <p:ph idx="1"/>
          </p:nvPr>
        </p:nvSpPr>
        <p:spPr>
          <a:xfrm>
            <a:off x="304800" y="1752600"/>
            <a:ext cx="8305800" cy="1524000"/>
          </a:xfrm>
        </p:spPr>
        <p:txBody>
          <a:bodyPr/>
          <a:lstStyle/>
          <a:p>
            <a:pPr>
              <a:spcBef>
                <a:spcPts val="1000"/>
              </a:spcBef>
            </a:pPr>
            <a:r>
              <a:rPr lang="en-US" sz="1600" dirty="0" smtClean="0"/>
              <a:t>Convenient stores indirectly buy refined, globally traded goods like gasoline and food, and sell them to struggling U.S. consumers. Rising wholesale prices for gasoline, food, and tobacco are hurting convenience store margins. Rising prices are also squeezing the income of the core convenience store customer. </a:t>
            </a:r>
          </a:p>
          <a:p>
            <a:pPr>
              <a:spcBef>
                <a:spcPts val="1000"/>
              </a:spcBef>
            </a:pPr>
            <a:endParaRPr lang="en-US" sz="1600" dirty="0" smtClean="0"/>
          </a:p>
        </p:txBody>
      </p:sp>
      <p:pic>
        <p:nvPicPr>
          <p:cNvPr id="5" name="Picture 4" descr="StockChart PTRY.png"/>
          <p:cNvPicPr>
            <a:picLocks noChangeAspect="1"/>
          </p:cNvPicPr>
          <p:nvPr/>
        </p:nvPicPr>
        <p:blipFill>
          <a:blip r:embed="rId2"/>
          <a:stretch>
            <a:fillRect/>
          </a:stretch>
        </p:blipFill>
        <p:spPr>
          <a:xfrm>
            <a:off x="4343400" y="2895600"/>
            <a:ext cx="4381500" cy="2705100"/>
          </a:xfrm>
          <a:prstGeom prst="rect">
            <a:avLst/>
          </a:prstGeom>
        </p:spPr>
      </p:pic>
      <p:sp>
        <p:nvSpPr>
          <p:cNvPr id="6" name="Content Placeholder 2"/>
          <p:cNvSpPr txBox="1">
            <a:spLocks/>
          </p:cNvSpPr>
          <p:nvPr/>
        </p:nvSpPr>
        <p:spPr bwMode="auto">
          <a:xfrm>
            <a:off x="304800" y="2819400"/>
            <a:ext cx="40386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Pantry: “short” wholesale gasoline and “long” retail demand for that gasoline; also “short” wholesale packaged food/tobacco, and “long” consumer demand for that merchandise</a:t>
            </a:r>
          </a:p>
          <a:p>
            <a:pPr marL="342900"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Merchandise gross margins: 33%-37%</a:t>
            </a:r>
          </a:p>
          <a:p>
            <a:pPr marL="342900"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Gasoline gross margins: 4%-6%</a:t>
            </a:r>
          </a:p>
          <a:p>
            <a:pPr marL="342900" indent="-342900">
              <a:spcBef>
                <a:spcPts val="1000"/>
              </a:spcBef>
              <a:buClr>
                <a:srgbClr val="404040"/>
              </a:buClr>
              <a:buFont typeface="Arial" pitchFamily="34" charset="0"/>
              <a:buChar char="•"/>
            </a:pPr>
            <a:r>
              <a:rPr lang="en-US" sz="1600" dirty="0" smtClean="0">
                <a:solidFill>
                  <a:srgbClr val="404040"/>
                </a:solidFill>
                <a:latin typeface="+mn-lt"/>
                <a:ea typeface="ＭＳ Ｐゴシック" pitchFamily="-65" charset="-128"/>
                <a:cs typeface="ＭＳ Ｐゴシック" pitchFamily="-65" charset="-128"/>
              </a:rPr>
              <a:t>Pantry’s EBITDA depends heavily on volume and pricing of tobacco products: FY2010 Gross Profit: </a:t>
            </a:r>
            <a:r>
              <a:rPr lang="en-US" sz="1600" b="1" u="sng" dirty="0" smtClean="0">
                <a:solidFill>
                  <a:srgbClr val="404040"/>
                </a:solidFill>
                <a:latin typeface="+mn-lt"/>
                <a:ea typeface="ＭＳ Ｐゴシック" pitchFamily="-65" charset="-128"/>
                <a:cs typeface="ＭＳ Ｐゴシック" pitchFamily="-65" charset="-128"/>
              </a:rPr>
              <a:t>70%/30% merchandise/gasoline split</a:t>
            </a:r>
          </a:p>
          <a:p>
            <a:pPr marL="342900" marR="0" lvl="0" indent="-342900" algn="l" defTabSz="914400" rtl="0" eaLnBrk="0" fontAlgn="base" latinLnBrk="0" hangingPunct="0">
              <a:lnSpc>
                <a:spcPct val="100000"/>
              </a:lnSpc>
              <a:spcBef>
                <a:spcPts val="1000"/>
              </a:spcBef>
              <a:spcAft>
                <a:spcPct val="0"/>
              </a:spcAft>
              <a:buClr>
                <a:srgbClr val="404040"/>
              </a:buClr>
              <a:buSzTx/>
              <a:buFont typeface="Arial" pitchFamily="34" charset="0"/>
              <a:buChar char="•"/>
              <a:tabLst/>
              <a:defRP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a:p>
            <a:pPr marL="342900" marR="0" lvl="0" indent="-342900" algn="l" defTabSz="914400" rtl="0" eaLnBrk="0" fontAlgn="base" latinLnBrk="0" hangingPunct="0">
              <a:lnSpc>
                <a:spcPct val="100000"/>
              </a:lnSpc>
              <a:spcBef>
                <a:spcPts val="1000"/>
              </a:spcBef>
              <a:spcAft>
                <a:spcPct val="0"/>
              </a:spcAft>
              <a:buClr>
                <a:srgbClr val="404040"/>
              </a:buClr>
              <a:buSzTx/>
              <a:buFont typeface="Arial" pitchFamily="34" charset="0"/>
              <a:buChar char="•"/>
              <a:tabLst/>
              <a:defRPr/>
            </a:pPr>
            <a:endParaRPr kumimoji="0" lang="en-US" sz="1600" b="0" i="0" u="none" strike="noStrike" kern="1200" cap="none" spc="0" normalizeH="0" baseline="0" noProof="0" dirty="0" smtClean="0">
              <a:ln>
                <a:noFill/>
              </a:ln>
              <a:solidFill>
                <a:srgbClr val="404040"/>
              </a:solidFill>
              <a:effectLst/>
              <a:uLnTx/>
              <a:uFillTx/>
              <a:latin typeface="+mn-lt"/>
              <a:ea typeface="ＭＳ Ｐゴシック" pitchFamily="-65" charset="-128"/>
              <a:cs typeface="ＭＳ Ｐゴシック" pitchFamily="-65"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74724"/>
          </a:xfrm>
        </p:spPr>
        <p:txBody>
          <a:bodyPr/>
          <a:lstStyle/>
          <a:p>
            <a:r>
              <a:rPr lang="en-US" sz="2800" dirty="0" smtClean="0">
                <a:ea typeface="ＭＳ Ｐゴシック" pitchFamily="34" charset="-128"/>
              </a:rPr>
              <a:t>Short Idea: The Pantry (PTRY: </a:t>
            </a:r>
            <a:r>
              <a:rPr lang="en-US" sz="2800" dirty="0" err="1" smtClean="0">
                <a:ea typeface="ＭＳ Ｐゴシック" pitchFamily="34" charset="-128"/>
              </a:rPr>
              <a:t>Nasdaq</a:t>
            </a:r>
            <a:r>
              <a:rPr lang="en-US" sz="2800" dirty="0" smtClean="0">
                <a:ea typeface="ＭＳ Ｐゴシック" pitchFamily="34" charset="-128"/>
              </a:rPr>
              <a:t>)</a:t>
            </a:r>
            <a:br>
              <a:rPr lang="en-US" sz="2800" dirty="0" smtClean="0">
                <a:ea typeface="ＭＳ Ｐゴシック" pitchFamily="34" charset="-128"/>
              </a:rPr>
            </a:br>
            <a:endParaRPr lang="en-US" sz="2800" dirty="0"/>
          </a:p>
        </p:txBody>
      </p:sp>
      <p:sp>
        <p:nvSpPr>
          <p:cNvPr id="3" name="Content Placeholder 2"/>
          <p:cNvSpPr>
            <a:spLocks noGrp="1"/>
          </p:cNvSpPr>
          <p:nvPr>
            <p:ph idx="1"/>
          </p:nvPr>
        </p:nvSpPr>
        <p:spPr>
          <a:xfrm>
            <a:off x="304800" y="1752600"/>
            <a:ext cx="8305800" cy="1066800"/>
          </a:xfrm>
        </p:spPr>
        <p:txBody>
          <a:bodyPr/>
          <a:lstStyle/>
          <a:p>
            <a:pPr>
              <a:spcBef>
                <a:spcPts val="1000"/>
              </a:spcBef>
            </a:pPr>
            <a:r>
              <a:rPr lang="en-US" sz="1600" dirty="0" smtClean="0"/>
              <a:t>Tobacco products account for ~40% of crucial merchandise segment, and reliance on tobacco sales has grown...</a:t>
            </a:r>
          </a:p>
        </p:txBody>
      </p:sp>
      <p:pic>
        <p:nvPicPr>
          <p:cNvPr id="8" name="Picture 7" descr="PTRY merchandise revenue mix.png"/>
          <p:cNvPicPr>
            <a:picLocks noChangeAspect="1"/>
          </p:cNvPicPr>
          <p:nvPr/>
        </p:nvPicPr>
        <p:blipFill>
          <a:blip r:embed="rId2"/>
          <a:stretch>
            <a:fillRect/>
          </a:stretch>
        </p:blipFill>
        <p:spPr>
          <a:xfrm>
            <a:off x="838200" y="2590800"/>
            <a:ext cx="7403918" cy="342085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74724"/>
          </a:xfrm>
        </p:spPr>
        <p:txBody>
          <a:bodyPr/>
          <a:lstStyle/>
          <a:p>
            <a:r>
              <a:rPr lang="en-US" sz="2800" dirty="0" smtClean="0">
                <a:ea typeface="ＭＳ Ｐゴシック" pitchFamily="34" charset="-128"/>
              </a:rPr>
              <a:t>Short Idea: The Pantry (PTRY: </a:t>
            </a:r>
            <a:r>
              <a:rPr lang="en-US" sz="2800" dirty="0" err="1" smtClean="0">
                <a:ea typeface="ＭＳ Ｐゴシック" pitchFamily="34" charset="-128"/>
              </a:rPr>
              <a:t>Nasdaq</a:t>
            </a:r>
            <a:r>
              <a:rPr lang="en-US" sz="2800" dirty="0" smtClean="0">
                <a:ea typeface="ＭＳ Ｐゴシック" pitchFamily="34" charset="-128"/>
              </a:rPr>
              <a:t>)</a:t>
            </a:r>
            <a:br>
              <a:rPr lang="en-US" sz="2800" dirty="0" smtClean="0">
                <a:ea typeface="ＭＳ Ｐゴシック" pitchFamily="34" charset="-128"/>
              </a:rPr>
            </a:br>
            <a:endParaRPr lang="en-US" sz="2800" dirty="0"/>
          </a:p>
        </p:txBody>
      </p:sp>
      <p:sp>
        <p:nvSpPr>
          <p:cNvPr id="3" name="Content Placeholder 2"/>
          <p:cNvSpPr>
            <a:spLocks noGrp="1"/>
          </p:cNvSpPr>
          <p:nvPr>
            <p:ph idx="1"/>
          </p:nvPr>
        </p:nvSpPr>
        <p:spPr>
          <a:xfrm>
            <a:off x="457200" y="1828800"/>
            <a:ext cx="8305800" cy="2286000"/>
          </a:xfrm>
        </p:spPr>
        <p:txBody>
          <a:bodyPr/>
          <a:lstStyle/>
          <a:p>
            <a:pPr>
              <a:spcBef>
                <a:spcPts val="1000"/>
              </a:spcBef>
            </a:pPr>
            <a:r>
              <a:rPr lang="en-US" sz="1600" dirty="0" smtClean="0"/>
              <a:t>Future margin threat: powerful wholesale food distributor McLane, a Berkshire Hathaway company; </a:t>
            </a:r>
            <a:r>
              <a:rPr lang="en-US" sz="1600" b="1" u="sng" dirty="0" smtClean="0"/>
              <a:t>Pantry purchases ~60% of its general merchandise, including most tobacco and grocery items, from McLane.</a:t>
            </a:r>
          </a:p>
          <a:p>
            <a:pPr lvl="0">
              <a:spcBef>
                <a:spcPts val="1000"/>
              </a:spcBef>
            </a:pPr>
            <a:r>
              <a:rPr lang="en-US" sz="1600" dirty="0" smtClean="0"/>
              <a:t>Pantry purchases products at McLane’s cost plus an agreed upon percentage, reduced by any promotional allowances and volume rebates. </a:t>
            </a:r>
            <a:r>
              <a:rPr lang="en-US" sz="1600" u="sng" dirty="0" smtClean="0"/>
              <a:t>McLane, facing its own margin pressure from its packaged food/tobacco suppliers, could easily cut promotional allowances and rebates to Pantry.</a:t>
            </a:r>
          </a:p>
        </p:txBody>
      </p:sp>
      <p:pic>
        <p:nvPicPr>
          <p:cNvPr id="5" name="Picture 4" descr="PTRY gross margin mix.png"/>
          <p:cNvPicPr>
            <a:picLocks noChangeAspect="1"/>
          </p:cNvPicPr>
          <p:nvPr/>
        </p:nvPicPr>
        <p:blipFill>
          <a:blip r:embed="rId2"/>
          <a:stretch>
            <a:fillRect/>
          </a:stretch>
        </p:blipFill>
        <p:spPr>
          <a:xfrm>
            <a:off x="304800" y="3733800"/>
            <a:ext cx="8514253" cy="182448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74724"/>
          </a:xfrm>
        </p:spPr>
        <p:txBody>
          <a:bodyPr/>
          <a:lstStyle/>
          <a:p>
            <a:r>
              <a:rPr lang="en-US" sz="2800" dirty="0" smtClean="0">
                <a:ea typeface="ＭＳ Ｐゴシック" pitchFamily="34" charset="-128"/>
              </a:rPr>
              <a:t>Short Idea: The Pantry (PTRY: </a:t>
            </a:r>
            <a:r>
              <a:rPr lang="en-US" sz="2800" dirty="0" err="1" smtClean="0">
                <a:ea typeface="ＭＳ Ｐゴシック" pitchFamily="34" charset="-128"/>
              </a:rPr>
              <a:t>Nasdaq</a:t>
            </a:r>
            <a:r>
              <a:rPr lang="en-US" sz="2800" dirty="0" smtClean="0">
                <a:ea typeface="ＭＳ Ｐゴシック" pitchFamily="34" charset="-128"/>
              </a:rPr>
              <a:t>)</a:t>
            </a:r>
            <a:br>
              <a:rPr lang="en-US" sz="2800" dirty="0" smtClean="0">
                <a:ea typeface="ＭＳ Ｐゴシック" pitchFamily="34" charset="-128"/>
              </a:rPr>
            </a:br>
            <a:endParaRPr lang="en-US" sz="2800" dirty="0"/>
          </a:p>
        </p:txBody>
      </p:sp>
      <p:sp>
        <p:nvSpPr>
          <p:cNvPr id="3" name="Content Placeholder 2"/>
          <p:cNvSpPr>
            <a:spLocks noGrp="1"/>
          </p:cNvSpPr>
          <p:nvPr>
            <p:ph idx="1"/>
          </p:nvPr>
        </p:nvSpPr>
        <p:spPr>
          <a:xfrm>
            <a:off x="457200" y="1828800"/>
            <a:ext cx="2819400" cy="4495800"/>
          </a:xfrm>
        </p:spPr>
        <p:txBody>
          <a:bodyPr/>
          <a:lstStyle/>
          <a:p>
            <a:pPr>
              <a:spcBef>
                <a:spcPts val="1000"/>
              </a:spcBef>
            </a:pPr>
            <a:r>
              <a:rPr lang="en-US" sz="1800" dirty="0" smtClean="0"/>
              <a:t>Selling tobacco products is not an attractive business: </a:t>
            </a:r>
            <a:r>
              <a:rPr lang="en-US" sz="1800" u="sng" dirty="0" smtClean="0"/>
              <a:t>shrinking pool of customers</a:t>
            </a:r>
          </a:p>
          <a:p>
            <a:pPr>
              <a:spcBef>
                <a:spcPts val="1000"/>
              </a:spcBef>
            </a:pPr>
            <a:r>
              <a:rPr lang="en-US" sz="1800" dirty="0" smtClean="0"/>
              <a:t>Tobacco customers that remain are getting squeezed on all fronts! </a:t>
            </a:r>
          </a:p>
          <a:p>
            <a:pPr lvl="1">
              <a:spcBef>
                <a:spcPts val="1000"/>
              </a:spcBef>
            </a:pPr>
            <a:r>
              <a:rPr lang="en-US" sz="1600" dirty="0" smtClean="0"/>
              <a:t>Chronic unemployment among less-educated </a:t>
            </a:r>
          </a:p>
          <a:p>
            <a:pPr lvl="1">
              <a:spcBef>
                <a:spcPts val="1000"/>
              </a:spcBef>
            </a:pPr>
            <a:r>
              <a:rPr lang="en-US" sz="1600" dirty="0" smtClean="0"/>
              <a:t>Rising gas/food prices</a:t>
            </a:r>
          </a:p>
          <a:p>
            <a:pPr lvl="1">
              <a:spcBef>
                <a:spcPts val="1000"/>
              </a:spcBef>
            </a:pPr>
            <a:r>
              <a:rPr lang="en-US" sz="1600" dirty="0" smtClean="0"/>
              <a:t>Austerity: Less of a social safety net </a:t>
            </a:r>
          </a:p>
        </p:txBody>
      </p:sp>
      <p:pic>
        <p:nvPicPr>
          <p:cNvPr id="8" name="Picture 7" descr="CPI Tobacco Products.png"/>
          <p:cNvPicPr>
            <a:picLocks noChangeAspect="1"/>
          </p:cNvPicPr>
          <p:nvPr/>
        </p:nvPicPr>
        <p:blipFill>
          <a:blip r:embed="rId2"/>
          <a:stretch>
            <a:fillRect/>
          </a:stretch>
        </p:blipFill>
        <p:spPr>
          <a:xfrm>
            <a:off x="3352800" y="1752600"/>
            <a:ext cx="5506219" cy="4591691"/>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FFFFFF"/>
      </a:dk1>
      <a:lt1>
        <a:srgbClr val="000000"/>
      </a:lt1>
      <a:dk2>
        <a:srgbClr val="7C8F97"/>
      </a:dk2>
      <a:lt2>
        <a:srgbClr val="D1D0C8"/>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ustom 1 Calisto">
      <a:majorFont>
        <a:latin typeface="Calisto MT"/>
        <a:ea typeface=""/>
        <a:cs typeface=""/>
      </a:majorFont>
      <a:minorFont>
        <a:latin typeface="Calisto MT"/>
        <a:ea typeface=""/>
        <a:cs typeface=""/>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25809</TotalTime>
  <Words>1483</Words>
  <Application>Microsoft Office PowerPoint</Application>
  <PresentationFormat>On-screen Show (4:3)</PresentationFormat>
  <Paragraphs>91</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Capital</vt:lpstr>
      <vt:lpstr>Short Selling In an Era of Socialized Credit Losses  VALUEx Vail Conference June 17, 2011 Dan Amoss Editor, Strategic Short Report http://strategicshortreport.agorafinancial.com/ </vt:lpstr>
      <vt:lpstr>Slide 2</vt:lpstr>
      <vt:lpstr>Core Macro Assumptions, Not Predicting GDP, is How I Approach Top-Down Research </vt:lpstr>
      <vt:lpstr>Slide from My 7/22/10 Presentation at Agora Conference: Gold Anticipates Fed Monetization</vt:lpstr>
      <vt:lpstr>Short Idea: The Pantry (PTRY: Nasdaq) </vt:lpstr>
      <vt:lpstr>Short Idea: The Pantry (PTRY: Nasdaq) </vt:lpstr>
      <vt:lpstr>Short Idea: The Pantry (PTRY: Nasdaq) </vt:lpstr>
      <vt:lpstr>Short Idea: The Pantry (PTRY: Nasdaq) </vt:lpstr>
      <vt:lpstr>Short Idea: The Pantry (PTRY: Nasdaq) </vt:lpstr>
      <vt:lpstr>Short Idea: The Pantry (PTRY: Nasdaq) </vt:lpstr>
      <vt:lpstr>Short Idea: The Pantry (PTRY: Nasdaq) </vt:lpstr>
      <vt:lpstr>Short Idea: The Pantry (PTRY: Nasdaq) </vt:lpstr>
      <vt:lpstr>Long Idea: Endeavour Int’l (END: NYSE) </vt:lpstr>
      <vt:lpstr>Long Idea: Endeavour Int’l (END: NYSE) </vt:lpstr>
      <vt:lpstr>Long Idea: Endeavour Int’l (END: NYSE) </vt:lpstr>
      <vt:lpstr>Long Idea: Endeavour Int’l (END: NYSE) </vt:lpstr>
      <vt:lpstr>Long Idea: Endeavour Int’l (END: NYSE) </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Selling in a Crony Capitalist Economy</dc:title>
  <dc:creator>Dan</dc:creator>
  <cp:lastModifiedBy>DAmoss</cp:lastModifiedBy>
  <cp:revision>353</cp:revision>
  <dcterms:created xsi:type="dcterms:W3CDTF">2009-06-25T00:17:15Z</dcterms:created>
  <dcterms:modified xsi:type="dcterms:W3CDTF">2011-06-17T21:28:11Z</dcterms:modified>
</cp:coreProperties>
</file>