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89" r:id="rId4"/>
    <p:sldId id="297" r:id="rId5"/>
    <p:sldId id="298" r:id="rId6"/>
    <p:sldId id="299" r:id="rId7"/>
    <p:sldId id="314" r:id="rId8"/>
    <p:sldId id="300" r:id="rId9"/>
    <p:sldId id="301" r:id="rId10"/>
    <p:sldId id="302" r:id="rId11"/>
    <p:sldId id="303" r:id="rId12"/>
    <p:sldId id="304" r:id="rId13"/>
    <p:sldId id="290" r:id="rId14"/>
    <p:sldId id="310" r:id="rId15"/>
    <p:sldId id="312" r:id="rId16"/>
    <p:sldId id="311" r:id="rId17"/>
    <p:sldId id="305" r:id="rId18"/>
    <p:sldId id="306" r:id="rId19"/>
    <p:sldId id="307" r:id="rId20"/>
    <p:sldId id="309" r:id="rId21"/>
    <p:sldId id="313" r:id="rId22"/>
    <p:sldId id="308" r:id="rId23"/>
    <p:sldId id="31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1A87"/>
    <a:srgbClr val="FFFF79"/>
    <a:srgbClr val="49DA59"/>
    <a:srgbClr val="FF5457"/>
    <a:srgbClr val="5FA2FF"/>
    <a:srgbClr val="7AB2FE"/>
    <a:srgbClr val="FDFF41"/>
    <a:srgbClr val="FFEC00"/>
    <a:srgbClr val="F8FD4D"/>
    <a:srgbClr val="FDF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8" autoAdjust="0"/>
    <p:restoredTop sz="96327" autoAdjust="0"/>
  </p:normalViewPr>
  <p:slideViewPr>
    <p:cSldViewPr snapToGrid="0" snapToObjects="1">
      <p:cViewPr varScale="1">
        <p:scale>
          <a:sx n="129" d="100"/>
          <a:sy n="129" d="100"/>
        </p:scale>
        <p:origin x="-11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EB272-58D3-7F43-8A58-1516217D2D78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86F647-A262-6E49-B839-AD6FC2E97B18}">
      <dgm:prSet/>
      <dgm:spPr>
        <a:solidFill>
          <a:srgbClr val="031A87">
            <a:alpha val="63000"/>
          </a:srgbClr>
        </a:solidFill>
      </dgm:spPr>
      <dgm:t>
        <a:bodyPr/>
        <a:lstStyle/>
        <a:p>
          <a:pPr rtl="0"/>
          <a:r>
            <a:rPr lang="en-US" b="1" dirty="0" smtClean="0"/>
            <a:t>Search Strategy</a:t>
          </a:r>
          <a:endParaRPr lang="en-US" b="1" dirty="0"/>
        </a:p>
      </dgm:t>
    </dgm:pt>
    <dgm:pt modelId="{B564E218-F4A8-F241-875C-9321CD22CB1B}" type="parTrans" cxnId="{C2E24716-5ACB-C744-B58D-D0BDDAE473C6}">
      <dgm:prSet/>
      <dgm:spPr/>
      <dgm:t>
        <a:bodyPr/>
        <a:lstStyle/>
        <a:p>
          <a:endParaRPr lang="en-US"/>
        </a:p>
      </dgm:t>
    </dgm:pt>
    <dgm:pt modelId="{E2DA17DA-3782-8C48-9C5F-F0BB29100812}" type="sibTrans" cxnId="{C2E24716-5ACB-C744-B58D-D0BDDAE473C6}">
      <dgm:prSet/>
      <dgm:spPr/>
      <dgm:t>
        <a:bodyPr/>
        <a:lstStyle/>
        <a:p>
          <a:endParaRPr lang="en-US"/>
        </a:p>
      </dgm:t>
    </dgm:pt>
    <dgm:pt modelId="{2E88465F-EE00-0442-94EF-E4948E4558E3}">
      <dgm:prSet/>
      <dgm:spPr>
        <a:solidFill>
          <a:srgbClr val="031A87">
            <a:alpha val="63000"/>
          </a:srgbClr>
        </a:solidFill>
      </dgm:spPr>
      <dgm:t>
        <a:bodyPr/>
        <a:lstStyle/>
        <a:p>
          <a:r>
            <a:rPr lang="en-US" b="1" dirty="0" smtClean="0"/>
            <a:t>Due Diligence</a:t>
          </a:r>
          <a:endParaRPr lang="en-US" b="1" dirty="0"/>
        </a:p>
      </dgm:t>
    </dgm:pt>
    <dgm:pt modelId="{C53615A0-4E96-F64F-AEA9-84773F4ED48A}" type="parTrans" cxnId="{5D4141F7-2332-294B-B4C2-B38547DF85DC}">
      <dgm:prSet/>
      <dgm:spPr/>
      <dgm:t>
        <a:bodyPr/>
        <a:lstStyle/>
        <a:p>
          <a:endParaRPr lang="en-US"/>
        </a:p>
      </dgm:t>
    </dgm:pt>
    <dgm:pt modelId="{49CF33F5-9F62-134D-9502-443250CFD0F6}" type="sibTrans" cxnId="{5D4141F7-2332-294B-B4C2-B38547DF85DC}">
      <dgm:prSet/>
      <dgm:spPr/>
      <dgm:t>
        <a:bodyPr/>
        <a:lstStyle/>
        <a:p>
          <a:endParaRPr lang="en-US"/>
        </a:p>
      </dgm:t>
    </dgm:pt>
    <dgm:pt modelId="{676F8755-6F94-A641-9F36-3355DE3738BB}">
      <dgm:prSet/>
      <dgm:spPr>
        <a:solidFill>
          <a:srgbClr val="031A87">
            <a:alpha val="63000"/>
          </a:srgbClr>
        </a:solidFill>
      </dgm:spPr>
      <dgm:t>
        <a:bodyPr/>
        <a:lstStyle/>
        <a:p>
          <a:r>
            <a:rPr lang="en-US" b="1" dirty="0" smtClean="0"/>
            <a:t>Portfolio Management</a:t>
          </a:r>
          <a:endParaRPr lang="en-US" b="1" dirty="0"/>
        </a:p>
      </dgm:t>
    </dgm:pt>
    <dgm:pt modelId="{6314A740-51AA-414B-B7C4-B4B7E9241ADD}" type="parTrans" cxnId="{1DD9AF1E-AFD5-A245-A3F6-A43173DC062C}">
      <dgm:prSet/>
      <dgm:spPr/>
      <dgm:t>
        <a:bodyPr/>
        <a:lstStyle/>
        <a:p>
          <a:endParaRPr lang="en-US"/>
        </a:p>
      </dgm:t>
    </dgm:pt>
    <dgm:pt modelId="{76380AAB-7F43-EB47-ADE2-80C07AB08162}" type="sibTrans" cxnId="{1DD9AF1E-AFD5-A245-A3F6-A43173DC062C}">
      <dgm:prSet/>
      <dgm:spPr/>
      <dgm:t>
        <a:bodyPr/>
        <a:lstStyle/>
        <a:p>
          <a:endParaRPr lang="en-US"/>
        </a:p>
      </dgm:t>
    </dgm:pt>
    <dgm:pt modelId="{1763BC0B-1AE9-4041-AFC3-B7D24D8B1998}" type="pres">
      <dgm:prSet presAssocID="{115EB272-58D3-7F43-8A58-1516217D2D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2D5063-30E0-A649-87B5-17E65E2CAE22}" type="pres">
      <dgm:prSet presAssocID="{4286F647-A262-6E49-B839-AD6FC2E97B1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CABD6-2A4E-D849-8A9C-456B4CC29178}" type="pres">
      <dgm:prSet presAssocID="{E2DA17DA-3782-8C48-9C5F-F0BB29100812}" presName="parTxOnlySpace" presStyleCnt="0"/>
      <dgm:spPr/>
    </dgm:pt>
    <dgm:pt modelId="{21C2949C-A40D-BC4F-A9E4-24B5549E76A3}" type="pres">
      <dgm:prSet presAssocID="{2E88465F-EE00-0442-94EF-E4948E4558E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97F31-F6A0-D740-9BAB-0D4994B2C964}" type="pres">
      <dgm:prSet presAssocID="{49CF33F5-9F62-134D-9502-443250CFD0F6}" presName="parTxOnlySpace" presStyleCnt="0"/>
      <dgm:spPr/>
    </dgm:pt>
    <dgm:pt modelId="{A49AC7F0-9D0A-8F40-B61E-B56BD2D688C9}" type="pres">
      <dgm:prSet presAssocID="{676F8755-6F94-A641-9F36-3355DE3738B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E24716-5ACB-C744-B58D-D0BDDAE473C6}" srcId="{115EB272-58D3-7F43-8A58-1516217D2D78}" destId="{4286F647-A262-6E49-B839-AD6FC2E97B18}" srcOrd="0" destOrd="0" parTransId="{B564E218-F4A8-F241-875C-9321CD22CB1B}" sibTransId="{E2DA17DA-3782-8C48-9C5F-F0BB29100812}"/>
    <dgm:cxn modelId="{40130B1D-078D-5E48-BFD1-F84052DA1D44}" type="presOf" srcId="{676F8755-6F94-A641-9F36-3355DE3738BB}" destId="{A49AC7F0-9D0A-8F40-B61E-B56BD2D688C9}" srcOrd="0" destOrd="0" presId="urn:microsoft.com/office/officeart/2005/8/layout/chevron1"/>
    <dgm:cxn modelId="{5D4141F7-2332-294B-B4C2-B38547DF85DC}" srcId="{115EB272-58D3-7F43-8A58-1516217D2D78}" destId="{2E88465F-EE00-0442-94EF-E4948E4558E3}" srcOrd="1" destOrd="0" parTransId="{C53615A0-4E96-F64F-AEA9-84773F4ED48A}" sibTransId="{49CF33F5-9F62-134D-9502-443250CFD0F6}"/>
    <dgm:cxn modelId="{8A9ADF1D-FF3D-C547-90B0-69EBED5D5060}" type="presOf" srcId="{115EB272-58D3-7F43-8A58-1516217D2D78}" destId="{1763BC0B-1AE9-4041-AFC3-B7D24D8B1998}" srcOrd="0" destOrd="0" presId="urn:microsoft.com/office/officeart/2005/8/layout/chevron1"/>
    <dgm:cxn modelId="{1DD9AF1E-AFD5-A245-A3F6-A43173DC062C}" srcId="{115EB272-58D3-7F43-8A58-1516217D2D78}" destId="{676F8755-6F94-A641-9F36-3355DE3738BB}" srcOrd="2" destOrd="0" parTransId="{6314A740-51AA-414B-B7C4-B4B7E9241ADD}" sibTransId="{76380AAB-7F43-EB47-ADE2-80C07AB08162}"/>
    <dgm:cxn modelId="{8F2DE18A-F49B-5D48-A59F-FBF686E4C923}" type="presOf" srcId="{2E88465F-EE00-0442-94EF-E4948E4558E3}" destId="{21C2949C-A40D-BC4F-A9E4-24B5549E76A3}" srcOrd="0" destOrd="0" presId="urn:microsoft.com/office/officeart/2005/8/layout/chevron1"/>
    <dgm:cxn modelId="{AC54EF97-3CA1-A84E-AB1B-CE396E16BACA}" type="presOf" srcId="{4286F647-A262-6E49-B839-AD6FC2E97B18}" destId="{F12D5063-30E0-A649-87B5-17E65E2CAE22}" srcOrd="0" destOrd="0" presId="urn:microsoft.com/office/officeart/2005/8/layout/chevron1"/>
    <dgm:cxn modelId="{5FD0E3AB-1EAF-8942-B190-1292D5520442}" type="presParOf" srcId="{1763BC0B-1AE9-4041-AFC3-B7D24D8B1998}" destId="{F12D5063-30E0-A649-87B5-17E65E2CAE22}" srcOrd="0" destOrd="0" presId="urn:microsoft.com/office/officeart/2005/8/layout/chevron1"/>
    <dgm:cxn modelId="{40874AEE-BFBB-9F4A-A8E1-13339DEA598D}" type="presParOf" srcId="{1763BC0B-1AE9-4041-AFC3-B7D24D8B1998}" destId="{DFFCABD6-2A4E-D849-8A9C-456B4CC29178}" srcOrd="1" destOrd="0" presId="urn:microsoft.com/office/officeart/2005/8/layout/chevron1"/>
    <dgm:cxn modelId="{B4A0F5A6-9349-C54C-AF4D-FA53971D0D5E}" type="presParOf" srcId="{1763BC0B-1AE9-4041-AFC3-B7D24D8B1998}" destId="{21C2949C-A40D-BC4F-A9E4-24B5549E76A3}" srcOrd="2" destOrd="0" presId="urn:microsoft.com/office/officeart/2005/8/layout/chevron1"/>
    <dgm:cxn modelId="{1765194C-31E8-1B40-A3C3-85714A57377D}" type="presParOf" srcId="{1763BC0B-1AE9-4041-AFC3-B7D24D8B1998}" destId="{9F797F31-F6A0-D740-9BAB-0D4994B2C964}" srcOrd="3" destOrd="0" presId="urn:microsoft.com/office/officeart/2005/8/layout/chevron1"/>
    <dgm:cxn modelId="{C5313A82-1084-184C-BF2E-C05A2E3452DB}" type="presParOf" srcId="{1763BC0B-1AE9-4041-AFC3-B7D24D8B1998}" destId="{A49AC7F0-9D0A-8F40-B61E-B56BD2D688C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D5063-30E0-A649-87B5-17E65E2CAE22}">
      <dsp:nvSpPr>
        <dsp:cNvPr id="0" name=""/>
        <dsp:cNvSpPr/>
      </dsp:nvSpPr>
      <dsp:spPr>
        <a:xfrm>
          <a:off x="2339" y="1349"/>
          <a:ext cx="2850750" cy="1140300"/>
        </a:xfrm>
        <a:prstGeom prst="chevron">
          <a:avLst/>
        </a:prstGeom>
        <a:solidFill>
          <a:srgbClr val="031A87">
            <a:alpha val="63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Search Strategy</a:t>
          </a:r>
          <a:endParaRPr lang="en-US" sz="2200" b="1" kern="1200" dirty="0"/>
        </a:p>
      </dsp:txBody>
      <dsp:txXfrm>
        <a:off x="572489" y="1349"/>
        <a:ext cx="1710450" cy="1140300"/>
      </dsp:txXfrm>
    </dsp:sp>
    <dsp:sp modelId="{21C2949C-A40D-BC4F-A9E4-24B5549E76A3}">
      <dsp:nvSpPr>
        <dsp:cNvPr id="0" name=""/>
        <dsp:cNvSpPr/>
      </dsp:nvSpPr>
      <dsp:spPr>
        <a:xfrm>
          <a:off x="2568015" y="1349"/>
          <a:ext cx="2850750" cy="1140300"/>
        </a:xfrm>
        <a:prstGeom prst="chevron">
          <a:avLst/>
        </a:prstGeom>
        <a:solidFill>
          <a:srgbClr val="031A87">
            <a:alpha val="63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Due Diligence</a:t>
          </a:r>
          <a:endParaRPr lang="en-US" sz="2200" b="1" kern="1200" dirty="0"/>
        </a:p>
      </dsp:txBody>
      <dsp:txXfrm>
        <a:off x="3138165" y="1349"/>
        <a:ext cx="1710450" cy="1140300"/>
      </dsp:txXfrm>
    </dsp:sp>
    <dsp:sp modelId="{A49AC7F0-9D0A-8F40-B61E-B56BD2D688C9}">
      <dsp:nvSpPr>
        <dsp:cNvPr id="0" name=""/>
        <dsp:cNvSpPr/>
      </dsp:nvSpPr>
      <dsp:spPr>
        <a:xfrm>
          <a:off x="5133690" y="1349"/>
          <a:ext cx="2850750" cy="1140300"/>
        </a:xfrm>
        <a:prstGeom prst="chevron">
          <a:avLst/>
        </a:prstGeom>
        <a:solidFill>
          <a:srgbClr val="031A87">
            <a:alpha val="63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Portfolio Management</a:t>
          </a:r>
          <a:endParaRPr lang="en-US" sz="2200" b="1" kern="1200" dirty="0"/>
        </a:p>
      </dsp:txBody>
      <dsp:txXfrm>
        <a:off x="5703840" y="1349"/>
        <a:ext cx="1710450" cy="1140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E853D-8274-4641-B287-D73AA411E567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BE97A-3C72-7F47-BC4B-AABB22889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9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ADB54-2044-C643-A4BC-949353922BB6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D5D23-C8FA-B54F-B50C-4D311737E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2324-3EC3-004B-A7B6-9FDCD90DFBB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0FEE-AE95-DB4F-A52E-DB04D901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2324-3EC3-004B-A7B6-9FDCD90DFBB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0FEE-AE95-DB4F-A52E-DB04D901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2324-3EC3-004B-A7B6-9FDCD90DFBB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0FEE-AE95-DB4F-A52E-DB04D901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2324-3EC3-004B-A7B6-9FDCD90DFBB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0FEE-AE95-DB4F-A52E-DB04D901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2324-3EC3-004B-A7B6-9FDCD90DFBB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0FEE-AE95-DB4F-A52E-DB04D901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2324-3EC3-004B-A7B6-9FDCD90DFBB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0FEE-AE95-DB4F-A52E-DB04D901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2324-3EC3-004B-A7B6-9FDCD90DFBB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0FEE-AE95-DB4F-A52E-DB04D901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2324-3EC3-004B-A7B6-9FDCD90DFBB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0FEE-AE95-DB4F-A52E-DB04D901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2324-3EC3-004B-A7B6-9FDCD90DFBB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0FEE-AE95-DB4F-A52E-DB04D901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2324-3EC3-004B-A7B6-9FDCD90DFBB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0FEE-AE95-DB4F-A52E-DB04D901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2324-3EC3-004B-A7B6-9FDCD90DFBB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0FEE-AE95-DB4F-A52E-DB04D901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69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0750"/>
            <a:ext cx="8229600" cy="3935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A2324-3EC3-004B-A7B6-9FDCD90DFBB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58E00-239D-0740-9FA0-C59FD70016A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21930"/>
            <a:ext cx="8229600" cy="1588"/>
          </a:xfrm>
          <a:prstGeom prst="line">
            <a:avLst/>
          </a:prstGeom>
          <a:ln>
            <a:solidFill>
              <a:srgbClr val="002D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 spc="-50">
          <a:solidFill>
            <a:srgbClr val="002D99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0" y="2763772"/>
            <a:ext cx="9144000" cy="1599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 charset="0"/>
              </a:rPr>
              <a:t>One Man</a:t>
            </a:r>
            <a:r>
              <a:rPr kumimoji="0" lang="en-US" sz="4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 charset="0"/>
              </a:rPr>
              <a:t> vs. the World: Workflow Management for Investors</a:t>
            </a:r>
            <a:endParaRPr kumimoji="0" lang="en-US" sz="42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ヒラギノ角ゴ ProN W6" charset="-128"/>
              <a:cs typeface="ヒラギノ角ゴ ProN W6" charset="-128"/>
              <a:sym typeface="Helvetica Neue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70000" y="4472138"/>
            <a:ext cx="6430681" cy="6945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 charset="0"/>
              </a:rPr>
              <a:t>June 2012 </a:t>
            </a:r>
            <a:r>
              <a:rPr kumimoji="0" lang="en-US" sz="36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 charset="0"/>
              </a:rPr>
              <a:t>ValueX</a:t>
            </a:r>
            <a:endParaRPr kumimoji="0" lang="en-US" sz="36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tracker continued…</a:t>
            </a:r>
            <a:endParaRPr lang="en-US" dirty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Let’s look at the components of the spreadsheet and how it guides my workflow.</a:t>
            </a:r>
            <a:endParaRPr lang="en-US" sz="16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57200" y="2020147"/>
            <a:ext cx="2752888" cy="987461"/>
          </a:xfrm>
          <a:prstGeom prst="wedgeRectCallout">
            <a:avLst>
              <a:gd name="adj1" fmla="val 43102"/>
              <a:gd name="adj2" fmla="val 87958"/>
            </a:avLst>
          </a:prstGeom>
          <a:ln w="3175" cmpd="sng">
            <a:solidFill>
              <a:schemeClr val="accent1">
                <a:alpha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sz="1400" dirty="0" smtClean="0">
                <a:latin typeface=""/>
              </a:rPr>
              <a:t>Tick counter: how many times I’ve taken a close look at the company. The higher, the better I know this company.</a:t>
            </a:r>
            <a:endParaRPr lang="en-US" sz="1400" dirty="0">
              <a:latin typeface="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506503" y="2286000"/>
            <a:ext cx="1513634" cy="721608"/>
          </a:xfrm>
          <a:prstGeom prst="wedgeRectCallout">
            <a:avLst>
              <a:gd name="adj1" fmla="val -5065"/>
              <a:gd name="adj2" fmla="val 97475"/>
            </a:avLst>
          </a:prstGeom>
          <a:ln w="3175" cmpd="sng">
            <a:solidFill>
              <a:schemeClr val="accent1">
                <a:alpha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latin typeface=""/>
              </a:rPr>
              <a:t>Where did this idea come from?</a:t>
            </a:r>
            <a:endParaRPr lang="en-US" sz="1400" dirty="0">
              <a:latin typeface="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4003802" y="5053523"/>
            <a:ext cx="2752888" cy="973764"/>
          </a:xfrm>
          <a:prstGeom prst="wedgeRectCallout">
            <a:avLst>
              <a:gd name="adj1" fmla="val -22011"/>
              <a:gd name="adj2" fmla="val -94992"/>
            </a:avLst>
          </a:prstGeom>
          <a:ln w="3175" cmpd="sng">
            <a:solidFill>
              <a:schemeClr val="accent1">
                <a:alpha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sz="1400" dirty="0" smtClean="0">
                <a:latin typeface=""/>
              </a:rPr>
              <a:t>Date logged: the older, the better I know this company.</a:t>
            </a:r>
            <a:endParaRPr lang="en-US" sz="1400" dirty="0">
              <a:latin typeface="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226566" y="2507570"/>
            <a:ext cx="2764867" cy="500038"/>
          </a:xfrm>
          <a:prstGeom prst="wedgeRectCallout">
            <a:avLst>
              <a:gd name="adj1" fmla="val -39732"/>
              <a:gd name="adj2" fmla="val 119388"/>
            </a:avLst>
          </a:prstGeom>
          <a:ln w="3175" cmpd="sng">
            <a:solidFill>
              <a:schemeClr val="accent1">
                <a:alpha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latin typeface=""/>
              </a:rPr>
              <a:t>52 week low</a:t>
            </a:r>
            <a:endParaRPr lang="en-US" sz="1400" dirty="0">
              <a:latin typeface=""/>
            </a:endParaRPr>
          </a:p>
        </p:txBody>
      </p:sp>
      <p:pic>
        <p:nvPicPr>
          <p:cNvPr id="16" name="Content Placeholder 3" descr="Screen Shot 2012-04-16 at 10.07.4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3" t="25118" r="12110" b="63125"/>
          <a:stretch/>
        </p:blipFill>
        <p:spPr>
          <a:xfrm>
            <a:off x="3126492" y="3500255"/>
            <a:ext cx="2730076" cy="910066"/>
          </a:xfrm>
        </p:spPr>
      </p:pic>
    </p:spTree>
    <p:extLst>
      <p:ext uri="{BB962C8B-B14F-4D97-AF65-F5344CB8AC3E}">
        <p14:creationId xmlns:p14="http://schemas.microsoft.com/office/powerpoint/2010/main" val="48399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5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Evernote</a:t>
            </a:r>
            <a:r>
              <a:rPr lang="en-US" sz="3600" dirty="0" smtClean="0"/>
              <a:t> keeps your brain synced</a:t>
            </a:r>
            <a:endParaRPr lang="en-US" sz="3600" dirty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I used to take notes on 10Ks with pen &amp; pencil, in Word, in emails, etc. But keeping everything synced, available at all times, and up to date is best done in </a:t>
            </a:r>
            <a:r>
              <a:rPr lang="en-US" sz="1600" dirty="0" err="1" smtClean="0">
                <a:latin typeface="Helvetica Neue"/>
                <a:ea typeface="Helvetica Neue"/>
                <a:cs typeface="Helvetica Neue"/>
                <a:sym typeface="Helvetica Neue" charset="0"/>
              </a:rPr>
              <a:t>Evernote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.</a:t>
            </a:r>
            <a:endParaRPr lang="en-US" sz="16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  <p:pic>
        <p:nvPicPr>
          <p:cNvPr id="6" name="Picture 5" descr="Screen Shot 2012-04-16 at 11.3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3" y="1954312"/>
            <a:ext cx="5298873" cy="4903688"/>
          </a:xfrm>
          <a:prstGeom prst="rect">
            <a:avLst/>
          </a:prstGeom>
        </p:spPr>
      </p:pic>
      <p:pic>
        <p:nvPicPr>
          <p:cNvPr id="7" name="Picture 6" descr="pho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31" y="2170157"/>
            <a:ext cx="2771869" cy="41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2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5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Evernote</a:t>
            </a:r>
            <a:r>
              <a:rPr lang="en-US" sz="3600" dirty="0" smtClean="0"/>
              <a:t> continued…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8340"/>
            <a:ext cx="8229600" cy="45986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Desktop, web and mobile apps</a:t>
            </a:r>
            <a:r>
              <a:rPr lang="en-US" dirty="0" smtClean="0"/>
              <a:t>: Look back on the previous page. The desktop &amp; iPhone apps are loaded to the same file – my notes on the last earnings call for SVU. Everything is synced in real time, so I always have access to all my notes in the cloud.</a:t>
            </a:r>
            <a:endParaRPr lang="en-US" b="1" dirty="0" smtClean="0"/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LOTS of other features</a:t>
            </a:r>
            <a:r>
              <a:rPr lang="en-US" dirty="0" smtClean="0"/>
              <a:t>: I haven’t even scratched the surface of </a:t>
            </a:r>
            <a:r>
              <a:rPr lang="en-US" dirty="0" err="1" smtClean="0"/>
              <a:t>Evernote</a:t>
            </a:r>
            <a:r>
              <a:rPr lang="en-US" dirty="0" smtClean="0"/>
              <a:t>. Web clipping, on-the-go audio notes recorded on your iPhone and synced back to your desktop, etc. </a:t>
            </a:r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Free and paid version</a:t>
            </a:r>
            <a:r>
              <a:rPr lang="en-US" dirty="0" smtClean="0"/>
              <a:t>: I’ve never needed to upgrade to the paid version. I get all of this for free.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Helvetica Neue"/>
                <a:ea typeface="Helvetica Neue"/>
                <a:cs typeface="Helvetica Neue"/>
                <a:sym typeface="Helvetica Neue" charset="0"/>
              </a:rPr>
              <a:t>I used to take notes on 10Ks with pen &amp; pencil, in Word, in emails, etc. But keeping everything synced, available at all times, and up to date is best done in </a:t>
            </a:r>
            <a:r>
              <a:rPr lang="en-US" sz="1600" dirty="0" err="1">
                <a:latin typeface="Helvetica Neue"/>
                <a:ea typeface="Helvetica Neue"/>
                <a:cs typeface="Helvetica Neue"/>
                <a:sym typeface="Helvetica Neue" charset="0"/>
              </a:rPr>
              <a:t>Evernote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32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59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Keeping up with news &amp; filings via RSS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8340"/>
            <a:ext cx="8229600" cy="459866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EDGAR has extensive RSS integration</a:t>
            </a:r>
            <a:r>
              <a:rPr lang="en-US" dirty="0" smtClean="0"/>
              <a:t>: At the top of any EDGAR search, there is an RSS icon (see next page)</a:t>
            </a:r>
          </a:p>
          <a:p>
            <a:pPr lvl="1"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dirty="0" smtClean="0"/>
              <a:t>You can create filings for asset managers so you can see their 13Gs, 13Ds, 13Fs, etc. </a:t>
            </a:r>
          </a:p>
          <a:p>
            <a:pPr lvl="1"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dirty="0" smtClean="0"/>
              <a:t>You can create a feed of every 13D, or every S-1, or every contested proxy that gets filed with the SEC.</a:t>
            </a:r>
          </a:p>
          <a:p>
            <a:pPr lvl="1"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dirty="0" smtClean="0"/>
              <a:t>You can create a feed for each portfolio company,</a:t>
            </a:r>
            <a:r>
              <a:rPr lang="en-US" dirty="0"/>
              <a:t> </a:t>
            </a:r>
            <a:r>
              <a:rPr lang="en-US" dirty="0" smtClean="0"/>
              <a:t>so you’ll see every Form 4, every 8K, every shelf registration, every change in comp plans.</a:t>
            </a:r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Google News alerts</a:t>
            </a:r>
            <a:r>
              <a:rPr lang="en-US" dirty="0" smtClean="0"/>
              <a:t>: They can be delivered as either email or RSS feeds. I prefer feeds to keep my inbox clean. Literally dozens of ways to use them. </a:t>
            </a:r>
          </a:p>
          <a:p>
            <a:pPr lvl="1"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dirty="0" smtClean="0"/>
              <a:t>Can use for general idea search (try “tax free spinoff” or “announces buyback.”)</a:t>
            </a:r>
          </a:p>
          <a:p>
            <a:pPr lvl="1"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dirty="0" smtClean="0"/>
              <a:t>Can use to keep tabs on an industry. If you own </a:t>
            </a:r>
            <a:r>
              <a:rPr lang="en-US" dirty="0" err="1" smtClean="0"/>
              <a:t>Graftech</a:t>
            </a:r>
            <a:r>
              <a:rPr lang="en-US" dirty="0" smtClean="0"/>
              <a:t> (GTI), then an RSS feed for the keyword “graphite electrode” makes it easy to follow the industry.</a:t>
            </a:r>
          </a:p>
          <a:p>
            <a:pPr lvl="1"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endParaRPr lang="en-US" dirty="0" smtClean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Very few investors use RSS readers, and those that do restrict themselves almost entirely to blogs and news sites. But RSS can do so much more…</a:t>
            </a:r>
            <a:endParaRPr lang="en-US" sz="16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19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5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Grabbing RSS feeds from EDGAR</a:t>
            </a:r>
            <a:endParaRPr lang="en-US" sz="3600" dirty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On any search page, just look for the signature orange RSS symbol, right click and copy the link to the clipboard. </a:t>
            </a:r>
            <a:endParaRPr lang="en-US" sz="16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  <p:pic>
        <p:nvPicPr>
          <p:cNvPr id="5" name="Picture 4" descr="Screen Shot 2012-04-17 at 1.17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48" y="2000147"/>
            <a:ext cx="5591043" cy="485785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010055" y="4330316"/>
            <a:ext cx="1290035" cy="790057"/>
          </a:xfrm>
          <a:prstGeom prst="ellipse">
            <a:avLst/>
          </a:prstGeom>
          <a:noFill/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64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5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Grabbing RSS feeds from Google</a:t>
            </a:r>
            <a:endParaRPr lang="en-US" sz="3600" dirty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Search for a term – in this case “</a:t>
            </a:r>
            <a:r>
              <a:rPr lang="en-US" sz="1600" dirty="0" err="1" smtClean="0">
                <a:latin typeface="Helvetica Neue"/>
                <a:ea typeface="Helvetica Neue"/>
                <a:cs typeface="Helvetica Neue"/>
                <a:sym typeface="Helvetica Neue" charset="0"/>
              </a:rPr>
              <a:t>Cemex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” – on Google. Click the news link on the left, and then scroll down until you see the orange RSS icon. Copy the URL for this icon.</a:t>
            </a:r>
            <a:endParaRPr lang="en-US" sz="16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  <p:pic>
        <p:nvPicPr>
          <p:cNvPr id="6" name="Picture 5" descr="Screen Shot 2012-04-17 at 1.36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18" y="2080153"/>
            <a:ext cx="4160277" cy="477784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950081" y="6050441"/>
            <a:ext cx="930785" cy="570041"/>
          </a:xfrm>
          <a:prstGeom prst="ellipse">
            <a:avLst/>
          </a:prstGeom>
          <a:noFill/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7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5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Importing RSS feeds into your reader</a:t>
            </a:r>
            <a:endParaRPr lang="en-US" sz="3600" dirty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I use </a:t>
            </a:r>
            <a:r>
              <a:rPr lang="en-US" sz="1600" dirty="0" err="1" smtClean="0">
                <a:latin typeface="Helvetica Neue"/>
                <a:ea typeface="Helvetica Neue"/>
                <a:cs typeface="Helvetica Neue"/>
                <a:sym typeface="Helvetica Neue" charset="0"/>
              </a:rPr>
              <a:t>Netvibes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 – and I may be their last user. Almost everyone uses Google Reader. But, here’s how you add a feed to </a:t>
            </a:r>
            <a:r>
              <a:rPr lang="en-US" sz="1600" dirty="0" err="1" smtClean="0">
                <a:latin typeface="Helvetica Neue"/>
                <a:ea typeface="Helvetica Neue"/>
                <a:cs typeface="Helvetica Neue"/>
                <a:sym typeface="Helvetica Neue" charset="0"/>
              </a:rPr>
              <a:t>Netvibes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. It’s very similar at Google.</a:t>
            </a:r>
            <a:endParaRPr lang="en-US" sz="16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  <p:pic>
        <p:nvPicPr>
          <p:cNvPr id="3" name="Picture 2" descr="Screen Shot 2012-04-17 at 1.31.3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7" r="4313"/>
          <a:stretch/>
        </p:blipFill>
        <p:spPr>
          <a:xfrm>
            <a:off x="1785965" y="1878340"/>
            <a:ext cx="5323840" cy="507373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471575" y="2605272"/>
            <a:ext cx="1290035" cy="790057"/>
          </a:xfrm>
          <a:prstGeom prst="ellipse">
            <a:avLst/>
          </a:prstGeom>
          <a:noFill/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53050" y="2421447"/>
            <a:ext cx="1290035" cy="790057"/>
          </a:xfrm>
          <a:prstGeom prst="ellipse">
            <a:avLst/>
          </a:prstGeom>
          <a:noFill/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43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5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Examples of how I use RSS</a:t>
            </a:r>
            <a:endParaRPr lang="en-US" sz="3600" dirty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This is my feed of asset managers I follow. You can see 13Ds, 13Gs, and 13Fs from Pershing Square, </a:t>
            </a:r>
            <a:r>
              <a:rPr lang="en-US" sz="1600" dirty="0" err="1" smtClean="0">
                <a:latin typeface="Helvetica Neue"/>
                <a:ea typeface="Helvetica Neue"/>
                <a:cs typeface="Helvetica Neue"/>
                <a:sym typeface="Helvetica Neue" charset="0"/>
              </a:rPr>
              <a:t>Baupost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, Brave Warrior, Scout, First Wilshire, et. al. here.</a:t>
            </a:r>
            <a:endParaRPr lang="en-US" sz="16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  <p:pic>
        <p:nvPicPr>
          <p:cNvPr id="6" name="Picture 5" descr="Screen Shot 2012-04-17 at 12.12.2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15"/>
          <a:stretch/>
        </p:blipFill>
        <p:spPr>
          <a:xfrm>
            <a:off x="1850050" y="2120155"/>
            <a:ext cx="5545003" cy="1960143"/>
          </a:xfrm>
          <a:prstGeom prst="rect">
            <a:avLst/>
          </a:prstGeom>
        </p:spPr>
      </p:pic>
      <p:pic>
        <p:nvPicPr>
          <p:cNvPr id="7" name="Picture 6" descr="Screen Shot 2012-04-17 at 12.12.2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2" t="25690" r="5371" b="46910"/>
          <a:stretch/>
        </p:blipFill>
        <p:spPr>
          <a:xfrm>
            <a:off x="1297460" y="4430323"/>
            <a:ext cx="6650182" cy="214015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1417464" y="4170304"/>
            <a:ext cx="240007" cy="1700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09670" y="4172693"/>
            <a:ext cx="277969" cy="1700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507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5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Examples of how I use RSS</a:t>
            </a:r>
            <a:endParaRPr lang="en-US" sz="3600" dirty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This is a slightly different feed, showing every 13D filed with the SEC every day.</a:t>
            </a:r>
            <a:endParaRPr lang="en-US" sz="16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  <p:pic>
        <p:nvPicPr>
          <p:cNvPr id="3" name="Picture 2" descr="Screen Shot 2012-04-17 at 12.50.4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" b="24462"/>
          <a:stretch/>
        </p:blipFill>
        <p:spPr>
          <a:xfrm>
            <a:off x="483268" y="2057987"/>
            <a:ext cx="8203532" cy="46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07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5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Examples of how I use RSS</a:t>
            </a:r>
            <a:endParaRPr lang="en-US" sz="3600" dirty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In the earlier slide, we created a news alert for any article that mentions </a:t>
            </a:r>
            <a:r>
              <a:rPr lang="en-US" sz="1600" dirty="0" err="1" smtClean="0">
                <a:latin typeface="Helvetica Neue"/>
                <a:ea typeface="Helvetica Neue"/>
                <a:cs typeface="Helvetica Neue"/>
                <a:sym typeface="Helvetica Neue" charset="0"/>
              </a:rPr>
              <a:t>Cemex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. Here’s what that feed looks like in </a:t>
            </a:r>
            <a:r>
              <a:rPr lang="en-US" sz="1600" dirty="0" err="1" smtClean="0">
                <a:latin typeface="Helvetica Neue"/>
                <a:ea typeface="Helvetica Neue"/>
                <a:cs typeface="Helvetica Neue"/>
                <a:sym typeface="Helvetica Neue" charset="0"/>
              </a:rPr>
              <a:t>Netvibes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.</a:t>
            </a:r>
            <a:endParaRPr lang="en-US" sz="16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  <p:pic>
        <p:nvPicPr>
          <p:cNvPr id="3" name="Picture 2" descr="Screen Shot 2012-04-17 at 12.54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6651"/>
            <a:ext cx="8229600" cy="28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3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5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key question</a:t>
            </a:r>
            <a:endParaRPr lang="en-US" sz="3600" dirty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r>
              <a:rPr lang="en-US" sz="1600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 charset="0"/>
              </a:rPr>
              <a:t>This presentation is about performance. How does an investor get better, and keep getting better?</a:t>
            </a:r>
            <a:endParaRPr lang="en-US" sz="16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2190750"/>
            <a:ext cx="3472906" cy="39354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“Everything you learn in investing is cumulative.”</a:t>
            </a:r>
          </a:p>
          <a:p>
            <a:pPr marL="0" indent="0">
              <a:buNone/>
            </a:pPr>
            <a:r>
              <a:rPr lang="en-US" dirty="0" smtClean="0"/>
              <a:t>			-- Buffett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11" name="Picture 10" descr="120687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07" y="2010145"/>
            <a:ext cx="4753081" cy="3187733"/>
          </a:xfrm>
          <a:prstGeom prst="rect">
            <a:avLst/>
          </a:prstGeom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457201" y="5720417"/>
            <a:ext cx="8229599" cy="768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000" i="1" dirty="0" smtClean="0"/>
              <a:t>How do you make investing </a:t>
            </a:r>
            <a:r>
              <a:rPr lang="en-US" sz="3000" b="1" i="1" dirty="0" smtClean="0"/>
              <a:t>more </a:t>
            </a:r>
            <a:r>
              <a:rPr lang="en-US" sz="3000" i="1" dirty="0" smtClean="0"/>
              <a:t>cumulative?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5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Checklists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8340"/>
            <a:ext cx="8229600" cy="45986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Checklists promote accuracy</a:t>
            </a:r>
            <a:r>
              <a:rPr lang="en-US" dirty="0" smtClean="0"/>
              <a:t>: In a complex business like investing, there are many different ways to screw up each investment. By forcing you to analyze each possible problem in a structured way, the checklist encourages high quality work.</a:t>
            </a:r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Checklists promote efficiency</a:t>
            </a:r>
            <a:r>
              <a:rPr lang="en-US" dirty="0" smtClean="0"/>
              <a:t>: The order and routine of checklists soon become familiar. You can get a huge amount of work done with a familiar checklist template. </a:t>
            </a:r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Checklists are not just for buying</a:t>
            </a:r>
            <a:r>
              <a:rPr lang="en-US" dirty="0" smtClean="0"/>
              <a:t>: A checklist can be a great way to analyze an investment that’s underwater, or a stock that’s risen a lot where you need to decide whether to hold or sell.</a:t>
            </a:r>
            <a:endParaRPr lang="en-US" b="1" dirty="0" smtClean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In </a:t>
            </a:r>
            <a:r>
              <a:rPr lang="en-US" sz="1600" i="1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The Checklist Manifesto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, </a:t>
            </a:r>
            <a:r>
              <a:rPr lang="en-US" sz="1600" dirty="0" err="1" smtClean="0">
                <a:latin typeface="Helvetica Neue"/>
                <a:ea typeface="Helvetica Neue"/>
                <a:cs typeface="Helvetica Neue"/>
                <a:sym typeface="Helvetica Neue" charset="0"/>
              </a:rPr>
              <a:t>Atul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 </a:t>
            </a:r>
            <a:r>
              <a:rPr lang="en-US" sz="1600" dirty="0" err="1" smtClean="0">
                <a:latin typeface="Helvetica Neue"/>
                <a:ea typeface="Helvetica Neue"/>
                <a:cs typeface="Helvetica Neue"/>
                <a:sym typeface="Helvetica Neue" charset="0"/>
              </a:rPr>
              <a:t>Gawande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 makes a powerful case for the benefits of using checklists in a complex business like investing.</a:t>
            </a:r>
            <a:endParaRPr lang="en-US" sz="1600" dirty="0"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67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5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Checklists</a:t>
            </a:r>
            <a:endParaRPr lang="en-US" sz="3600" dirty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My buy checklist has sections for earnings quality, balance sheet, cash flow items, return on invested capital, quality of annual report, competitive environment, etc.</a:t>
            </a:r>
            <a:endParaRPr lang="en-US" sz="1600" dirty="0"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  <p:pic>
        <p:nvPicPr>
          <p:cNvPr id="5" name="Picture 4" descr="Screen Shot 2012-04-17 at 1.00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56" y="1970813"/>
            <a:ext cx="5137496" cy="497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74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5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Pulling it all together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8340"/>
            <a:ext cx="8229600" cy="45986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Rotational system</a:t>
            </a:r>
            <a:r>
              <a:rPr lang="en-US" dirty="0" smtClean="0"/>
              <a:t>: By rotating through the companies I follow on my spreadsheets, I always have a rough idea of valuation and a good sense of how the companies are performing.</a:t>
            </a:r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Knowing when to act, and when not to</a:t>
            </a:r>
            <a:r>
              <a:rPr lang="en-US" dirty="0" smtClean="0"/>
              <a:t>: The color codes show me whether it’s a good time to invest. When I see lots of yellow and green (potential 3-baggers and 4-baggers), I have lots of work to do. When I don’t, I have the discipline to sit still while still being productive by working through my rotations.</a:t>
            </a:r>
            <a:endParaRPr lang="en-US" b="1" dirty="0" smtClean="0"/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Familiarity</a:t>
            </a:r>
            <a:r>
              <a:rPr lang="en-US" dirty="0" smtClean="0"/>
              <a:t>: I rarely invest in companies that I haven’t followed for a long time. Familiarity reduces errors. 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With these tools, I can follow hundreds of companies, maintain up to date valuations, focus my work on big opportunities, and monitor my portfolio companies carefully.</a:t>
            </a:r>
            <a:endParaRPr lang="en-US" sz="1600" dirty="0"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67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5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Pulling it all together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8340"/>
            <a:ext cx="8229600" cy="45986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Everything, everywhere</a:t>
            </a:r>
            <a:r>
              <a:rPr lang="en-US" dirty="0" smtClean="0"/>
              <a:t>: With cloud based tools like this, you can access your investment process at all times using nothing but a browser and/or a smartphone.</a:t>
            </a:r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The tools are flexible</a:t>
            </a:r>
            <a:r>
              <a:rPr lang="en-US" dirty="0" smtClean="0"/>
              <a:t>: You can tune this workflow to any goal – finding big multi-baggers, avoiding disaster, earning returns faster. Whatever your style, the more you invest in your process, the better you’ll be.</a:t>
            </a:r>
            <a:endParaRPr lang="en-US" b="1" dirty="0" smtClean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With these tools, I can follow hundreds of companies, maintain up to date valuations, focus my work on big opportunities, and monitor my portfolio companies carefully.</a:t>
            </a:r>
            <a:endParaRPr lang="en-US" sz="1600" dirty="0"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5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5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Competitive advantages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8340"/>
            <a:ext cx="8229600" cy="45986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Big mutual funds</a:t>
            </a:r>
            <a:r>
              <a:rPr lang="en-US" dirty="0" smtClean="0"/>
              <a:t>: Three CEOs a day show up in the Fidelity conference rooms in Boston and NYC. Dozens of analysts are industry experts. </a:t>
            </a:r>
            <a:endParaRPr lang="en-US" b="1" dirty="0" smtClean="0"/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Big hedge funds</a:t>
            </a:r>
            <a:r>
              <a:rPr lang="en-US" dirty="0" smtClean="0"/>
              <a:t>: Teams of industry analysts, event-driven and structured trade opportunism, first call from the sell side in exchange for high volume, high cost specialty research, channel checks at important times.</a:t>
            </a:r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One man shops</a:t>
            </a:r>
            <a:r>
              <a:rPr lang="en-US" dirty="0" smtClean="0"/>
              <a:t>: Liquidity without moving the markets. Small cap companies if that’s your thing. Limited LP transparency into portfolio gives you maximum opportunity to be original.</a:t>
            </a:r>
            <a:endParaRPr lang="en-US" b="1" dirty="0" smtClean="0"/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endParaRPr lang="en-US" dirty="0" smtClean="0"/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endParaRPr lang="en-US" dirty="0" smtClean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r>
              <a:rPr lang="en-US" sz="1600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 charset="0"/>
              </a:rPr>
              <a:t>Each type of investor brings different kinds of advantages to bear on the market. How you structure your day at work should maximize your advantage</a:t>
            </a:r>
            <a:endParaRPr lang="en-US" sz="16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1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5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Competitive disadvantages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8340"/>
            <a:ext cx="8229600" cy="45986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Big mutual funds</a:t>
            </a:r>
            <a:r>
              <a:rPr lang="en-US" dirty="0" smtClean="0"/>
              <a:t>: Institutional imperative, must be concerned with liquidity, no locked up capital.</a:t>
            </a:r>
            <a:endParaRPr lang="en-US" b="1" dirty="0" smtClean="0"/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Big hedge funds</a:t>
            </a:r>
            <a:r>
              <a:rPr lang="en-US" dirty="0" smtClean="0"/>
              <a:t>: Hot money LPs, spectacular flame-outs from time to time, short entity lifespan dissipates embedded knowledge &amp; experience. </a:t>
            </a:r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One man shops</a:t>
            </a:r>
            <a:r>
              <a:rPr lang="en-US" dirty="0" smtClean="0"/>
              <a:t>: As hard as you work, there will always be dozens of analysts, sell side and buy side, who know your companies better than you do.  </a:t>
            </a:r>
            <a:endParaRPr lang="en-US" b="1" dirty="0" smtClean="0"/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endParaRPr lang="en-US" dirty="0" smtClean="0"/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endParaRPr lang="en-US" dirty="0" smtClean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r>
              <a:rPr lang="en-US" sz="1600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 charset="0"/>
              </a:rPr>
              <a:t>Each type of investor brings different kinds of advantages to bear on the market. How you structure your day at work should maximize your advantage</a:t>
            </a:r>
            <a:endParaRPr lang="en-US" sz="16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6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5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Specialize where you can add value</a:t>
            </a:r>
            <a:endParaRPr lang="en-US" sz="3600" dirty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The key to a successful investing practice is a repeatable, tested process to search for, analyze, and assemble a portfolio of investments.</a:t>
            </a:r>
            <a:endParaRPr lang="en-US" sz="16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24401963"/>
              </p:ext>
            </p:extLst>
          </p:nvPr>
        </p:nvGraphicFramePr>
        <p:xfrm>
          <a:off x="700018" y="2070057"/>
          <a:ext cx="7986781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57200" y="4963109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329671" y="3873414"/>
            <a:ext cx="169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ADVANTAGE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0161" y="3323443"/>
            <a:ext cx="2270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 Neue"/>
                <a:cs typeface="Helvetica Neue"/>
              </a:rPr>
              <a:t>Big hedge funds</a:t>
            </a:r>
            <a:r>
              <a:rPr lang="en-US" sz="1600" dirty="0" smtClean="0">
                <a:latin typeface="Helvetica Neue"/>
                <a:cs typeface="Helvetica Neue"/>
              </a:rPr>
              <a:t>, with their ability to use derivatives and adjust their gross/net exposure daily, have the advantage here.</a:t>
            </a:r>
            <a:endParaRPr lang="en-US" sz="1600" b="1" dirty="0">
              <a:latin typeface="Helvetica Neue"/>
              <a:cs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2486" y="3323443"/>
            <a:ext cx="2270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 Neue"/>
                <a:cs typeface="Helvetica Neue"/>
              </a:rPr>
              <a:t>Giant fund houses</a:t>
            </a:r>
            <a:r>
              <a:rPr lang="en-US" sz="1600" dirty="0" smtClean="0">
                <a:latin typeface="Helvetica Neue"/>
                <a:cs typeface="Helvetica Neue"/>
              </a:rPr>
              <a:t>, with legions of young sector analysts &amp; </a:t>
            </a:r>
            <a:r>
              <a:rPr lang="en-US" sz="1600" dirty="0" err="1" smtClean="0">
                <a:latin typeface="Helvetica Neue"/>
                <a:cs typeface="Helvetica Neue"/>
              </a:rPr>
              <a:t>mgmt</a:t>
            </a:r>
            <a:r>
              <a:rPr lang="en-US" sz="1600" dirty="0" smtClean="0">
                <a:latin typeface="Helvetica Neue"/>
                <a:cs typeface="Helvetica Neue"/>
              </a:rPr>
              <a:t> access, will always have the most internal knowledge.</a:t>
            </a:r>
            <a:endParaRPr lang="en-US" sz="1600" b="1" dirty="0">
              <a:latin typeface="Helvetica Neue"/>
              <a:cs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18" y="3333443"/>
            <a:ext cx="2270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 Neue"/>
                <a:cs typeface="Helvetica Neue"/>
              </a:rPr>
              <a:t>One man shops</a:t>
            </a:r>
            <a:r>
              <a:rPr lang="en-US" sz="1600" dirty="0" smtClean="0">
                <a:latin typeface="Helvetica Neue"/>
                <a:cs typeface="Helvetica Neue"/>
              </a:rPr>
              <a:t> can turn their weakness into strength by focusing on the search for the most asymmetrical ideas.</a:t>
            </a:r>
            <a:endParaRPr lang="en-US" sz="1600" b="1" dirty="0">
              <a:latin typeface="Helvetica Neue"/>
              <a:cs typeface="Helvetica Neue"/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457201" y="5210380"/>
            <a:ext cx="8229599" cy="1290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 typeface="Arial"/>
              <a:buNone/>
            </a:pPr>
            <a:r>
              <a:rPr lang="en-US" sz="3000" dirty="0" smtClean="0"/>
              <a:t>The next few slides will show how I use nothing but free tools to keep tabs on hundreds of companies in the search for the best opportunities. 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56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5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 traditional search strategy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8340"/>
            <a:ext cx="8229600" cy="45986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Traditional sources</a:t>
            </a:r>
            <a:r>
              <a:rPr lang="en-US" dirty="0" smtClean="0"/>
              <a:t>: </a:t>
            </a:r>
            <a:r>
              <a:rPr lang="en-US" u="sng" dirty="0" smtClean="0"/>
              <a:t>Everyone</a:t>
            </a:r>
            <a:r>
              <a:rPr lang="en-US" b="1" dirty="0"/>
              <a:t> </a:t>
            </a:r>
            <a:r>
              <a:rPr lang="en-US" dirty="0" smtClean="0"/>
              <a:t>looks at the 52 week low list, at stocks in the news, and at ideas from well-known sources like VIC, </a:t>
            </a:r>
            <a:r>
              <a:rPr lang="en-US" dirty="0" err="1" smtClean="0"/>
              <a:t>SumZero</a:t>
            </a:r>
            <a:r>
              <a:rPr lang="en-US" dirty="0" smtClean="0"/>
              <a:t> and 13F reports of the big names.</a:t>
            </a:r>
            <a:endParaRPr lang="en-US" b="1" u="sng" dirty="0" smtClean="0"/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Specialization</a:t>
            </a:r>
            <a:r>
              <a:rPr lang="en-US" dirty="0" smtClean="0"/>
              <a:t>: Some investors are known for specializing around certain types of ideas, which is almost always a good idea. </a:t>
            </a:r>
          </a:p>
          <a:p>
            <a:pPr lvl="1"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err="1" smtClean="0"/>
              <a:t>Baupost</a:t>
            </a:r>
            <a:r>
              <a:rPr lang="en-US" dirty="0" smtClean="0"/>
              <a:t> has special sit analysts who look at every Ch. 11, spinoff, etc. </a:t>
            </a:r>
          </a:p>
          <a:p>
            <a:pPr lvl="1"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err="1" smtClean="0"/>
              <a:t>Cantillon</a:t>
            </a:r>
            <a:r>
              <a:rPr lang="en-US" dirty="0" smtClean="0"/>
              <a:t> limits itself to a select group of high ROE companies globally. </a:t>
            </a:r>
          </a:p>
          <a:p>
            <a:pPr lvl="1"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Tom Russo </a:t>
            </a:r>
            <a:r>
              <a:rPr lang="en-US" dirty="0" smtClean="0"/>
              <a:t>emphasizes beverages, confectioners, and tobacco.</a:t>
            </a:r>
          </a:p>
          <a:p>
            <a:pPr lvl="1"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Pershing Square</a:t>
            </a:r>
            <a:r>
              <a:rPr lang="en-US" dirty="0" smtClean="0"/>
              <a:t> often finds value in real estate on the balance sheet.</a:t>
            </a:r>
          </a:p>
          <a:p>
            <a:pPr lvl="1"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Donald Smith &amp; Co. </a:t>
            </a:r>
            <a:r>
              <a:rPr lang="en-US" dirty="0" smtClean="0"/>
              <a:t>makes most purchases below 0.75X book value.</a:t>
            </a:r>
          </a:p>
          <a:p>
            <a:pPr lvl="1"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Horizon Kinetics</a:t>
            </a:r>
            <a:r>
              <a:rPr lang="en-US" dirty="0" smtClean="0"/>
              <a:t> invests alongside owner-operator CEOs.</a:t>
            </a:r>
            <a:endParaRPr lang="en-US" b="1" dirty="0" smtClean="0"/>
          </a:p>
          <a:p>
            <a:pPr lvl="1"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endParaRPr lang="en-US" b="1" dirty="0" smtClean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With 5100 listed companies in the US, how we search for investments plays a big part in our success. Yet few investors think about their search strategy with any rigor.</a:t>
            </a:r>
            <a:endParaRPr lang="en-US" sz="16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1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5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Six ways to get better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8340"/>
            <a:ext cx="8229600" cy="459866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Be right more often</a:t>
            </a:r>
            <a:r>
              <a:rPr lang="en-US" dirty="0" smtClean="0"/>
              <a:t>: Higher accuracy leads to higher returns.</a:t>
            </a:r>
            <a:endParaRPr lang="en-US" b="1" u="sng" dirty="0" smtClean="0"/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Make more money when you’re right</a:t>
            </a:r>
            <a:r>
              <a:rPr lang="en-US" dirty="0" smtClean="0"/>
              <a:t>: Everyone loves multi-baggers, but is there a way to tune your search strategy specifically to find multi-baggers?</a:t>
            </a:r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Make money faster</a:t>
            </a:r>
            <a:r>
              <a:rPr lang="en-US" dirty="0" smtClean="0"/>
              <a:t>: If you’re going to double your money, you’d prefer to do it in one year rather than five.</a:t>
            </a:r>
            <a:endParaRPr lang="en-US" b="1" dirty="0" smtClean="0"/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Lose less when you’re wrong</a:t>
            </a:r>
            <a:r>
              <a:rPr lang="en-US" dirty="0" smtClean="0"/>
              <a:t>: More capital preserved to recycle into your next idea, which hopefully will be huge.</a:t>
            </a:r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Get out of your losers faster</a:t>
            </a:r>
            <a:r>
              <a:rPr lang="en-US" dirty="0" smtClean="0"/>
              <a:t>: The Monty Hall strategy – switch from the goat to the Cadillac as soon as you hear bleating. </a:t>
            </a:r>
          </a:p>
          <a:p>
            <a:pPr>
              <a:lnSpc>
                <a:spcPct val="145000"/>
              </a:lnSpc>
              <a:spcBef>
                <a:spcPts val="600"/>
              </a:spcBef>
              <a:buSzPct val="80000"/>
              <a:buFont typeface="Wingdings" charset="2"/>
              <a:buChar char="v"/>
            </a:pPr>
            <a:r>
              <a:rPr lang="en-US" b="1" dirty="0" smtClean="0"/>
              <a:t>Know when to double down</a:t>
            </a:r>
            <a:r>
              <a:rPr lang="en-US" dirty="0" smtClean="0"/>
              <a:t>: The flip side of the last point – improving accuracy when positions move against you and you’re making the buy-sell-hold decision adds huge value, precisely because it is so hard.</a:t>
            </a:r>
            <a:endParaRPr lang="en-US" b="1" dirty="0" smtClean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Thinking across your whole portfolio, there are only a few ways to improve your performance as an investor.</a:t>
            </a:r>
            <a:endParaRPr lang="en-US" sz="16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8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stock tracker spreadsheet</a:t>
            </a:r>
            <a:endParaRPr lang="en-US" dirty="0"/>
          </a:p>
        </p:txBody>
      </p:sp>
      <p:pic>
        <p:nvPicPr>
          <p:cNvPr id="4" name="Content Placeholder 3" descr="Screen Shot 2012-04-16 at 10.07.4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" b="3734"/>
          <a:stretch/>
        </p:blipFill>
        <p:spPr>
          <a:xfrm>
            <a:off x="457200" y="2060150"/>
            <a:ext cx="8229600" cy="4066013"/>
          </a:xfrm>
        </p:spPr>
      </p:pic>
      <p:sp>
        <p:nvSpPr>
          <p:cNvPr id="5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One of my principal tools, I’ve spent years building this spreadsheet. It guides my work, forcing me to update my analysis while focusing on the most prospective opportunities.</a:t>
            </a:r>
            <a:endParaRPr lang="en-US" sz="16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1" y="6313317"/>
            <a:ext cx="8229599" cy="374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en-US" sz="1200" dirty="0" smtClean="0"/>
              <a:t>*I use Google spreadsheets for this tool mainly because Excel for Mac is terrible. If you run Windows, use Excel.</a:t>
            </a:r>
          </a:p>
          <a:p>
            <a:pPr marL="0" indent="0">
              <a:buFont typeface="Arial"/>
              <a:buNone/>
            </a:pPr>
            <a:endParaRPr lang="en-US" sz="1200" dirty="0" smtClean="0"/>
          </a:p>
          <a:p>
            <a:pPr marL="0" indent="0">
              <a:buFont typeface="Arial"/>
              <a:buNone/>
            </a:pPr>
            <a:endParaRPr lang="en-US" sz="1200" dirty="0" smtClean="0"/>
          </a:p>
          <a:p>
            <a:pPr marL="0" indent="0">
              <a:buFont typeface="Arial"/>
              <a:buNone/>
            </a:pP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92252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stock tracker spreadsheet</a:t>
            </a:r>
            <a:endParaRPr lang="en-US" dirty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457200" y="1221700"/>
            <a:ext cx="8229600" cy="656640"/>
          </a:xfrm>
          <a:prstGeom prst="rect">
            <a:avLst/>
          </a:prstGeom>
          <a:solidFill>
            <a:srgbClr val="FFFF79"/>
          </a:solidFill>
          <a:ln w="25400">
            <a:noFill/>
            <a:miter lim="800000"/>
            <a:headEnd/>
            <a:tailEnd/>
          </a:ln>
        </p:spPr>
        <p:txBody>
          <a:bodyPr lIns="139700" tIns="139700" rIns="139700" bIns="139700" anchor="ctr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 charset="0"/>
              </a:rPr>
              <a:t>Let’s look at the components of the spreadsheet and how it guides my workflow.</a:t>
            </a:r>
            <a:endParaRPr lang="en-US" sz="16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57200" y="5040367"/>
            <a:ext cx="1152844" cy="500038"/>
          </a:xfrm>
          <a:prstGeom prst="wedgeRectCallout">
            <a:avLst>
              <a:gd name="adj1" fmla="val -11016"/>
              <a:gd name="adj2" fmla="val -128611"/>
            </a:avLst>
          </a:prstGeom>
          <a:ln w="3175" cmpd="sng">
            <a:solidFill>
              <a:schemeClr val="accent1">
                <a:alpha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latin typeface=""/>
              </a:rPr>
              <a:t>Basic name &amp; ticker info</a:t>
            </a:r>
            <a:endParaRPr lang="en-US" sz="1400" dirty="0">
              <a:latin typeface=""/>
            </a:endParaRPr>
          </a:p>
        </p:txBody>
      </p:sp>
      <p:pic>
        <p:nvPicPr>
          <p:cNvPr id="9" name="Picture 8" descr="Screen Shot 2012-04-16 at 10.22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4" b="57590"/>
          <a:stretch/>
        </p:blipFill>
        <p:spPr>
          <a:xfrm>
            <a:off x="0" y="3420250"/>
            <a:ext cx="9144000" cy="1140084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457200" y="2200160"/>
            <a:ext cx="2752888" cy="807448"/>
          </a:xfrm>
          <a:prstGeom prst="wedgeRectCallout">
            <a:avLst>
              <a:gd name="adj1" fmla="val -3033"/>
              <a:gd name="adj2" fmla="val 94145"/>
            </a:avLst>
          </a:prstGeom>
          <a:ln w="3175" cmpd="sng">
            <a:solidFill>
              <a:schemeClr val="accent1">
                <a:alpha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sz="1400" dirty="0" smtClean="0">
                <a:latin typeface=""/>
              </a:rPr>
              <a:t>Last updated. Conditional formatting based on date forces me to update frequently.</a:t>
            </a:r>
            <a:endParaRPr lang="en-US" sz="1400" dirty="0">
              <a:latin typeface="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731964" y="5040367"/>
            <a:ext cx="1996676" cy="1268994"/>
          </a:xfrm>
          <a:prstGeom prst="wedgeRectCallout">
            <a:avLst>
              <a:gd name="adj1" fmla="val -10646"/>
              <a:gd name="adj2" fmla="val -82323"/>
            </a:avLst>
          </a:prstGeom>
          <a:ln w="3175" cmpd="sng">
            <a:solidFill>
              <a:schemeClr val="accent1">
                <a:alpha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sz="1400" dirty="0" smtClean="0">
                <a:latin typeface=""/>
              </a:rPr>
              <a:t>Target price and rationale. My estimate of IV and some quick &amp; dirty notes of explanation.</a:t>
            </a:r>
            <a:endParaRPr lang="en-US" sz="1400" dirty="0">
              <a:latin typeface="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506503" y="2286000"/>
            <a:ext cx="1431257" cy="721608"/>
          </a:xfrm>
          <a:prstGeom prst="wedgeRectCallout">
            <a:avLst>
              <a:gd name="adj1" fmla="val 41748"/>
              <a:gd name="adj2" fmla="val 98861"/>
            </a:avLst>
          </a:prstGeom>
          <a:ln w="3175" cmpd="sng">
            <a:solidFill>
              <a:schemeClr val="accent1">
                <a:alpha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latin typeface=""/>
              </a:rPr>
              <a:t>Next steps in research and/or monitoring</a:t>
            </a:r>
            <a:endParaRPr lang="en-US" sz="1400" dirty="0">
              <a:latin typeface="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4003802" y="5053523"/>
            <a:ext cx="2752888" cy="973764"/>
          </a:xfrm>
          <a:prstGeom prst="wedgeRectCallout">
            <a:avLst>
              <a:gd name="adj1" fmla="val 5234"/>
              <a:gd name="adj2" fmla="val -87803"/>
            </a:avLst>
          </a:prstGeom>
          <a:ln w="3175" cmpd="sng">
            <a:solidFill>
              <a:schemeClr val="accent1">
                <a:alpha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sz="1400" dirty="0" smtClean="0">
                <a:latin typeface=""/>
              </a:rPr>
              <a:t>Return multiple: How much the stock has to go up to hit IV. Conditional formatting highlights potential multi-baggers.</a:t>
            </a:r>
            <a:endParaRPr lang="en-US" sz="1400" dirty="0">
              <a:latin typeface="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226566" y="2507570"/>
            <a:ext cx="2764867" cy="500038"/>
          </a:xfrm>
          <a:prstGeom prst="wedgeRectCallout">
            <a:avLst>
              <a:gd name="adj1" fmla="val -24903"/>
              <a:gd name="adj2" fmla="val 115388"/>
            </a:avLst>
          </a:prstGeom>
          <a:ln w="3175" cmpd="sng">
            <a:solidFill>
              <a:schemeClr val="accent1">
                <a:alpha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latin typeface=""/>
              </a:rPr>
              <a:t>Specific performance indicators for this co. or industry</a:t>
            </a:r>
            <a:endParaRPr lang="en-US" sz="1400" dirty="0">
              <a:latin typeface="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7030720" y="5040366"/>
            <a:ext cx="1869440" cy="1441713"/>
          </a:xfrm>
          <a:prstGeom prst="wedgeRectCallout">
            <a:avLst>
              <a:gd name="adj1" fmla="val -22077"/>
              <a:gd name="adj2" fmla="val -80362"/>
            </a:avLst>
          </a:prstGeom>
          <a:ln w="3175" cmpd="sng">
            <a:solidFill>
              <a:schemeClr val="accent1">
                <a:alpha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sz="1400" dirty="0" smtClean="0">
                <a:latin typeface=""/>
              </a:rPr>
              <a:t>Rankings of balance sheet, management quality, valuation confidence, revenue growth, buyback skill, etc.</a:t>
            </a:r>
            <a:endParaRPr lang="en-US" sz="140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5485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9177</TotalTime>
  <Words>2053</Words>
  <Application>Microsoft Office PowerPoint</Application>
  <PresentationFormat>On-screen Show (4:3)</PresentationFormat>
  <Paragraphs>111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The key question</vt:lpstr>
      <vt:lpstr>Competitive advantages</vt:lpstr>
      <vt:lpstr>Competitive disadvantages</vt:lpstr>
      <vt:lpstr>Specialize where you can add value</vt:lpstr>
      <vt:lpstr>A traditional search strategy</vt:lpstr>
      <vt:lpstr>Six ways to get better</vt:lpstr>
      <vt:lpstr>My stock tracker spreadsheet</vt:lpstr>
      <vt:lpstr>My stock tracker spreadsheet</vt:lpstr>
      <vt:lpstr>Stock tracker continued…</vt:lpstr>
      <vt:lpstr>Evernote keeps your brain synced</vt:lpstr>
      <vt:lpstr>Evernote continued…</vt:lpstr>
      <vt:lpstr>Keeping up with news &amp; filings via RSS</vt:lpstr>
      <vt:lpstr>Grabbing RSS feeds from EDGAR</vt:lpstr>
      <vt:lpstr>Grabbing RSS feeds from Google</vt:lpstr>
      <vt:lpstr>Importing RSS feeds into your reader</vt:lpstr>
      <vt:lpstr>Examples of how I use RSS</vt:lpstr>
      <vt:lpstr>Examples of how I use RSS</vt:lpstr>
      <vt:lpstr>Examples of how I use RSS</vt:lpstr>
      <vt:lpstr>Checklists</vt:lpstr>
      <vt:lpstr>Checklists</vt:lpstr>
      <vt:lpstr>Pulling it all together</vt:lpstr>
      <vt:lpstr>Pulling it all together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Rubalcava</dc:creator>
  <cp:lastModifiedBy>Theresa</cp:lastModifiedBy>
  <cp:revision>83</cp:revision>
  <cp:lastPrinted>2012-04-17T07:21:05Z</cp:lastPrinted>
  <dcterms:created xsi:type="dcterms:W3CDTF">2011-04-26T22:36:11Z</dcterms:created>
  <dcterms:modified xsi:type="dcterms:W3CDTF">2012-06-25T17:34:56Z</dcterms:modified>
</cp:coreProperties>
</file>