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3192"/>
    <a:srgbClr val="003591"/>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6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Worksheet%20in%20US%20Spin-Offs%20Char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spPr>
            <a:solidFill>
              <a:srgbClr val="003591"/>
            </a:solidFill>
          </c:spPr>
          <c:invertIfNegative val="0"/>
          <c:cat>
            <c:numRef>
              <c:f>'[Worksheet in US Spin-Offs Chart]Sheet1'!$A$2:$AA$2</c:f>
              <c:numCache>
                <c:formatCode>General</c:formatCode>
                <c:ptCount val="27"/>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pt idx="24">
                  <c:v>2009</c:v>
                </c:pt>
                <c:pt idx="25">
                  <c:v>2010</c:v>
                </c:pt>
                <c:pt idx="26">
                  <c:v>2011</c:v>
                </c:pt>
              </c:numCache>
            </c:numRef>
          </c:cat>
          <c:val>
            <c:numRef>
              <c:f>'[Worksheet in US Spin-Offs Chart]Sheet1'!$A$1:$AA$1</c:f>
              <c:numCache>
                <c:formatCode>General</c:formatCode>
                <c:ptCount val="27"/>
                <c:pt idx="0">
                  <c:v>19</c:v>
                </c:pt>
                <c:pt idx="1">
                  <c:v>27</c:v>
                </c:pt>
                <c:pt idx="2">
                  <c:v>21</c:v>
                </c:pt>
                <c:pt idx="3">
                  <c:v>34</c:v>
                </c:pt>
                <c:pt idx="4">
                  <c:v>27</c:v>
                </c:pt>
                <c:pt idx="5">
                  <c:v>27</c:v>
                </c:pt>
                <c:pt idx="6">
                  <c:v>18</c:v>
                </c:pt>
                <c:pt idx="7">
                  <c:v>23</c:v>
                </c:pt>
                <c:pt idx="8">
                  <c:v>33</c:v>
                </c:pt>
                <c:pt idx="9">
                  <c:v>28</c:v>
                </c:pt>
                <c:pt idx="10">
                  <c:v>31</c:v>
                </c:pt>
                <c:pt idx="11">
                  <c:v>41</c:v>
                </c:pt>
                <c:pt idx="12">
                  <c:v>36</c:v>
                </c:pt>
                <c:pt idx="13">
                  <c:v>44</c:v>
                </c:pt>
                <c:pt idx="14">
                  <c:v>66</c:v>
                </c:pt>
                <c:pt idx="15">
                  <c:v>66</c:v>
                </c:pt>
                <c:pt idx="16">
                  <c:v>39</c:v>
                </c:pt>
                <c:pt idx="17">
                  <c:v>41</c:v>
                </c:pt>
                <c:pt idx="18">
                  <c:v>21</c:v>
                </c:pt>
                <c:pt idx="19">
                  <c:v>35</c:v>
                </c:pt>
                <c:pt idx="20">
                  <c:v>27</c:v>
                </c:pt>
                <c:pt idx="21">
                  <c:v>31</c:v>
                </c:pt>
                <c:pt idx="22">
                  <c:v>34</c:v>
                </c:pt>
                <c:pt idx="23">
                  <c:v>29</c:v>
                </c:pt>
                <c:pt idx="24">
                  <c:v>20</c:v>
                </c:pt>
                <c:pt idx="25">
                  <c:v>20</c:v>
                </c:pt>
                <c:pt idx="26">
                  <c:v>27</c:v>
                </c:pt>
              </c:numCache>
            </c:numRef>
          </c:val>
        </c:ser>
        <c:dLbls>
          <c:showLegendKey val="0"/>
          <c:showVal val="1"/>
          <c:showCatName val="0"/>
          <c:showSerName val="0"/>
          <c:showPercent val="0"/>
          <c:showBubbleSize val="0"/>
        </c:dLbls>
        <c:gapWidth val="75"/>
        <c:axId val="42840832"/>
        <c:axId val="42842368"/>
      </c:barChart>
      <c:catAx>
        <c:axId val="42840832"/>
        <c:scaling>
          <c:orientation val="minMax"/>
        </c:scaling>
        <c:delete val="0"/>
        <c:axPos val="b"/>
        <c:numFmt formatCode="General" sourceLinked="1"/>
        <c:majorTickMark val="none"/>
        <c:minorTickMark val="none"/>
        <c:tickLblPos val="nextTo"/>
        <c:txPr>
          <a:bodyPr rot="-5400000" vert="horz"/>
          <a:lstStyle/>
          <a:p>
            <a:pPr>
              <a:defRPr sz="1200"/>
            </a:pPr>
            <a:endParaRPr lang="en-US"/>
          </a:p>
        </c:txPr>
        <c:crossAx val="42842368"/>
        <c:crosses val="autoZero"/>
        <c:auto val="1"/>
        <c:lblAlgn val="ctr"/>
        <c:lblOffset val="100"/>
        <c:noMultiLvlLbl val="0"/>
      </c:catAx>
      <c:valAx>
        <c:axId val="42842368"/>
        <c:scaling>
          <c:orientation val="minMax"/>
        </c:scaling>
        <c:delete val="0"/>
        <c:axPos val="l"/>
        <c:numFmt formatCode="General" sourceLinked="1"/>
        <c:majorTickMark val="none"/>
        <c:minorTickMark val="none"/>
        <c:tickLblPos val="nextTo"/>
        <c:txPr>
          <a:bodyPr/>
          <a:lstStyle/>
          <a:p>
            <a:pPr>
              <a:defRPr sz="1200"/>
            </a:pPr>
            <a:endParaRPr lang="en-US"/>
          </a:p>
        </c:txPr>
        <c:crossAx val="42840832"/>
        <c:crosses val="autoZero"/>
        <c:crossBetween val="between"/>
      </c:valAx>
    </c:plotArea>
    <c:plotVisOnly val="1"/>
    <c:dispBlanksAs val="gap"/>
    <c:showDLblsOverMax val="0"/>
  </c:chart>
  <c:spPr>
    <a:noFill/>
    <a:ln>
      <a:noFill/>
    </a:ln>
  </c:sp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2313BA-0D68-4166-AB75-DA0F2E0F73A0}"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2313BA-0D68-4166-AB75-DA0F2E0F73A0}"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2313BA-0D68-4166-AB75-DA0F2E0F73A0}"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2313BA-0D68-4166-AB75-DA0F2E0F73A0}"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313BA-0D68-4166-AB75-DA0F2E0F73A0}" type="datetimeFigureOut">
              <a:rPr lang="en-US" smtClean="0"/>
              <a:pPr/>
              <a:t>6/25/2012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2313BA-0D68-4166-AB75-DA0F2E0F73A0}"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2313BA-0D68-4166-AB75-DA0F2E0F73A0}" type="datetimeFigureOut">
              <a:rPr lang="en-US" smtClean="0"/>
              <a:pPr/>
              <a:t>6/25/2012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2313BA-0D68-4166-AB75-DA0F2E0F73A0}" type="datetimeFigureOut">
              <a:rPr lang="en-US" smtClean="0"/>
              <a:pPr/>
              <a:t>6/25/2012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313BA-0D68-4166-AB75-DA0F2E0F73A0}" type="datetimeFigureOut">
              <a:rPr lang="en-US" smtClean="0"/>
              <a:pPr/>
              <a:t>6/25/2012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313BA-0D68-4166-AB75-DA0F2E0F73A0}"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313BA-0D68-4166-AB75-DA0F2E0F73A0}" type="datetimeFigureOut">
              <a:rPr lang="en-US" smtClean="0"/>
              <a:pPr/>
              <a:t>6/25/2012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7E1E8-7FD5-4171-90A3-46274D4ABA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313BA-0D68-4166-AB75-DA0F2E0F73A0}" type="datetimeFigureOut">
              <a:rPr lang="en-US" smtClean="0"/>
              <a:pPr/>
              <a:t>6/25/2012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7E1E8-7FD5-4171-90A3-46274D4ABA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5257800"/>
            <a:ext cx="4267200" cy="1470025"/>
          </a:xfrm>
        </p:spPr>
        <p:txBody>
          <a:bodyPr>
            <a:normAutofit/>
          </a:bodyPr>
          <a:lstStyle/>
          <a:p>
            <a:pPr algn="r"/>
            <a:r>
              <a:rPr lang="en-US" sz="3600" i="1" dirty="0" smtClean="0">
                <a:solidFill>
                  <a:srgbClr val="2E3192"/>
                </a:solidFill>
                <a:latin typeface="Times New Roman" pitchFamily="18" charset="0"/>
                <a:cs typeface="Times New Roman" pitchFamily="18" charset="0"/>
              </a:rPr>
              <a:t>Spin-Off Research</a:t>
            </a:r>
            <a:br>
              <a:rPr lang="en-US" sz="3600" i="1" dirty="0" smtClean="0">
                <a:solidFill>
                  <a:srgbClr val="2E3192"/>
                </a:solidFill>
                <a:latin typeface="Times New Roman" pitchFamily="18" charset="0"/>
                <a:cs typeface="Times New Roman" pitchFamily="18" charset="0"/>
              </a:rPr>
            </a:br>
            <a:r>
              <a:rPr lang="en-US" sz="3600" i="1" dirty="0" smtClean="0">
                <a:solidFill>
                  <a:srgbClr val="2E3192"/>
                </a:solidFill>
                <a:latin typeface="Times New Roman" pitchFamily="18" charset="0"/>
                <a:cs typeface="Times New Roman" pitchFamily="18" charset="0"/>
              </a:rPr>
              <a:t>Joe Cornell, CFA</a:t>
            </a:r>
            <a:endParaRPr lang="en-US" sz="3600" dirty="0">
              <a:solidFill>
                <a:srgbClr val="2E3192"/>
              </a:solidFill>
              <a:latin typeface="Times New Roman" pitchFamily="18" charset="0"/>
              <a:cs typeface="Times New Roman" pitchFamily="18" charset="0"/>
            </a:endParaRPr>
          </a:p>
        </p:txBody>
      </p:sp>
      <p:sp>
        <p:nvSpPr>
          <p:cNvPr id="5" name="Title 1"/>
          <p:cNvSpPr txBox="1">
            <a:spLocks/>
          </p:cNvSpPr>
          <p:nvPr/>
        </p:nvSpPr>
        <p:spPr>
          <a:xfrm>
            <a:off x="0" y="762000"/>
            <a:ext cx="9144000" cy="1447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1" i="0" u="none" strike="noStrike" kern="1200" cap="none" spc="0" normalizeH="0" baseline="0" noProof="0" dirty="0" smtClean="0">
                <a:ln>
                  <a:noFill/>
                </a:ln>
                <a:solidFill>
                  <a:srgbClr val="2E3192"/>
                </a:solidFill>
                <a:effectLst/>
                <a:uLnTx/>
                <a:uFillTx/>
                <a:latin typeface="Times New Roman" pitchFamily="18" charset="0"/>
                <a:ea typeface="+mj-ea"/>
                <a:cs typeface="Times New Roman" pitchFamily="18" charset="0"/>
              </a:rPr>
              <a:t>“Breaking Up is Good To</a:t>
            </a:r>
            <a:r>
              <a:rPr kumimoji="0" lang="en-US" sz="5400" b="1" i="0" u="none" strike="noStrike" kern="1200" cap="none" spc="0" normalizeH="0" noProof="0" dirty="0" smtClean="0">
                <a:ln>
                  <a:noFill/>
                </a:ln>
                <a:solidFill>
                  <a:srgbClr val="2E3192"/>
                </a:solidFill>
                <a:effectLst/>
                <a:uLnTx/>
                <a:uFillTx/>
                <a:latin typeface="Times New Roman" pitchFamily="18" charset="0"/>
                <a:ea typeface="+mj-ea"/>
                <a:cs typeface="Times New Roman" pitchFamily="18" charset="0"/>
              </a:rPr>
              <a:t> Do”</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1200" i="0" u="none" strike="noStrike" kern="1200" cap="none" spc="0" normalizeH="0" noProof="0" dirty="0" smtClean="0">
              <a:ln>
                <a:noFill/>
              </a:ln>
              <a:solidFill>
                <a:srgbClr val="2E3192"/>
              </a:solidFill>
              <a:effectLst/>
              <a:uLnTx/>
              <a:uFillTx/>
              <a:latin typeface="Times New Roman" pitchFamily="18" charset="0"/>
              <a:ea typeface="+mj-ea"/>
              <a:cs typeface="Times New Roman" pitchFamily="18" charset="0"/>
            </a:endParaRPr>
          </a:p>
        </p:txBody>
      </p:sp>
      <p:pic>
        <p:nvPicPr>
          <p:cNvPr id="6" name="Picture 5" descr="spinoff research reflex--blue logo.jpg"/>
          <p:cNvPicPr>
            <a:picLocks noChangeAspect="1"/>
          </p:cNvPicPr>
          <p:nvPr/>
        </p:nvPicPr>
        <p:blipFill>
          <a:blip r:embed="rId2" cstate="print"/>
          <a:stretch>
            <a:fillRect/>
          </a:stretch>
        </p:blipFill>
        <p:spPr>
          <a:xfrm>
            <a:off x="152400" y="5410200"/>
            <a:ext cx="3366954" cy="1295400"/>
          </a:xfrm>
          <a:prstGeom prst="rect">
            <a:avLst/>
          </a:prstGeom>
        </p:spPr>
      </p:pic>
      <p:sp>
        <p:nvSpPr>
          <p:cNvPr id="7" name="TextBox 6"/>
          <p:cNvSpPr txBox="1"/>
          <p:nvPr/>
        </p:nvSpPr>
        <p:spPr>
          <a:xfrm>
            <a:off x="0" y="2133600"/>
            <a:ext cx="9144000" cy="1046440"/>
          </a:xfrm>
          <a:prstGeom prst="rect">
            <a:avLst/>
          </a:prstGeom>
          <a:noFill/>
        </p:spPr>
        <p:txBody>
          <a:bodyPr wrap="square" rtlCol="0">
            <a:spAutoFit/>
          </a:bodyPr>
          <a:lstStyle/>
          <a:p>
            <a:pPr lvl="0" algn="ctr"/>
            <a:r>
              <a:rPr lang="en-US" sz="4400" dirty="0">
                <a:solidFill>
                  <a:srgbClr val="2E3192"/>
                </a:solidFill>
                <a:latin typeface="Times New Roman" pitchFamily="18" charset="0"/>
                <a:cs typeface="Times New Roman" pitchFamily="18" charset="0"/>
              </a:rPr>
              <a:t>The ABC’s of Spin-Offs</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a:solidFill>
                  <a:srgbClr val="2E3192"/>
                </a:solidFill>
                <a:latin typeface="Times New Roman" pitchFamily="18" charset="0"/>
                <a:cs typeface="Times New Roman" pitchFamily="18" charset="0"/>
              </a:rPr>
              <a:t>Drivers for </a:t>
            </a:r>
            <a:r>
              <a:rPr lang="en-US" b="1" i="1" dirty="0" smtClean="0">
                <a:solidFill>
                  <a:srgbClr val="2E3192"/>
                </a:solidFill>
                <a:latin typeface="Times New Roman" pitchFamily="18" charset="0"/>
                <a:cs typeface="Times New Roman" pitchFamily="18" charset="0"/>
              </a:rPr>
              <a:t>Spin-Offs</a:t>
            </a:r>
            <a:endParaRPr lang="en-US" dirty="0">
              <a:solidFill>
                <a:srgbClr val="2E3192"/>
              </a:solidFill>
              <a:latin typeface="Times New Roman" pitchFamily="18" charset="0"/>
              <a:cs typeface="Times New Roman" pitchFamily="18" charset="0"/>
            </a:endParaRPr>
          </a:p>
        </p:txBody>
      </p:sp>
      <p:sp>
        <p:nvSpPr>
          <p:cNvPr id="4" name="Content Placeholder 3"/>
          <p:cNvSpPr>
            <a:spLocks noGrp="1"/>
          </p:cNvSpPr>
          <p:nvPr>
            <p:ph sz="half" idx="1"/>
          </p:nvPr>
        </p:nvSpPr>
        <p:spPr>
          <a:xfrm>
            <a:off x="457200" y="1143000"/>
            <a:ext cx="4038600" cy="5715000"/>
          </a:xfrm>
        </p:spPr>
        <p:txBody>
          <a:bodyPr>
            <a:normAutofit/>
          </a:bodyPr>
          <a:lstStyle/>
          <a:p>
            <a:pPr>
              <a:buFont typeface="Wingdings" pitchFamily="2" charset="2"/>
              <a:buChar char="Ø"/>
            </a:pPr>
            <a:r>
              <a:rPr lang="en-US" dirty="0" smtClean="0">
                <a:latin typeface="Times New Roman" pitchFamily="18" charset="0"/>
                <a:cs typeface="Times New Roman" pitchFamily="18" charset="0"/>
              </a:rPr>
              <a:t>Lack </a:t>
            </a:r>
            <a:r>
              <a:rPr lang="en-US" dirty="0">
                <a:latin typeface="Times New Roman" pitchFamily="18" charset="0"/>
                <a:cs typeface="Times New Roman" pitchFamily="18" charset="0"/>
              </a:rPr>
              <a:t>of synergy</a:t>
            </a:r>
          </a:p>
          <a:p>
            <a:pPr>
              <a:buFont typeface="Wingdings" pitchFamily="2" charset="2"/>
              <a:buChar char="Ø"/>
            </a:pPr>
            <a:r>
              <a:rPr lang="en-US" dirty="0" smtClean="0">
                <a:latin typeface="Times New Roman" pitchFamily="18" charset="0"/>
                <a:cs typeface="Times New Roman" pitchFamily="18" charset="0"/>
              </a:rPr>
              <a:t>De-conglomeration</a:t>
            </a:r>
            <a:endParaRPr lang="en-US" dirty="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Focus </a:t>
            </a:r>
            <a:r>
              <a:rPr lang="en-US" dirty="0">
                <a:latin typeface="Times New Roman" pitchFamily="18" charset="0"/>
                <a:cs typeface="Times New Roman" pitchFamily="18" charset="0"/>
              </a:rPr>
              <a:t>in core business </a:t>
            </a:r>
          </a:p>
          <a:p>
            <a:pPr>
              <a:buFont typeface="Wingdings" pitchFamily="2" charset="2"/>
              <a:buChar char="Ø"/>
            </a:pPr>
            <a:r>
              <a:rPr lang="en-US" dirty="0" smtClean="0">
                <a:latin typeface="Times New Roman" pitchFamily="18" charset="0"/>
                <a:cs typeface="Times New Roman" pitchFamily="18" charset="0"/>
              </a:rPr>
              <a:t>Legal </a:t>
            </a:r>
            <a:r>
              <a:rPr lang="en-US" dirty="0">
                <a:latin typeface="Times New Roman" pitchFamily="18" charset="0"/>
                <a:cs typeface="Times New Roman" pitchFamily="18" charset="0"/>
              </a:rPr>
              <a:t>/ regulatory</a:t>
            </a:r>
          </a:p>
          <a:p>
            <a:pPr>
              <a:buFont typeface="Wingdings" pitchFamily="2" charset="2"/>
              <a:buChar char="Ø"/>
            </a:pPr>
            <a:r>
              <a:rPr lang="en-US" dirty="0" smtClean="0">
                <a:latin typeface="Times New Roman" pitchFamily="18" charset="0"/>
                <a:cs typeface="Times New Roman" pitchFamily="18" charset="0"/>
              </a:rPr>
              <a:t>Undervalued </a:t>
            </a:r>
            <a:r>
              <a:rPr lang="en-US" dirty="0">
                <a:latin typeface="Times New Roman" pitchFamily="18" charset="0"/>
                <a:cs typeface="Times New Roman" pitchFamily="18" charset="0"/>
              </a:rPr>
              <a:t>assets</a:t>
            </a:r>
          </a:p>
          <a:p>
            <a:pPr>
              <a:buFont typeface="Wingdings" pitchFamily="2" charset="2"/>
              <a:buChar char="Ø"/>
            </a:pPr>
            <a:r>
              <a:rPr lang="en-US" dirty="0" smtClean="0">
                <a:latin typeface="Times New Roman" pitchFamily="18" charset="0"/>
                <a:cs typeface="Times New Roman" pitchFamily="18" charset="0"/>
              </a:rPr>
              <a:t>Monetize </a:t>
            </a:r>
            <a:r>
              <a:rPr lang="en-US" dirty="0">
                <a:latin typeface="Times New Roman" pitchFamily="18" charset="0"/>
                <a:cs typeface="Times New Roman" pitchFamily="18" charset="0"/>
              </a:rPr>
              <a:t>value of     subsidiary</a:t>
            </a:r>
          </a:p>
          <a:p>
            <a:pPr>
              <a:buNone/>
            </a:pPr>
            <a:endParaRPr lang="en-US" dirty="0"/>
          </a:p>
          <a:p>
            <a:endParaRPr lang="en-US" dirty="0"/>
          </a:p>
        </p:txBody>
      </p:sp>
      <p:sp>
        <p:nvSpPr>
          <p:cNvPr id="6" name="Content Placeholder 5"/>
          <p:cNvSpPr>
            <a:spLocks noGrp="1"/>
          </p:cNvSpPr>
          <p:nvPr>
            <p:ph sz="half" idx="2"/>
          </p:nvPr>
        </p:nvSpPr>
        <p:spPr>
          <a:xfrm>
            <a:off x="4648200" y="1219200"/>
            <a:ext cx="4038600" cy="5334000"/>
          </a:xfrm>
        </p:spPr>
        <p:txBody>
          <a:bodyPr>
            <a:normAutofit/>
          </a:bodyPr>
          <a:lstStyle/>
          <a:p>
            <a:pPr>
              <a:buFont typeface="Wingdings" pitchFamily="2" charset="2"/>
              <a:buChar char="Ø"/>
            </a:pPr>
            <a:r>
              <a:rPr lang="en-US" dirty="0" smtClean="0">
                <a:latin typeface="Times New Roman" pitchFamily="18" charset="0"/>
                <a:cs typeface="Times New Roman" pitchFamily="18" charset="0"/>
              </a:rPr>
              <a:t>De-leverage balance sheet </a:t>
            </a:r>
          </a:p>
          <a:p>
            <a:pPr>
              <a:buFont typeface="Wingdings" pitchFamily="2" charset="2"/>
              <a:buChar char="Ø"/>
            </a:pPr>
            <a:r>
              <a:rPr lang="en-US" dirty="0" smtClean="0">
                <a:latin typeface="Times New Roman" pitchFamily="18" charset="0"/>
                <a:cs typeface="Times New Roman" pitchFamily="18" charset="0"/>
              </a:rPr>
              <a:t>Riskiness of the       subsidiary</a:t>
            </a:r>
          </a:p>
          <a:p>
            <a:pPr>
              <a:buFont typeface="Wingdings" pitchFamily="2" charset="2"/>
              <a:buChar char="Ø"/>
            </a:pPr>
            <a:r>
              <a:rPr lang="en-US" dirty="0" smtClean="0">
                <a:latin typeface="Times New Roman" pitchFamily="18" charset="0"/>
                <a:cs typeface="Times New Roman" pitchFamily="18" charset="0"/>
              </a:rPr>
              <a:t>Avoid a takeover </a:t>
            </a:r>
          </a:p>
          <a:p>
            <a:pPr>
              <a:buFont typeface="Wingdings" pitchFamily="2" charset="2"/>
              <a:buChar char="Ø"/>
            </a:pPr>
            <a:r>
              <a:rPr lang="en-US" dirty="0" smtClean="0">
                <a:latin typeface="Times New Roman" pitchFamily="18" charset="0"/>
                <a:cs typeface="Times New Roman" pitchFamily="18" charset="0"/>
              </a:rPr>
              <a:t>Tax avoidance</a:t>
            </a:r>
          </a:p>
          <a:p>
            <a:pPr>
              <a:buFont typeface="Wingdings" pitchFamily="2" charset="2"/>
              <a:buChar char="Ø"/>
            </a:pPr>
            <a:r>
              <a:rPr lang="en-US" dirty="0" smtClean="0">
                <a:latin typeface="Times New Roman" pitchFamily="18" charset="0"/>
                <a:cs typeface="Times New Roman" pitchFamily="18" charset="0"/>
              </a:rPr>
              <a:t>Conflicts of interest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a:solidFill>
                  <a:srgbClr val="2E3192"/>
                </a:solidFill>
                <a:latin typeface="Times New Roman" pitchFamily="18" charset="0"/>
                <a:cs typeface="Times New Roman" pitchFamily="18" charset="0"/>
              </a:rPr>
              <a:t>Successful </a:t>
            </a:r>
            <a:r>
              <a:rPr lang="en-US" b="1" i="1" dirty="0" smtClean="0">
                <a:solidFill>
                  <a:srgbClr val="2E3192"/>
                </a:solidFill>
                <a:latin typeface="Times New Roman" pitchFamily="18" charset="0"/>
                <a:cs typeface="Times New Roman" pitchFamily="18" charset="0"/>
              </a:rPr>
              <a:t>Spins</a:t>
            </a:r>
            <a:endParaRPr lang="en-US" dirty="0">
              <a:solidFill>
                <a:srgbClr val="2E3192"/>
              </a:solidFill>
              <a:latin typeface="Times New Roman" pitchFamily="18" charset="0"/>
              <a:cs typeface="Times New Roman" pitchFamily="18" charset="0"/>
            </a:endParaRPr>
          </a:p>
        </p:txBody>
      </p:sp>
      <p:sp>
        <p:nvSpPr>
          <p:cNvPr id="5" name="Content Placeholder 4"/>
          <p:cNvSpPr>
            <a:spLocks noGrp="1"/>
          </p:cNvSpPr>
          <p:nvPr>
            <p:ph idx="1"/>
          </p:nvPr>
        </p:nvSpPr>
        <p:spPr>
          <a:xfrm>
            <a:off x="457200" y="1143000"/>
            <a:ext cx="8229600" cy="5715000"/>
          </a:xfrm>
        </p:spPr>
        <p:txBody>
          <a:bodyPr>
            <a:normAutofit lnSpcReduction="10000"/>
          </a:bodyPr>
          <a:lstStyle/>
          <a:p>
            <a:r>
              <a:rPr lang="en-US" dirty="0" smtClean="0">
                <a:latin typeface="Times New Roman" pitchFamily="18" charset="0"/>
                <a:cs typeface="Times New Roman" pitchFamily="18" charset="0"/>
              </a:rPr>
              <a:t>Easier </a:t>
            </a:r>
            <a:r>
              <a:rPr lang="en-US" dirty="0">
                <a:latin typeface="Times New Roman" pitchFamily="18" charset="0"/>
                <a:cs typeface="Times New Roman" pitchFamily="18" charset="0"/>
              </a:rPr>
              <a:t>for the markets to recognize underlying value</a:t>
            </a:r>
          </a:p>
          <a:p>
            <a:r>
              <a:rPr lang="en-US" dirty="0" smtClean="0">
                <a:latin typeface="Times New Roman" pitchFamily="18" charset="0"/>
                <a:cs typeface="Times New Roman" pitchFamily="18" charset="0"/>
              </a:rPr>
              <a:t>Pursue </a:t>
            </a:r>
            <a:r>
              <a:rPr lang="en-US" dirty="0">
                <a:latin typeface="Times New Roman" pitchFamily="18" charset="0"/>
                <a:cs typeface="Times New Roman" pitchFamily="18" charset="0"/>
              </a:rPr>
              <a:t>compelling business opportunities </a:t>
            </a:r>
          </a:p>
          <a:p>
            <a:r>
              <a:rPr lang="en-US" dirty="0" smtClean="0">
                <a:latin typeface="Times New Roman" pitchFamily="18" charset="0"/>
                <a:cs typeface="Times New Roman" pitchFamily="18" charset="0"/>
              </a:rPr>
              <a:t>Greater </a:t>
            </a:r>
            <a:r>
              <a:rPr lang="en-US" dirty="0">
                <a:latin typeface="Times New Roman" pitchFamily="18" charset="0"/>
                <a:cs typeface="Times New Roman" pitchFamily="18" charset="0"/>
              </a:rPr>
              <a:t>freedom to pursue new ventures, streamline production, and pare overhead</a:t>
            </a:r>
          </a:p>
          <a:p>
            <a:r>
              <a:rPr lang="en-US" dirty="0" smtClean="0">
                <a:latin typeface="Times New Roman" pitchFamily="18" charset="0"/>
                <a:cs typeface="Times New Roman" pitchFamily="18" charset="0"/>
              </a:rPr>
              <a:t>Accountability </a:t>
            </a:r>
            <a:r>
              <a:rPr lang="en-US" dirty="0">
                <a:latin typeface="Times New Roman" pitchFamily="18" charset="0"/>
                <a:cs typeface="Times New Roman" pitchFamily="18" charset="0"/>
              </a:rPr>
              <a:t>and direct incentives (stock &amp; options)</a:t>
            </a:r>
          </a:p>
          <a:p>
            <a:r>
              <a:rPr lang="en-US" dirty="0" smtClean="0">
                <a:latin typeface="Times New Roman" pitchFamily="18" charset="0"/>
                <a:cs typeface="Times New Roman" pitchFamily="18" charset="0"/>
              </a:rPr>
              <a:t>Eliminates </a:t>
            </a:r>
            <a:r>
              <a:rPr lang="en-US" dirty="0">
                <a:latin typeface="Times New Roman" pitchFamily="18" charset="0"/>
                <a:cs typeface="Times New Roman" pitchFamily="18" charset="0"/>
              </a:rPr>
              <a:t>competitive disadvantages </a:t>
            </a:r>
          </a:p>
          <a:p>
            <a:r>
              <a:rPr lang="en-US" dirty="0" smtClean="0">
                <a:latin typeface="Times New Roman" pitchFamily="18" charset="0"/>
                <a:cs typeface="Times New Roman" pitchFamily="18" charset="0"/>
              </a:rPr>
              <a:t>Greater </a:t>
            </a:r>
            <a:r>
              <a:rPr lang="en-US" dirty="0">
                <a:latin typeface="Times New Roman" pitchFamily="18" charset="0"/>
                <a:cs typeface="Times New Roman" pitchFamily="18" charset="0"/>
              </a:rPr>
              <a:t>access to capital</a:t>
            </a:r>
          </a:p>
          <a:p>
            <a:r>
              <a:rPr lang="en-US" dirty="0" smtClean="0">
                <a:latin typeface="Times New Roman" pitchFamily="18" charset="0"/>
                <a:cs typeface="Times New Roman" pitchFamily="18" charset="0"/>
              </a:rPr>
              <a:t>Increase </a:t>
            </a:r>
            <a:r>
              <a:rPr lang="en-US" dirty="0">
                <a:latin typeface="Times New Roman" pitchFamily="18" charset="0"/>
                <a:cs typeface="Times New Roman" pitchFamily="18" charset="0"/>
              </a:rPr>
              <a:t>corporate focus for the spin-off and </a:t>
            </a:r>
            <a:r>
              <a:rPr lang="en-US" dirty="0" smtClean="0">
                <a:latin typeface="Times New Roman" pitchFamily="18" charset="0"/>
                <a:cs typeface="Times New Roman" pitchFamily="18" charset="0"/>
              </a:rPr>
              <a:t>parent</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fontScale="90000"/>
          </a:bodyPr>
          <a:lstStyle/>
          <a:p>
            <a:r>
              <a:rPr lang="en-US" b="1" i="1" dirty="0">
                <a:solidFill>
                  <a:srgbClr val="2E3192"/>
                </a:solidFill>
                <a:latin typeface="Times New Roman" pitchFamily="18" charset="0"/>
                <a:cs typeface="Times New Roman" pitchFamily="18" charset="0"/>
              </a:rPr>
              <a:t>Shift from Conglomeration </a:t>
            </a:r>
            <a:r>
              <a:rPr lang="en-US" b="1" i="1" dirty="0" smtClean="0">
                <a:solidFill>
                  <a:srgbClr val="2E3192"/>
                </a:solidFill>
                <a:latin typeface="Times New Roman" pitchFamily="18" charset="0"/>
                <a:cs typeface="Times New Roman" pitchFamily="18" charset="0"/>
              </a:rPr>
              <a:t>to       Pure Play</a:t>
            </a:r>
            <a:endParaRPr lang="en-US" dirty="0">
              <a:solidFill>
                <a:srgbClr val="2E319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5105400"/>
          </a:xfrm>
        </p:spPr>
        <p:txBody>
          <a:bodyPr>
            <a:normAutofit fontScale="70000" lnSpcReduction="20000"/>
          </a:bodyPr>
          <a:lstStyle/>
          <a:p>
            <a:r>
              <a:rPr lang="en-US" sz="3600" b="1" dirty="0" smtClean="0">
                <a:latin typeface="Times New Roman" pitchFamily="18" charset="0"/>
                <a:cs typeface="Times New Roman" pitchFamily="18" charset="0"/>
              </a:rPr>
              <a:t>Era </a:t>
            </a:r>
            <a:r>
              <a:rPr lang="en-US" sz="3600" b="1" dirty="0">
                <a:latin typeface="Times New Roman" pitchFamily="18" charset="0"/>
                <a:cs typeface="Times New Roman" pitchFamily="18" charset="0"/>
              </a:rPr>
              <a:t>of conglomerate (1960s - 1980s)</a:t>
            </a:r>
            <a:endParaRPr lang="en-US" sz="3600" dirty="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 </a:t>
            </a:r>
            <a:r>
              <a:rPr lang="en-US" sz="3600" dirty="0">
                <a:latin typeface="Times New Roman" pitchFamily="18" charset="0"/>
                <a:cs typeface="Times New Roman" pitchFamily="18" charset="0"/>
              </a:rPr>
              <a:t>Firms diversify holdings to “smooth” earnings</a:t>
            </a:r>
          </a:p>
          <a:p>
            <a:pPr>
              <a:buNone/>
            </a:pPr>
            <a:r>
              <a:rPr lang="en-US" sz="3600" dirty="0" smtClean="0">
                <a:latin typeface="Times New Roman" pitchFamily="18" charset="0"/>
                <a:cs typeface="Times New Roman" pitchFamily="18" charset="0"/>
              </a:rPr>
              <a:t>	- </a:t>
            </a:r>
            <a:r>
              <a:rPr lang="en-US" sz="3600" dirty="0">
                <a:latin typeface="Times New Roman" pitchFamily="18" charset="0"/>
                <a:cs typeface="Times New Roman" pitchFamily="18" charset="0"/>
              </a:rPr>
              <a:t>Market rewards empire building </a:t>
            </a:r>
          </a:p>
          <a:p>
            <a:r>
              <a:rPr lang="en-US" sz="3600" b="1" dirty="0" smtClean="0">
                <a:latin typeface="Times New Roman" pitchFamily="18" charset="0"/>
                <a:cs typeface="Times New Roman" pitchFamily="18" charset="0"/>
              </a:rPr>
              <a:t>Conglomerates </a:t>
            </a:r>
            <a:r>
              <a:rPr lang="en-US" sz="3600" b="1" dirty="0">
                <a:latin typeface="Times New Roman" pitchFamily="18" charset="0"/>
                <a:cs typeface="Times New Roman" pitchFamily="18" charset="0"/>
              </a:rPr>
              <a:t>fall out of favor</a:t>
            </a:r>
            <a:endParaRPr lang="en-US" sz="3600" dirty="0">
              <a:latin typeface="Times New Roman" pitchFamily="18" charset="0"/>
              <a:cs typeface="Times New Roman" pitchFamily="18" charset="0"/>
            </a:endParaRPr>
          </a:p>
          <a:p>
            <a:pPr>
              <a:buNone/>
            </a:pPr>
            <a:r>
              <a:rPr lang="en-US" sz="3600" dirty="0">
                <a:latin typeface="Times New Roman" pitchFamily="18" charset="0"/>
                <a:cs typeface="Times New Roman" pitchFamily="18" charset="0"/>
              </a:rPr>
              <a:t>	- Focus on cost</a:t>
            </a:r>
          </a:p>
          <a:p>
            <a:pPr>
              <a:buNone/>
            </a:pPr>
            <a:r>
              <a:rPr lang="en-US" sz="3600" dirty="0">
                <a:latin typeface="Times New Roman" pitchFamily="18" charset="0"/>
                <a:cs typeface="Times New Roman" pitchFamily="18" charset="0"/>
              </a:rPr>
              <a:t>	- Difficult to value all businesses in diversified companies</a:t>
            </a:r>
          </a:p>
          <a:p>
            <a:pPr>
              <a:buNone/>
            </a:pPr>
            <a:r>
              <a:rPr lang="en-US" sz="3600" dirty="0">
                <a:latin typeface="Times New Roman" pitchFamily="18" charset="0"/>
                <a:cs typeface="Times New Roman" pitchFamily="18" charset="0"/>
              </a:rPr>
              <a:t>	- Market discounts conglomerate stocks</a:t>
            </a:r>
          </a:p>
          <a:p>
            <a:r>
              <a:rPr lang="en-US" sz="3600" b="1" dirty="0" smtClean="0">
                <a:latin typeface="Times New Roman" pitchFamily="18" charset="0"/>
                <a:cs typeface="Times New Roman" pitchFamily="18" charset="0"/>
              </a:rPr>
              <a:t>Rise </a:t>
            </a:r>
            <a:r>
              <a:rPr lang="en-US" sz="3600" b="1" dirty="0">
                <a:latin typeface="Times New Roman" pitchFamily="18" charset="0"/>
                <a:cs typeface="Times New Roman" pitchFamily="18" charset="0"/>
              </a:rPr>
              <a:t>of the Pure Play (1990s - Current)</a:t>
            </a:r>
            <a:endParaRPr lang="en-US" sz="3600" dirty="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	- </a:t>
            </a:r>
            <a:r>
              <a:rPr lang="en-US" sz="3600" dirty="0">
                <a:latin typeface="Times New Roman" pitchFamily="18" charset="0"/>
                <a:cs typeface="Times New Roman" pitchFamily="18" charset="0"/>
              </a:rPr>
              <a:t>Market rewards firms that concentrate on core business</a:t>
            </a:r>
          </a:p>
          <a:p>
            <a:pPr>
              <a:buNone/>
            </a:pPr>
            <a:r>
              <a:rPr lang="en-US" sz="3600" dirty="0" smtClean="0">
                <a:latin typeface="Times New Roman" pitchFamily="18" charset="0"/>
                <a:cs typeface="Times New Roman" pitchFamily="18" charset="0"/>
              </a:rPr>
              <a:t>	- </a:t>
            </a:r>
            <a:r>
              <a:rPr lang="en-US" sz="3600" dirty="0">
                <a:latin typeface="Times New Roman" pitchFamily="18" charset="0"/>
                <a:cs typeface="Times New Roman" pitchFamily="18" charset="0"/>
              </a:rPr>
              <a:t>Competitive landscape pressures management to improve </a:t>
            </a:r>
            <a:r>
              <a:rPr lang="en-US" sz="3600" dirty="0" smtClean="0">
                <a:latin typeface="Times New Roman" pitchFamily="18" charset="0"/>
                <a:cs typeface="Times New Roman" pitchFamily="18" charset="0"/>
              </a:rPr>
              <a:t>operating efficiency </a:t>
            </a:r>
            <a:r>
              <a:rPr lang="en-US" sz="3600" dirty="0">
                <a:latin typeface="Times New Roman" pitchFamily="18" charset="0"/>
                <a:cs typeface="Times New Roman" pitchFamily="18" charset="0"/>
              </a:rPr>
              <a:t>and clarify strategic decision making</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solidFill>
                  <a:srgbClr val="2E3192"/>
                </a:solidFill>
                <a:latin typeface="Times New Roman" pitchFamily="18" charset="0"/>
                <a:cs typeface="Times New Roman" pitchFamily="18" charset="0"/>
              </a:rPr>
              <a:t>Number of Completed U.S. Spin-Offs by </a:t>
            </a:r>
            <a:r>
              <a:rPr lang="en-US" b="1" i="1" dirty="0" smtClean="0">
                <a:solidFill>
                  <a:srgbClr val="2E3192"/>
                </a:solidFill>
                <a:latin typeface="Times New Roman" pitchFamily="18" charset="0"/>
                <a:cs typeface="Times New Roman" pitchFamily="18" charset="0"/>
              </a:rPr>
              <a:t>Year</a:t>
            </a:r>
            <a:endParaRPr lang="en-US" dirty="0">
              <a:solidFill>
                <a:srgbClr val="2E3192"/>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304800" y="1905000"/>
          <a:ext cx="8610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i="1" dirty="0" smtClean="0">
                <a:solidFill>
                  <a:srgbClr val="2E3192"/>
                </a:solidFill>
                <a:latin typeface="Times New Roman" pitchFamily="18" charset="0"/>
                <a:cs typeface="Times New Roman" pitchFamily="18" charset="0"/>
              </a:rPr>
              <a:t>Why Spin-Off?</a:t>
            </a:r>
            <a:endParaRPr lang="en-US" dirty="0">
              <a:solidFill>
                <a:srgbClr val="2E319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257800"/>
          </a:xfrm>
        </p:spPr>
        <p:txBody>
          <a:bodyPr/>
          <a:lstStyle/>
          <a:p>
            <a:r>
              <a:rPr lang="en-US" dirty="0" smtClean="0">
                <a:latin typeface="Times New Roman" pitchFamily="18" charset="0"/>
                <a:cs typeface="Times New Roman" pitchFamily="18" charset="0"/>
              </a:rPr>
              <a:t>Spin-Offs are a source of significant market outperformance for investors</a:t>
            </a:r>
          </a:p>
          <a:p>
            <a:r>
              <a:rPr lang="en-US" dirty="0" smtClean="0">
                <a:latin typeface="Times New Roman" pitchFamily="18" charset="0"/>
                <a:cs typeface="Times New Roman" pitchFamily="18" charset="0"/>
              </a:rPr>
              <a:t>Spin-Offs often result in a higher aggregate value for the constituent pieces</a:t>
            </a:r>
          </a:p>
          <a:p>
            <a:r>
              <a:rPr lang="en-US" dirty="0" smtClean="0">
                <a:latin typeface="Times New Roman" pitchFamily="18" charset="0"/>
                <a:cs typeface="Times New Roman" pitchFamily="18" charset="0"/>
              </a:rPr>
              <a:t>Studies conducted by a range of researchers, from Penn State to McKinsey  have documented that spin-offs, on average, outperform market indexes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dirty="0" smtClean="0">
                <a:solidFill>
                  <a:srgbClr val="2E3192"/>
                </a:solidFill>
                <a:latin typeface="Times New Roman" pitchFamily="18" charset="0"/>
                <a:cs typeface="Times New Roman" pitchFamily="18" charset="0"/>
              </a:rPr>
              <a:t>Spin-Offs Outperform S&amp;P 500</a:t>
            </a:r>
            <a:endParaRPr lang="en-US" dirty="0">
              <a:solidFill>
                <a:srgbClr val="2E3192"/>
              </a:solidFill>
              <a:latin typeface="Times New Roman" pitchFamily="18" charset="0"/>
              <a:cs typeface="Times New Roman" pitchFamily="18" charset="0"/>
            </a:endParaRPr>
          </a:p>
        </p:txBody>
      </p:sp>
      <p:sp>
        <p:nvSpPr>
          <p:cNvPr id="4" name="TextBox 3"/>
          <p:cNvSpPr txBox="1"/>
          <p:nvPr/>
        </p:nvSpPr>
        <p:spPr>
          <a:xfrm>
            <a:off x="0" y="914400"/>
            <a:ext cx="9144000" cy="369332"/>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Bloomberg Spin-Off Index up 9.1% Year-To-Date Versus 2.6% for S&amp;P as of June 4, 2012</a:t>
            </a:r>
            <a:endParaRPr lang="en-US" dirty="0">
              <a:latin typeface="Times New Roman" pitchFamily="18" charset="0"/>
              <a:cs typeface="Times New Roman" pitchFamily="18" charset="0"/>
            </a:endParaRPr>
          </a:p>
        </p:txBody>
      </p:sp>
      <p:pic>
        <p:nvPicPr>
          <p:cNvPr id="20482" name="Picture 2"/>
          <p:cNvPicPr>
            <a:picLocks noChangeAspect="1" noChangeArrowheads="1"/>
          </p:cNvPicPr>
          <p:nvPr/>
        </p:nvPicPr>
        <p:blipFill>
          <a:blip r:embed="rId2" cstate="print"/>
          <a:srcRect/>
          <a:stretch>
            <a:fillRect/>
          </a:stretch>
        </p:blipFill>
        <p:spPr bwMode="auto">
          <a:xfrm>
            <a:off x="228600" y="1371600"/>
            <a:ext cx="8686800" cy="51694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i="1" dirty="0">
                <a:solidFill>
                  <a:srgbClr val="2E3192"/>
                </a:solidFill>
                <a:latin typeface="Times New Roman" pitchFamily="18" charset="0"/>
                <a:cs typeface="Times New Roman" pitchFamily="18" charset="0"/>
              </a:rPr>
              <a:t>Types Of </a:t>
            </a:r>
            <a:r>
              <a:rPr lang="en-US" b="1" i="1" dirty="0" smtClean="0">
                <a:solidFill>
                  <a:srgbClr val="2E3192"/>
                </a:solidFill>
                <a:latin typeface="Times New Roman" pitchFamily="18" charset="0"/>
                <a:cs typeface="Times New Roman" pitchFamily="18" charset="0"/>
              </a:rPr>
              <a:t>Spin-Offs</a:t>
            </a:r>
            <a:endParaRPr lang="en-US" dirty="0">
              <a:solidFill>
                <a:srgbClr val="2E3192"/>
              </a:solidFill>
              <a:latin typeface="Times New Roman" pitchFamily="18" charset="0"/>
              <a:cs typeface="Times New Roman" pitchFamily="18" charset="0"/>
            </a:endParaRPr>
          </a:p>
        </p:txBody>
      </p:sp>
      <p:sp>
        <p:nvSpPr>
          <p:cNvPr id="1027" name="Rectangle 3"/>
          <p:cNvSpPr>
            <a:spLocks noChangeArrowheads="1"/>
          </p:cNvSpPr>
          <p:nvPr/>
        </p:nvSpPr>
        <p:spPr bwMode="auto">
          <a:xfrm>
            <a:off x="304800" y="4800600"/>
            <a:ext cx="8458200" cy="1676400"/>
          </a:xfrm>
          <a:prstGeom prst="rect">
            <a:avLst/>
          </a:prstGeom>
          <a:noFill/>
          <a:ln w="3175" algn="in">
            <a:solidFill>
              <a:srgbClr val="333333"/>
            </a:solidFill>
            <a:miter lim="800000"/>
            <a:headEnd/>
            <a:tailEnd/>
          </a:ln>
          <a:effectLst/>
        </p:spPr>
        <p:txBody>
          <a:bodyPr vert="horz" wrap="square" lIns="36576" tIns="36576" rIns="36576" bIns="36576" numCol="1" anchor="t" anchorCtr="0" compatLnSpc="1">
            <a:prstTxWarp prst="textNoShape">
              <a:avLst/>
            </a:prstTxWarp>
          </a:bodyPr>
          <a:lstStyle/>
          <a:p>
            <a:endParaRPr lang="en-US" baseline="-25000" dirty="0"/>
          </a:p>
        </p:txBody>
      </p:sp>
      <p:sp>
        <p:nvSpPr>
          <p:cNvPr id="1028" name="Rectangle 4"/>
          <p:cNvSpPr>
            <a:spLocks noChangeArrowheads="1"/>
          </p:cNvSpPr>
          <p:nvPr/>
        </p:nvSpPr>
        <p:spPr bwMode="auto">
          <a:xfrm>
            <a:off x="304800" y="3733800"/>
            <a:ext cx="8458200" cy="1066800"/>
          </a:xfrm>
          <a:prstGeom prst="rect">
            <a:avLst/>
          </a:prstGeom>
          <a:noFill/>
          <a:ln w="3175" algn="in">
            <a:solidFill>
              <a:srgbClr val="333333"/>
            </a:solidFill>
            <a:miter lim="800000"/>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29" name="Rectangle 5"/>
          <p:cNvSpPr>
            <a:spLocks noChangeArrowheads="1"/>
          </p:cNvSpPr>
          <p:nvPr/>
        </p:nvSpPr>
        <p:spPr bwMode="auto">
          <a:xfrm>
            <a:off x="304800" y="1447800"/>
            <a:ext cx="8458200" cy="2286000"/>
          </a:xfrm>
          <a:prstGeom prst="rect">
            <a:avLst/>
          </a:prstGeom>
          <a:noFill/>
          <a:ln w="3175" algn="in">
            <a:solidFill>
              <a:srgbClr val="333333"/>
            </a:solidFill>
            <a:miter lim="800000"/>
            <a:headEnd/>
            <a:tailEnd/>
          </a:ln>
          <a:effectLst/>
        </p:spPr>
        <p:txBody>
          <a:bodyPr vert="horz" wrap="square" lIns="36576" tIns="36576" rIns="36576" bIns="36576" numCol="1" anchor="t" anchorCtr="0" compatLnSpc="1">
            <a:prstTxWarp prst="textNoShape">
              <a:avLst/>
            </a:prstTxWarp>
          </a:bodyPr>
          <a:lstStyle/>
          <a:p>
            <a:endParaRPr lang="en-US">
              <a:ln w="12700">
                <a:solidFill>
                  <a:schemeClr val="tx1"/>
                </a:solidFill>
              </a:ln>
            </a:endParaRPr>
          </a:p>
        </p:txBody>
      </p:sp>
      <p:sp>
        <p:nvSpPr>
          <p:cNvPr id="1030" name="Text Box 6"/>
          <p:cNvSpPr txBox="1">
            <a:spLocks noChangeArrowheads="1" noChangeShapeType="1"/>
          </p:cNvSpPr>
          <p:nvPr/>
        </p:nvSpPr>
        <p:spPr bwMode="auto">
          <a:xfrm>
            <a:off x="457200" y="1676400"/>
            <a:ext cx="2057400" cy="342900"/>
          </a:xfrm>
          <a:prstGeom prst="rect">
            <a:avLst/>
          </a:prstGeom>
          <a:solidFill>
            <a:srgbClr val="FFFFFF"/>
          </a:solidFill>
          <a:ln w="0" algn="in">
            <a:noFill/>
            <a:miter lim="800000"/>
            <a:headEnd/>
            <a:tailEnd/>
          </a:ln>
          <a:effectLst/>
        </p:spPr>
        <p:txBody>
          <a:bodyPr vert="horz" wrap="square" lIns="36195" tIns="36195" rIns="36195" bIns="36195"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800" b="1" i="1" u="none" strike="noStrike" cap="none" normalizeH="0" baseline="0" dirty="0" smtClean="0">
                <a:ln>
                  <a:noFill/>
                </a:ln>
                <a:effectLst/>
                <a:latin typeface="Times New Roman" pitchFamily="18" charset="0"/>
                <a:cs typeface="Times New Roman" pitchFamily="18" charset="0"/>
              </a:rPr>
              <a:t>Type of Spin-Off</a:t>
            </a:r>
            <a:endParaRPr kumimoji="0" lang="en-US" sz="1800" b="1" i="0" u="none" strike="noStrike" cap="none" normalizeH="0" baseline="0" dirty="0" smtClean="0">
              <a:ln>
                <a:noFill/>
              </a:ln>
              <a:effectLst/>
              <a:latin typeface="Times New Roman" pitchFamily="18" charset="0"/>
              <a:cs typeface="Times New Roman" pitchFamily="18" charset="0"/>
            </a:endParaRPr>
          </a:p>
        </p:txBody>
      </p:sp>
      <p:sp>
        <p:nvSpPr>
          <p:cNvPr id="1031" name="Text Box 7"/>
          <p:cNvSpPr txBox="1">
            <a:spLocks noChangeArrowheads="1"/>
          </p:cNvSpPr>
          <p:nvPr/>
        </p:nvSpPr>
        <p:spPr bwMode="auto">
          <a:xfrm>
            <a:off x="685800" y="2590800"/>
            <a:ext cx="1428750" cy="3886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Arial" pitchFamily="34" charset="0"/>
              </a:rPr>
              <a:t>Spin-Off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b="1" dirty="0">
              <a:solidFill>
                <a:srgbClr val="333333"/>
              </a:solidFill>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Arial" pitchFamily="34" charset="0"/>
              </a:rPr>
              <a:t>Carve-Out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Times New Roman" pitchFamily="18" charset="0"/>
                <a:cs typeface="Arial" pitchFamily="34" charset="0"/>
              </a:rPr>
              <a:t>Split-Off</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2971800" y="1676400"/>
            <a:ext cx="20574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effectLst/>
                <a:latin typeface="Times New Roman" pitchFamily="18" charset="0"/>
                <a:cs typeface="Times New Roman" pitchFamily="18" charset="0"/>
              </a:rPr>
              <a:t>Description</a:t>
            </a:r>
            <a:endParaRPr kumimoji="0" lang="en-US" sz="1800" b="1" i="0" u="none" strike="noStrike" cap="none" normalizeH="0" baseline="0" dirty="0" smtClean="0">
              <a:ln>
                <a:noFill/>
              </a:ln>
              <a:effectLst/>
              <a:latin typeface="Times New Roman" pitchFamily="18" charset="0"/>
              <a:cs typeface="Times New Roman" pitchFamily="18" charset="0"/>
            </a:endParaRPr>
          </a:p>
        </p:txBody>
      </p:sp>
      <p:sp>
        <p:nvSpPr>
          <p:cNvPr id="1033" name="Text Box 9"/>
          <p:cNvSpPr txBox="1">
            <a:spLocks noChangeArrowheads="1"/>
          </p:cNvSpPr>
          <p:nvPr/>
        </p:nvSpPr>
        <p:spPr bwMode="auto">
          <a:xfrm>
            <a:off x="6248400" y="1676400"/>
            <a:ext cx="18288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effectLst/>
                <a:latin typeface="Times New Roman" pitchFamily="18" charset="0"/>
                <a:cs typeface="Arial" pitchFamily="34" charset="0"/>
              </a:rPr>
              <a:t>Example</a:t>
            </a:r>
            <a:endParaRPr kumimoji="0" lang="en-US" sz="1800" b="1" i="0" u="none" strike="noStrike" cap="none" normalizeH="0" baseline="0" dirty="0" smtClean="0">
              <a:ln>
                <a:noFill/>
              </a:ln>
              <a:effectLst/>
              <a:latin typeface="Arial" pitchFamily="34" charset="0"/>
              <a:cs typeface="Arial" pitchFamily="34" charset="0"/>
            </a:endParaRPr>
          </a:p>
        </p:txBody>
      </p:sp>
      <p:sp>
        <p:nvSpPr>
          <p:cNvPr id="1034" name="Text Box 10"/>
          <p:cNvSpPr txBox="1">
            <a:spLocks noChangeArrowheads="1"/>
          </p:cNvSpPr>
          <p:nvPr/>
        </p:nvSpPr>
        <p:spPr bwMode="auto">
          <a:xfrm>
            <a:off x="2895600" y="2438400"/>
            <a:ext cx="2533650" cy="1219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Pts val="1400"/>
              <a:tabLst/>
            </a:pPr>
            <a:r>
              <a:rPr kumimoji="0" lang="en-US" b="0" i="0" u="none" strike="noStrike" cap="none" normalizeH="0" baseline="0" dirty="0" smtClean="0">
                <a:ln>
                  <a:noFill/>
                </a:ln>
                <a:effectLst/>
                <a:latin typeface="Times New Roman" pitchFamily="18" charset="0"/>
                <a:cs typeface="Arial" pitchFamily="34" charset="0"/>
              </a:rPr>
              <a:t>Parent firm distributes shares of the spun-off subsidiary to parent shareholders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6400800" y="2438400"/>
            <a:ext cx="2228850" cy="403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Cadbury Schweppes / Dr. Pepper</a:t>
            </a:r>
          </a:p>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Time Warner / AOL</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Bristol-Myers / Mead Johnson Nutrition </a:t>
            </a:r>
          </a:p>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Citigroup / Primerica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Bristol-Myers / Mead Johnson Nutrition</a:t>
            </a:r>
          </a:p>
          <a:p>
            <a:pPr marL="0" marR="0" lvl="0" indent="0" algn="l" defTabSz="914400" rtl="0" eaLnBrk="1" fontAlgn="base" latinLnBrk="0" hangingPunct="1">
              <a:lnSpc>
                <a:spcPct val="100000"/>
              </a:lnSpc>
              <a:spcBef>
                <a:spcPct val="0"/>
              </a:spcBef>
              <a:spcAft>
                <a:spcPct val="0"/>
              </a:spcAft>
              <a:buClrTx/>
              <a:buSzPts val="1400"/>
              <a:buFont typeface="Symbol" pitchFamily="18" charset="2"/>
              <a:buChar char="·"/>
              <a:tabLst/>
            </a:pPr>
            <a:r>
              <a:rPr kumimoji="0" lang="en-US" b="0" i="0" u="none" strike="noStrike" cap="none" normalizeH="0" baseline="0" dirty="0" smtClean="0">
                <a:ln>
                  <a:noFill/>
                </a:ln>
                <a:effectLst/>
                <a:latin typeface="Times New Roman" pitchFamily="18" charset="0"/>
                <a:cs typeface="Arial" pitchFamily="34" charset="0"/>
              </a:rPr>
              <a:t>Sara Lee / Coach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333333"/>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Line 12"/>
          <p:cNvSpPr>
            <a:spLocks noChangeShapeType="1"/>
          </p:cNvSpPr>
          <p:nvPr/>
        </p:nvSpPr>
        <p:spPr bwMode="auto">
          <a:xfrm>
            <a:off x="304800" y="2743200"/>
            <a:ext cx="342900" cy="0"/>
          </a:xfrm>
          <a:prstGeom prst="line">
            <a:avLst/>
          </a:prstGeom>
          <a:noFill/>
          <a:ln w="28575" algn="ctr">
            <a:solidFill>
              <a:schemeClr val="tx1"/>
            </a:solidFill>
            <a:round/>
            <a:headEnd/>
            <a:tailEnd type="arrow"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1037" name="Line 13"/>
          <p:cNvSpPr>
            <a:spLocks noChangeShapeType="1"/>
          </p:cNvSpPr>
          <p:nvPr/>
        </p:nvSpPr>
        <p:spPr bwMode="auto">
          <a:xfrm>
            <a:off x="304800" y="4114800"/>
            <a:ext cx="342900" cy="0"/>
          </a:xfrm>
          <a:prstGeom prst="line">
            <a:avLst/>
          </a:prstGeom>
          <a:noFill/>
          <a:ln w="28575" algn="ctr">
            <a:solidFill>
              <a:schemeClr val="tx1"/>
            </a:solidFill>
            <a:round/>
            <a:headEnd/>
            <a:tailEnd type="arrow" w="med" len="med"/>
          </a:ln>
          <a:effectLst/>
        </p:spPr>
        <p:txBody>
          <a:bodyPr vert="horz" wrap="square" lIns="36576" tIns="36576" rIns="36576" bIns="36576" numCol="1" anchor="t" anchorCtr="0" compatLnSpc="1">
            <a:prstTxWarp prst="textNoShape">
              <a:avLst/>
            </a:prstTxWarp>
          </a:bodyPr>
          <a:lstStyle/>
          <a:p>
            <a:endParaRPr lang="en-US"/>
          </a:p>
        </p:txBody>
      </p:sp>
      <p:sp>
        <p:nvSpPr>
          <p:cNvPr id="1038" name="Line 14"/>
          <p:cNvSpPr>
            <a:spLocks noChangeShapeType="1"/>
          </p:cNvSpPr>
          <p:nvPr/>
        </p:nvSpPr>
        <p:spPr bwMode="auto">
          <a:xfrm>
            <a:off x="304800" y="5486400"/>
            <a:ext cx="342900" cy="0"/>
          </a:xfrm>
          <a:prstGeom prst="line">
            <a:avLst/>
          </a:prstGeom>
          <a:noFill/>
          <a:ln w="28575" algn="ctr">
            <a:solidFill>
              <a:schemeClr val="tx1"/>
            </a:solidFill>
            <a:round/>
            <a:headEnd/>
            <a:tailEnd type="arrow" w="med" len="med"/>
          </a:ln>
          <a:effectLst/>
        </p:spPr>
        <p:txBody>
          <a:bodyPr vert="horz" wrap="square" lIns="36576" tIns="36576" rIns="36576" bIns="36576" numCol="1" anchor="t" anchorCtr="0" compatLnSpc="1">
            <a:prstTxWarp prst="textNoShape">
              <a:avLst/>
            </a:prstTxWarp>
          </a:bodyPr>
          <a:lstStyle/>
          <a:p>
            <a:endParaRPr lang="en-US"/>
          </a:p>
        </p:txBody>
      </p:sp>
      <p:sp>
        <p:nvSpPr>
          <p:cNvPr id="1039" name="Line 15"/>
          <p:cNvSpPr>
            <a:spLocks noChangeShapeType="1"/>
          </p:cNvSpPr>
          <p:nvPr/>
        </p:nvSpPr>
        <p:spPr bwMode="auto">
          <a:xfrm>
            <a:off x="304800" y="2400300"/>
            <a:ext cx="8458200" cy="0"/>
          </a:xfrm>
          <a:prstGeom prst="line">
            <a:avLst/>
          </a:prstGeom>
          <a:noFill/>
          <a:ln w="9525">
            <a:solidFill>
              <a:srgbClr val="333333"/>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40" name="Line 16"/>
          <p:cNvSpPr>
            <a:spLocks noChangeShapeType="1"/>
          </p:cNvSpPr>
          <p:nvPr/>
        </p:nvSpPr>
        <p:spPr bwMode="auto">
          <a:xfrm>
            <a:off x="3048000" y="6705600"/>
            <a:ext cx="0" cy="0"/>
          </a:xfrm>
          <a:prstGeom prst="line">
            <a:avLst/>
          </a:prstGeom>
          <a:noFill/>
          <a:ln w="9525">
            <a:solidFill>
              <a:srgbClr val="333333"/>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1041" name="Line 17"/>
          <p:cNvSpPr>
            <a:spLocks noChangeShapeType="1"/>
          </p:cNvSpPr>
          <p:nvPr/>
        </p:nvSpPr>
        <p:spPr bwMode="auto">
          <a:xfrm flipH="1">
            <a:off x="5638800" y="6705600"/>
            <a:ext cx="0" cy="0"/>
          </a:xfrm>
          <a:prstGeom prst="line">
            <a:avLst/>
          </a:prstGeom>
          <a:noFill/>
          <a:ln w="9525">
            <a:solidFill>
              <a:srgbClr val="333333"/>
            </a:solidFill>
            <a:round/>
            <a:headEnd/>
            <a:tailEnd/>
          </a:ln>
          <a:effectLst/>
        </p:spPr>
        <p:txBody>
          <a:bodyPr vert="horz" wrap="square" lIns="36576" tIns="36576" rIns="36576" bIns="36576" numCol="1" anchor="t" anchorCtr="0" compatLnSpc="1">
            <a:prstTxWarp prst="textNoShape">
              <a:avLst/>
            </a:prstTxWarp>
          </a:bodyPr>
          <a:lstStyle/>
          <a:p>
            <a:endParaRPr lang="en-US"/>
          </a:p>
        </p:txBody>
      </p:sp>
      <p:sp>
        <p:nvSpPr>
          <p:cNvPr id="20" name="TextBox 19"/>
          <p:cNvSpPr txBox="1"/>
          <p:nvPr/>
        </p:nvSpPr>
        <p:spPr>
          <a:xfrm>
            <a:off x="2819400" y="3810000"/>
            <a:ext cx="2895600" cy="923330"/>
          </a:xfrm>
          <a:prstGeom prst="rect">
            <a:avLst/>
          </a:prstGeom>
          <a:noFill/>
        </p:spPr>
        <p:txBody>
          <a:bodyPr wrap="square" rtlCol="0">
            <a:spAutoFit/>
          </a:bodyPr>
          <a:lstStyle/>
          <a:p>
            <a:pPr lvl="0" fontAlgn="base">
              <a:spcBef>
                <a:spcPct val="0"/>
              </a:spcBef>
              <a:spcAft>
                <a:spcPct val="0"/>
              </a:spcAft>
              <a:buSzPts val="1400"/>
            </a:pPr>
            <a:r>
              <a:rPr kumimoji="0" lang="en-US" b="0" i="0" u="none" strike="noStrike" cap="none" normalizeH="0" baseline="0" dirty="0" smtClean="0">
                <a:ln>
                  <a:noFill/>
                </a:ln>
                <a:effectLst/>
                <a:latin typeface="Times New Roman" pitchFamily="18" charset="0"/>
                <a:cs typeface="Arial" pitchFamily="34" charset="0"/>
              </a:rPr>
              <a:t>Sell a portion or all shares of subsidiary through an IPO in the equity market </a:t>
            </a:r>
          </a:p>
        </p:txBody>
      </p:sp>
      <p:sp>
        <p:nvSpPr>
          <p:cNvPr id="22" name="TextBox 21"/>
          <p:cNvSpPr txBox="1"/>
          <p:nvPr/>
        </p:nvSpPr>
        <p:spPr>
          <a:xfrm>
            <a:off x="2819400" y="4953000"/>
            <a:ext cx="3200400" cy="1477328"/>
          </a:xfrm>
          <a:prstGeom prst="rect">
            <a:avLst/>
          </a:prstGeom>
          <a:noFill/>
        </p:spPr>
        <p:txBody>
          <a:bodyPr wrap="square" rtlCol="0">
            <a:spAutoFit/>
          </a:bodyPr>
          <a:lstStyle/>
          <a:p>
            <a:pPr lvl="0"/>
            <a:r>
              <a:rPr kumimoji="0" lang="en-US" b="0" i="0" u="none" strike="noStrike" cap="none" normalizeH="0" baseline="0" dirty="0" smtClean="0">
                <a:ln>
                  <a:noFill/>
                </a:ln>
                <a:effectLst/>
                <a:latin typeface="Times New Roman" pitchFamily="18" charset="0"/>
                <a:cs typeface="Arial" pitchFamily="34" charset="0"/>
              </a:rPr>
              <a:t>Parent company’s shareholders are offered shares of a subsidiary in exchange for the  parents’ shares (exchange offer)</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smtClean="0">
                <a:solidFill>
                  <a:srgbClr val="2E3192"/>
                </a:solidFill>
                <a:latin typeface="Times New Roman" pitchFamily="18" charset="0"/>
                <a:cs typeface="Times New Roman" pitchFamily="18" charset="0"/>
              </a:rPr>
              <a:t>Spin-Off</a:t>
            </a:r>
            <a:endParaRPr lang="en-US" dirty="0">
              <a:solidFill>
                <a:srgbClr val="2E319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562600"/>
          </a:xfrm>
        </p:spPr>
        <p:txBody>
          <a:bodyPr>
            <a:normAutofit/>
          </a:bodyPr>
          <a:lstStyle/>
          <a:p>
            <a:r>
              <a:rPr lang="en-US" sz="3000" dirty="0" smtClean="0">
                <a:latin typeface="Times New Roman" pitchFamily="18" charset="0"/>
                <a:cs typeface="Times New Roman" pitchFamily="18" charset="0"/>
              </a:rPr>
              <a:t>A </a:t>
            </a:r>
            <a:r>
              <a:rPr lang="en-US" sz="3000" dirty="0">
                <a:latin typeface="Times New Roman" pitchFamily="18" charset="0"/>
                <a:cs typeface="Times New Roman" pitchFamily="18" charset="0"/>
              </a:rPr>
              <a:t>parent distributes the stock of a subsidiary in the form of a dividend</a:t>
            </a:r>
          </a:p>
          <a:p>
            <a:r>
              <a:rPr lang="en-US" sz="3000" dirty="0" smtClean="0">
                <a:latin typeface="Times New Roman" pitchFamily="18" charset="0"/>
                <a:cs typeface="Times New Roman" pitchFamily="18" charset="0"/>
              </a:rPr>
              <a:t>Following </a:t>
            </a:r>
            <a:r>
              <a:rPr lang="en-US" sz="3000" dirty="0">
                <a:latin typeface="Times New Roman" pitchFamily="18" charset="0"/>
                <a:cs typeface="Times New Roman" pitchFamily="18" charset="0"/>
              </a:rPr>
              <a:t>the distribution, the stockholders hold stock of the parent and the stock of the company that was spun off</a:t>
            </a:r>
          </a:p>
          <a:p>
            <a:r>
              <a:rPr lang="en-US" sz="3000" dirty="0" smtClean="0">
                <a:latin typeface="Times New Roman" pitchFamily="18" charset="0"/>
                <a:cs typeface="Times New Roman" pitchFamily="18" charset="0"/>
              </a:rPr>
              <a:t>Two </a:t>
            </a:r>
            <a:r>
              <a:rPr lang="en-US" sz="3000" dirty="0">
                <a:latin typeface="Times New Roman" pitchFamily="18" charset="0"/>
                <a:cs typeface="Times New Roman" pitchFamily="18" charset="0"/>
              </a:rPr>
              <a:t>independent companies exist where before there was only one </a:t>
            </a:r>
          </a:p>
          <a:p>
            <a:r>
              <a:rPr lang="en-US" sz="3000" dirty="0" smtClean="0">
                <a:latin typeface="Times New Roman" pitchFamily="18" charset="0"/>
                <a:cs typeface="Times New Roman" pitchFamily="18" charset="0"/>
              </a:rPr>
              <a:t>A </a:t>
            </a:r>
            <a:r>
              <a:rPr lang="en-US" sz="3000" dirty="0">
                <a:latin typeface="Times New Roman" pitchFamily="18" charset="0"/>
                <a:cs typeface="Times New Roman" pitchFamily="18" charset="0"/>
              </a:rPr>
              <a:t>spin-off effectively removes the parent from management and control of the subsidiary</a:t>
            </a:r>
          </a:p>
          <a:p>
            <a:r>
              <a:rPr lang="en-US" sz="3000" dirty="0" smtClean="0">
                <a:latin typeface="Times New Roman" pitchFamily="18" charset="0"/>
                <a:cs typeface="Times New Roman" pitchFamily="18" charset="0"/>
              </a:rPr>
              <a:t>Pure </a:t>
            </a:r>
            <a:r>
              <a:rPr lang="en-US" sz="3000" dirty="0">
                <a:latin typeface="Times New Roman" pitchFamily="18" charset="0"/>
                <a:cs typeface="Times New Roman" pitchFamily="18" charset="0"/>
              </a:rPr>
              <a:t>spins are tax </a:t>
            </a:r>
            <a:r>
              <a:rPr lang="en-US" sz="3000" dirty="0" smtClean="0">
                <a:latin typeface="Times New Roman" pitchFamily="18" charset="0"/>
                <a:cs typeface="Times New Roman" pitchFamily="18" charset="0"/>
              </a:rPr>
              <a:t>efficient</a:t>
            </a:r>
            <a:endParaRPr lang="en-US" sz="30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smtClean="0">
                <a:solidFill>
                  <a:srgbClr val="2E3192"/>
                </a:solidFill>
                <a:latin typeface="Times New Roman" pitchFamily="18" charset="0"/>
                <a:cs typeface="Times New Roman" pitchFamily="18" charset="0"/>
              </a:rPr>
              <a:t>Carve-Out</a:t>
            </a:r>
            <a:endParaRPr lang="en-US" dirty="0">
              <a:solidFill>
                <a:srgbClr val="2E3192"/>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382000" cy="5867400"/>
          </a:xfrm>
        </p:spPr>
        <p:txBody>
          <a:bodyPr>
            <a:normAutofit/>
          </a:bodyPr>
          <a:lstStyle/>
          <a:p>
            <a:r>
              <a:rPr lang="en-US" dirty="0" smtClean="0">
                <a:latin typeface="Times New Roman" pitchFamily="18" charset="0"/>
                <a:cs typeface="Times New Roman" pitchFamily="18" charset="0"/>
              </a:rPr>
              <a:t>Parent </a:t>
            </a:r>
            <a:r>
              <a:rPr lang="en-US" dirty="0">
                <a:latin typeface="Times New Roman" pitchFamily="18" charset="0"/>
                <a:cs typeface="Times New Roman" pitchFamily="18" charset="0"/>
              </a:rPr>
              <a:t>company sells some or all of the stock of a subsidiary to the public in an IPO</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carve-out may pay a portion of the IPO proceeds to its parent</a:t>
            </a:r>
          </a:p>
          <a:p>
            <a:r>
              <a:rPr lang="en-US" dirty="0" smtClean="0">
                <a:latin typeface="Times New Roman" pitchFamily="18" charset="0"/>
                <a:cs typeface="Times New Roman" pitchFamily="18" charset="0"/>
              </a:rPr>
              <a:t>Parent </a:t>
            </a:r>
            <a:r>
              <a:rPr lang="en-US" dirty="0">
                <a:latin typeface="Times New Roman" pitchFamily="18" charset="0"/>
                <a:cs typeface="Times New Roman" pitchFamily="18" charset="0"/>
              </a:rPr>
              <a:t>companies sometimes link subsidiary IPOs and Spin-Offs (two step spin)</a:t>
            </a:r>
          </a:p>
          <a:p>
            <a:r>
              <a:rPr lang="en-US" dirty="0" smtClean="0">
                <a:latin typeface="Times New Roman" pitchFamily="18" charset="0"/>
                <a:cs typeface="Times New Roman" pitchFamily="18" charset="0"/>
              </a:rPr>
              <a:t>Parent </a:t>
            </a:r>
            <a:r>
              <a:rPr lang="en-US" dirty="0">
                <a:latin typeface="Times New Roman" pitchFamily="18" charset="0"/>
                <a:cs typeface="Times New Roman" pitchFamily="18" charset="0"/>
              </a:rPr>
              <a:t>would typically sell less than 20% Of subsidiary to the public and then distribute the balance of the stock to their shareholders in a tax-free distribution (Example: Bristol-Myers Squibb / Mead Johnson Nutrition)</a:t>
            </a:r>
          </a:p>
          <a:p>
            <a:pPr>
              <a:buNone/>
            </a:pP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a:solidFill>
                  <a:srgbClr val="2E3192"/>
                </a:solidFill>
                <a:latin typeface="Times New Roman" pitchFamily="18" charset="0"/>
                <a:cs typeface="Times New Roman" pitchFamily="18" charset="0"/>
              </a:rPr>
              <a:t>Equity </a:t>
            </a:r>
            <a:r>
              <a:rPr lang="en-US" b="1" i="1" dirty="0" smtClean="0">
                <a:solidFill>
                  <a:srgbClr val="2E3192"/>
                </a:solidFill>
                <a:latin typeface="Times New Roman" pitchFamily="18" charset="0"/>
                <a:cs typeface="Times New Roman" pitchFamily="18" charset="0"/>
              </a:rPr>
              <a:t>Carve-Outs</a:t>
            </a:r>
            <a:endParaRPr lang="en-US" dirty="0">
              <a:solidFill>
                <a:srgbClr val="2E3192"/>
              </a:solidFill>
              <a:latin typeface="Times New Roman" pitchFamily="18" charset="0"/>
              <a:cs typeface="Times New Roman" pitchFamily="18" charset="0"/>
            </a:endParaRPr>
          </a:p>
        </p:txBody>
      </p:sp>
      <p:sp>
        <p:nvSpPr>
          <p:cNvPr id="16386" name="Text Box 2"/>
          <p:cNvSpPr txBox="1">
            <a:spLocks noChangeArrowheads="1"/>
          </p:cNvSpPr>
          <p:nvPr/>
        </p:nvSpPr>
        <p:spPr bwMode="auto">
          <a:xfrm>
            <a:off x="228600" y="990600"/>
            <a:ext cx="8534400" cy="990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Times New Roman" pitchFamily="18" charset="0"/>
                <a:cs typeface="Times New Roman" pitchFamily="18" charset="0"/>
              </a:rPr>
              <a:t>Parent sells Equity in the New Firm to the Public (IPO) and creates a New Publicly Traded Entity.</a:t>
            </a:r>
          </a:p>
        </p:txBody>
      </p:sp>
      <p:graphicFrame>
        <p:nvGraphicFramePr>
          <p:cNvPr id="16388" name="Object 4"/>
          <p:cNvGraphicFramePr>
            <a:graphicFrameLocks noChangeAspect="1"/>
          </p:cNvGraphicFramePr>
          <p:nvPr/>
        </p:nvGraphicFramePr>
        <p:xfrm>
          <a:off x="3484164" y="1447800"/>
          <a:ext cx="5659836" cy="3257550"/>
        </p:xfrm>
        <a:graphic>
          <a:graphicData uri="http://schemas.openxmlformats.org/presentationml/2006/ole">
            <mc:AlternateContent xmlns:mc="http://schemas.openxmlformats.org/markup-compatibility/2006">
              <mc:Choice xmlns:v="urn:schemas-microsoft-com:vml" Requires="v">
                <p:oleObj spid="_x0000_s16391" name="Worksheet" r:id="rId4" imgW="4286351" imgH="2467039" progId="Excel.Sheet.12">
                  <p:embed/>
                </p:oleObj>
              </mc:Choice>
              <mc:Fallback>
                <p:oleObj name="Worksheet" r:id="rId4" imgW="4286351" imgH="2467039" progId="Excel.Shee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4164" y="1447800"/>
                        <a:ext cx="5659836"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graphicFrame>
        <p:nvGraphicFramePr>
          <p:cNvPr id="16390" name="Object 6"/>
          <p:cNvGraphicFramePr>
            <a:graphicFrameLocks noChangeAspect="1"/>
          </p:cNvGraphicFramePr>
          <p:nvPr/>
        </p:nvGraphicFramePr>
        <p:xfrm>
          <a:off x="0" y="1524000"/>
          <a:ext cx="5362161" cy="3127169"/>
        </p:xfrm>
        <a:graphic>
          <a:graphicData uri="http://schemas.openxmlformats.org/presentationml/2006/ole">
            <mc:AlternateContent xmlns:mc="http://schemas.openxmlformats.org/markup-compatibility/2006">
              <mc:Choice xmlns:v="urn:schemas-microsoft-com:vml" Requires="v">
                <p:oleObj spid="_x0000_s16392" name="Worksheet" r:id="rId7" imgW="3495759" imgH="2104994" progId="Excel.Sheet.12">
                  <p:embed/>
                </p:oleObj>
              </mc:Choice>
              <mc:Fallback>
                <p:oleObj name="Worksheet" r:id="rId7" imgW="3495759" imgH="2104994" progId="Excel.Sheet.12">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524000"/>
                        <a:ext cx="5362161" cy="3127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oleObj>
              </mc:Fallback>
            </mc:AlternateContent>
          </a:graphicData>
        </a:graphic>
      </p:graphicFrame>
      <p:sp>
        <p:nvSpPr>
          <p:cNvPr id="7" name="TextBox 6"/>
          <p:cNvSpPr txBox="1"/>
          <p:nvPr/>
        </p:nvSpPr>
        <p:spPr>
          <a:xfrm>
            <a:off x="533400" y="5181600"/>
            <a:ext cx="7848600" cy="1323439"/>
          </a:xfrm>
          <a:prstGeom prst="rect">
            <a:avLst/>
          </a:prstGeom>
          <a:noFill/>
        </p:spPr>
        <p:txBody>
          <a:bodyPr wrap="square" rtlCol="0">
            <a:spAutoFit/>
          </a:bodyPr>
          <a:lstStyle/>
          <a:p>
            <a:pPr>
              <a:buFont typeface="Arial" pitchFamily="34" charset="0"/>
              <a:buChar char="•"/>
            </a:pPr>
            <a:r>
              <a:rPr lang="en-US" sz="2000" dirty="0" smtClean="0">
                <a:latin typeface="Times New Roman" pitchFamily="18" charset="0"/>
                <a:cs typeface="Times New Roman" pitchFamily="18" charset="0"/>
              </a:rPr>
              <a:t>  A carve-out brings cash into the firm, whereas a pure spin-off does not.</a:t>
            </a:r>
          </a:p>
          <a:p>
            <a:pPr>
              <a:buFont typeface="Arial" pitchFamily="34" charset="0"/>
              <a:buChar char="•"/>
            </a:pPr>
            <a:r>
              <a:rPr lang="en-US" sz="2000" dirty="0" smtClean="0">
                <a:latin typeface="Times New Roman" pitchFamily="18" charset="0"/>
                <a:cs typeface="Times New Roman" pitchFamily="18" charset="0"/>
              </a:rPr>
              <a:t>  Carve-outs disperse assets and ownership in the assets to non-owners of the original firm.</a:t>
            </a:r>
          </a:p>
          <a:p>
            <a:pPr>
              <a:buFont typeface="Arial" pitchFamily="34" charset="0"/>
              <a:buChar char="•"/>
            </a:pPr>
            <a:r>
              <a:rPr lang="en-US" sz="2000" dirty="0" smtClean="0">
                <a:latin typeface="Times New Roman" pitchFamily="18" charset="0"/>
                <a:cs typeface="Times New Roman" pitchFamily="18" charset="0"/>
              </a:rPr>
              <a:t>  Carve-outs are often an intermediate step before a full spin-off.</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i="1" dirty="0" smtClean="0">
                <a:solidFill>
                  <a:srgbClr val="2E3192"/>
                </a:solidFill>
                <a:latin typeface="Times New Roman" pitchFamily="18" charset="0"/>
                <a:cs typeface="Times New Roman" pitchFamily="18" charset="0"/>
              </a:rPr>
              <a:t>Split-Offs</a:t>
            </a:r>
            <a:endParaRPr lang="en-US" dirty="0">
              <a:solidFill>
                <a:srgbClr val="2E3192"/>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1143001"/>
            <a:ext cx="8686800" cy="5562600"/>
          </a:xfrm>
        </p:spPr>
        <p:txBody>
          <a:bodyPr>
            <a:normAutofit fontScale="85000" lnSpcReduction="10000"/>
          </a:bodyPr>
          <a:lstStyle/>
          <a:p>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a split-off, the investor must decide between the </a:t>
            </a:r>
            <a:r>
              <a:rPr lang="en-US" dirty="0" smtClean="0">
                <a:latin typeface="Times New Roman" pitchFamily="18" charset="0"/>
                <a:cs typeface="Times New Roman" pitchFamily="18" charset="0"/>
              </a:rPr>
              <a:t>new company </a:t>
            </a:r>
            <a:r>
              <a:rPr lang="en-US" dirty="0">
                <a:latin typeface="Times New Roman" pitchFamily="18" charset="0"/>
                <a:cs typeface="Times New Roman" pitchFamily="18" charset="0"/>
              </a:rPr>
              <a:t>and the parent.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Holders </a:t>
            </a:r>
            <a:r>
              <a:rPr lang="en-US" dirty="0">
                <a:latin typeface="Times New Roman" pitchFamily="18" charset="0"/>
                <a:cs typeface="Times New Roman" pitchFamily="18" charset="0"/>
              </a:rPr>
              <a:t>of the parent company stock must choose to continue owning stock in the parent or, instead, exchange some or all of the parent stock for stock in the spin-off</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parent offers its existing shareholders stock in the subsidiary in exchange for shares in the parent company.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If </a:t>
            </a:r>
            <a:r>
              <a:rPr lang="en-US" dirty="0">
                <a:latin typeface="Times New Roman" pitchFamily="18" charset="0"/>
                <a:cs typeface="Times New Roman" pitchFamily="18" charset="0"/>
              </a:rPr>
              <a:t>the parent distributes 80</a:t>
            </a:r>
            <a:r>
              <a:rPr lang="en-US">
                <a:latin typeface="Times New Roman" pitchFamily="18" charset="0"/>
                <a:cs typeface="Times New Roman" pitchFamily="18" charset="0"/>
              </a:rPr>
              <a:t>% </a:t>
            </a:r>
            <a:r>
              <a:rPr lang="en-US" smtClean="0">
                <a:latin typeface="Times New Roman" pitchFamily="18" charset="0"/>
                <a:cs typeface="Times New Roman" pitchFamily="18" charset="0"/>
              </a:rPr>
              <a:t>of </a:t>
            </a:r>
            <a:r>
              <a:rPr lang="en-US" dirty="0">
                <a:latin typeface="Times New Roman" pitchFamily="18" charset="0"/>
                <a:cs typeface="Times New Roman" pitchFamily="18" charset="0"/>
              </a:rPr>
              <a:t>the subsidiary stock, the split is tax-free. What’s more, in an effort to induce enough shareholders to swap stock, investors are offered shares in the subsidiary that are worth more than the shares being returned to the parent company. This offered “premium” explains why split-offs are often </a:t>
            </a:r>
            <a:r>
              <a:rPr lang="en-US" dirty="0" smtClean="0">
                <a:latin typeface="Times New Roman" pitchFamily="18" charset="0"/>
                <a:cs typeface="Times New Roman" pitchFamily="18" charset="0"/>
              </a:rPr>
              <a:t>oversubscribed</a:t>
            </a:r>
            <a:r>
              <a:rPr lang="en-US"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i="1" dirty="0">
                <a:solidFill>
                  <a:srgbClr val="2E3192"/>
                </a:solidFill>
                <a:latin typeface="Times New Roman" pitchFamily="18" charset="0"/>
                <a:cs typeface="Times New Roman" pitchFamily="18" charset="0"/>
              </a:rPr>
              <a:t>Selected </a:t>
            </a:r>
            <a:r>
              <a:rPr lang="en-US" b="1" i="1" dirty="0" smtClean="0">
                <a:solidFill>
                  <a:srgbClr val="2E3192"/>
                </a:solidFill>
                <a:latin typeface="Times New Roman" pitchFamily="18" charset="0"/>
                <a:cs typeface="Times New Roman" pitchFamily="18" charset="0"/>
              </a:rPr>
              <a:t>Split-Off Transactions</a:t>
            </a:r>
            <a:endParaRPr lang="en-US" i="1" dirty="0">
              <a:solidFill>
                <a:srgbClr val="2E3192"/>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52400" y="1524000"/>
          <a:ext cx="8839199" cy="4306287"/>
        </p:xfrm>
        <a:graphic>
          <a:graphicData uri="http://schemas.openxmlformats.org/drawingml/2006/table">
            <a:tbl>
              <a:tblPr/>
              <a:tblGrid>
                <a:gridCol w="1676400"/>
                <a:gridCol w="914400"/>
                <a:gridCol w="914400"/>
                <a:gridCol w="1143000"/>
                <a:gridCol w="838200"/>
                <a:gridCol w="1066800"/>
                <a:gridCol w="1041831"/>
                <a:gridCol w="1244168"/>
              </a:tblGrid>
              <a:tr h="1007773">
                <a:tc>
                  <a:txBody>
                    <a:bodyPr/>
                    <a:lstStyle/>
                    <a:p>
                      <a:pPr marR="0" indent="0" algn="ctr" rtl="0">
                        <a:spcBef>
                          <a:spcPts val="0"/>
                        </a:spcBef>
                        <a:spcAft>
                          <a:spcPts val="1400"/>
                        </a:spcAft>
                      </a:pPr>
                      <a:r>
                        <a:rPr lang="en-US" sz="1800" b="1" kern="1400" dirty="0" smtClean="0">
                          <a:solidFill>
                            <a:srgbClr val="000000"/>
                          </a:solidFill>
                          <a:latin typeface="Century Schoolbook"/>
                        </a:rPr>
                        <a:t>Parent/Sub</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Date</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Size ($mm)</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 of Parent Shares                Repurchased</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Initial        </a:t>
                      </a:r>
                      <a:r>
                        <a:rPr lang="en-US" sz="1800" b="1" kern="1400" dirty="0" smtClean="0">
                          <a:solidFill>
                            <a:srgbClr val="000000"/>
                          </a:solidFill>
                          <a:latin typeface="Century Schoolbook"/>
                        </a:rPr>
                        <a:t>Prem.</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Closing    </a:t>
                      </a:r>
                      <a:r>
                        <a:rPr lang="en-US" sz="1800" b="1" kern="1400" dirty="0" smtClean="0">
                          <a:solidFill>
                            <a:srgbClr val="000000"/>
                          </a:solidFill>
                          <a:latin typeface="Century Schoolbook"/>
                        </a:rPr>
                        <a:t>Prem.</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Over            </a:t>
                      </a:r>
                      <a:r>
                        <a:rPr lang="en-US" sz="1800" b="1" kern="1400" dirty="0" smtClean="0">
                          <a:solidFill>
                            <a:srgbClr val="000000"/>
                          </a:solidFill>
                          <a:latin typeface="Century Schoolbook"/>
                        </a:rPr>
                        <a:t>Sub.</a:t>
                      </a:r>
                      <a:r>
                        <a:rPr lang="en-US" sz="1800" b="1" kern="1400" baseline="0" dirty="0" smtClean="0">
                          <a:solidFill>
                            <a:srgbClr val="000000"/>
                          </a:solidFill>
                          <a:latin typeface="Century Schoolbook"/>
                        </a:rPr>
                        <a:t> </a:t>
                      </a:r>
                      <a:r>
                        <a:rPr lang="en-US" sz="1800" b="1" kern="1400" dirty="0" smtClean="0">
                          <a:solidFill>
                            <a:srgbClr val="000000"/>
                          </a:solidFill>
                          <a:latin typeface="Century Schoolbook"/>
                        </a:rPr>
                        <a:t>Factor</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800" b="1" kern="1400" dirty="0">
                          <a:solidFill>
                            <a:srgbClr val="000000"/>
                          </a:solidFill>
                          <a:latin typeface="Century Schoolbook"/>
                        </a:rPr>
                        <a:t>Sub as % of       Parent       Market</a:t>
                      </a:r>
                      <a:endParaRPr lang="en-US" sz="1800" b="1"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525838">
                <a:tc>
                  <a:txBody>
                    <a:bodyPr/>
                    <a:lstStyle/>
                    <a:p>
                      <a:pPr marR="0" indent="0" algn="l" rtl="0">
                        <a:spcBef>
                          <a:spcPts val="0"/>
                        </a:spcBef>
                        <a:spcAft>
                          <a:spcPts val="1400"/>
                        </a:spcAft>
                      </a:pPr>
                      <a:r>
                        <a:rPr lang="en-US" sz="1400" kern="1400" dirty="0">
                          <a:solidFill>
                            <a:srgbClr val="000000"/>
                          </a:solidFill>
                          <a:latin typeface="Century Schoolbook"/>
                        </a:rPr>
                        <a:t>AT&amp;T / AWE</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5/21/01</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$7.8 B</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10%</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7%</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.87x</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22%</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451335">
                <a:tc>
                  <a:txBody>
                    <a:bodyPr/>
                    <a:lstStyle/>
                    <a:p>
                      <a:pPr marR="0" indent="0" algn="l" rtl="0">
                        <a:spcBef>
                          <a:spcPts val="0"/>
                        </a:spcBef>
                        <a:spcAft>
                          <a:spcPts val="1400"/>
                        </a:spcAft>
                      </a:pPr>
                      <a:r>
                        <a:rPr lang="en-US" sz="1400" kern="1400">
                          <a:solidFill>
                            <a:srgbClr val="000000"/>
                          </a:solidFill>
                          <a:latin typeface="Century Schoolbook"/>
                        </a:rPr>
                        <a:t>Sara Lee / Coach</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4/4/01</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$998 M</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5%</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12.90%</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6.90%</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2.1x</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6%</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510737">
                <a:tc>
                  <a:txBody>
                    <a:bodyPr/>
                    <a:lstStyle/>
                    <a:p>
                      <a:pPr marR="0" indent="0" algn="l" rtl="0">
                        <a:spcBef>
                          <a:spcPts val="0"/>
                        </a:spcBef>
                        <a:spcAft>
                          <a:spcPts val="1400"/>
                        </a:spcAft>
                      </a:pPr>
                      <a:r>
                        <a:rPr lang="en-US" sz="1400" kern="1400">
                          <a:solidFill>
                            <a:srgbClr val="000000"/>
                          </a:solidFill>
                          <a:latin typeface="Century Schoolbook"/>
                        </a:rPr>
                        <a:t>General Motors / Hughes Electronics </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5/19/00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$8.27 B</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14%</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17.70%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10.10%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3.9x</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70%</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451335">
                <a:tc>
                  <a:txBody>
                    <a:bodyPr/>
                    <a:lstStyle/>
                    <a:p>
                      <a:pPr marR="0" indent="0" algn="l" rtl="0">
                        <a:spcBef>
                          <a:spcPts val="0"/>
                        </a:spcBef>
                        <a:spcAft>
                          <a:spcPts val="1400"/>
                        </a:spcAft>
                      </a:pPr>
                      <a:r>
                        <a:rPr lang="en-US" sz="1400" kern="1400">
                          <a:solidFill>
                            <a:srgbClr val="000000"/>
                          </a:solidFill>
                          <a:latin typeface="Century Schoolbook"/>
                        </a:rPr>
                        <a:t>DuPont / Conoco</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8/6/99</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$11.7 B</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13%</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17.90%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3.30%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2.4x</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20%</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510737">
                <a:tc>
                  <a:txBody>
                    <a:bodyPr/>
                    <a:lstStyle/>
                    <a:p>
                      <a:pPr marR="0" indent="0" algn="l" rtl="0">
                        <a:spcBef>
                          <a:spcPts val="0"/>
                        </a:spcBef>
                        <a:spcAft>
                          <a:spcPts val="1400"/>
                        </a:spcAft>
                      </a:pPr>
                      <a:r>
                        <a:rPr lang="en-US" sz="1400" kern="1400">
                          <a:solidFill>
                            <a:srgbClr val="000000"/>
                          </a:solidFill>
                          <a:latin typeface="Century Schoolbook"/>
                        </a:rPr>
                        <a:t>Lockheed Martin /   Martin Marietta</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10/18/96</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$906 M</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4%</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17.50%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5.20%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5.4x</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6%</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r h="477143">
                <a:tc>
                  <a:txBody>
                    <a:bodyPr/>
                    <a:lstStyle/>
                    <a:p>
                      <a:pPr marR="0" indent="0" algn="l" rtl="0">
                        <a:spcBef>
                          <a:spcPts val="0"/>
                        </a:spcBef>
                        <a:spcAft>
                          <a:spcPts val="1400"/>
                        </a:spcAft>
                      </a:pPr>
                      <a:r>
                        <a:rPr lang="en-US" sz="1400" kern="1400">
                          <a:solidFill>
                            <a:srgbClr val="000000"/>
                          </a:solidFill>
                          <a:latin typeface="Century Schoolbook"/>
                        </a:rPr>
                        <a:t>Eli Lilly / Guidant</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9/18/95</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$1.55 B</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6%</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13.10%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8.80%</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a:solidFill>
                            <a:srgbClr val="000000"/>
                          </a:solidFill>
                          <a:latin typeface="Century Schoolbook"/>
                        </a:rPr>
                        <a:t>2.9x</a:t>
                      </a:r>
                      <a:endParaRPr lang="en-US" sz="1400" kern="140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c>
                  <a:txBody>
                    <a:bodyPr/>
                    <a:lstStyle/>
                    <a:p>
                      <a:pPr marR="0" indent="0" algn="ctr" rtl="0">
                        <a:spcBef>
                          <a:spcPts val="0"/>
                        </a:spcBef>
                        <a:spcAft>
                          <a:spcPts val="1400"/>
                        </a:spcAft>
                      </a:pPr>
                      <a:r>
                        <a:rPr lang="en-US" sz="1400" kern="1400" dirty="0">
                          <a:solidFill>
                            <a:srgbClr val="000000"/>
                          </a:solidFill>
                          <a:latin typeface="Century Schoolbook"/>
                        </a:rPr>
                        <a:t>9%</a:t>
                      </a:r>
                      <a:endParaRPr lang="en-US" sz="1400" kern="1400" dirty="0">
                        <a:solidFill>
                          <a:srgbClr val="333333"/>
                        </a:solidFill>
                        <a:latin typeface="Times New Roman"/>
                      </a:endParaRPr>
                    </a:p>
                  </a:txBody>
                  <a:tcPr marL="7562" marR="7562" marT="7562" marB="0" anchor="b">
                    <a:lnL w="6350" cap="flat" cmpd="sng" algn="ctr">
                      <a:solidFill>
                        <a:srgbClr val="003591"/>
                      </a:solidFill>
                      <a:prstDash val="solid"/>
                      <a:round/>
                      <a:headEnd type="none" w="med" len="med"/>
                      <a:tailEnd type="none" w="med" len="med"/>
                    </a:lnL>
                    <a:lnR w="6350" cap="flat" cmpd="sng" algn="ctr">
                      <a:solidFill>
                        <a:srgbClr val="003591"/>
                      </a:solidFill>
                      <a:prstDash val="solid"/>
                      <a:round/>
                      <a:headEnd type="none" w="med" len="med"/>
                      <a:tailEnd type="none" w="med" len="med"/>
                    </a:lnR>
                    <a:lnT w="6350" cap="flat" cmpd="sng" algn="ctr">
                      <a:solidFill>
                        <a:srgbClr val="003591"/>
                      </a:solidFill>
                      <a:prstDash val="solid"/>
                      <a:round/>
                      <a:headEnd type="none" w="med" len="med"/>
                      <a:tailEnd type="none" w="med" len="med"/>
                    </a:lnT>
                    <a:lnB w="6350" cap="flat" cmpd="sng" algn="ctr">
                      <a:solidFill>
                        <a:srgbClr val="00359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151</TotalTime>
  <Words>756</Words>
  <Application>Microsoft Office PowerPoint</Application>
  <PresentationFormat>On-screen Show (4:3)</PresentationFormat>
  <Paragraphs>155</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Worksheet</vt:lpstr>
      <vt:lpstr>Spin-Off Research Joe Cornell, CFA</vt:lpstr>
      <vt:lpstr>Why Spin-Off?</vt:lpstr>
      <vt:lpstr>Spin-Offs Outperform S&amp;P 500</vt:lpstr>
      <vt:lpstr>Types Of Spin-Offs</vt:lpstr>
      <vt:lpstr>Spin-Off</vt:lpstr>
      <vt:lpstr>Carve-Out</vt:lpstr>
      <vt:lpstr>Equity Carve-Outs</vt:lpstr>
      <vt:lpstr>Split-Offs</vt:lpstr>
      <vt:lpstr>Selected Split-Off Transactions</vt:lpstr>
      <vt:lpstr>Drivers for Spin-Offs</vt:lpstr>
      <vt:lpstr>Successful Spins</vt:lpstr>
      <vt:lpstr>Shift from Conglomeration to       Pure Play</vt:lpstr>
      <vt:lpstr>Number of Completed U.S. Spin-Offs by Year</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Spin-Off Research Joe Cornell, CFA</dc:title>
  <dc:creator>research</dc:creator>
  <cp:lastModifiedBy>Theresa</cp:lastModifiedBy>
  <cp:revision>20</cp:revision>
  <dcterms:created xsi:type="dcterms:W3CDTF">2012-06-12T15:46:46Z</dcterms:created>
  <dcterms:modified xsi:type="dcterms:W3CDTF">2012-06-25T17:23:43Z</dcterms:modified>
</cp:coreProperties>
</file>