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1" r:id="rId1"/>
  </p:sldMasterIdLst>
  <p:notesMasterIdLst>
    <p:notesMasterId r:id="rId41"/>
  </p:notesMasterIdLst>
  <p:sldIdLst>
    <p:sldId id="256" r:id="rId2"/>
    <p:sldId id="285" r:id="rId3"/>
    <p:sldId id="301" r:id="rId4"/>
    <p:sldId id="302" r:id="rId5"/>
    <p:sldId id="303" r:id="rId6"/>
    <p:sldId id="300" r:id="rId7"/>
    <p:sldId id="304" r:id="rId8"/>
    <p:sldId id="305" r:id="rId9"/>
    <p:sldId id="306" r:id="rId10"/>
    <p:sldId id="307" r:id="rId11"/>
    <p:sldId id="308" r:id="rId12"/>
    <p:sldId id="309" r:id="rId13"/>
    <p:sldId id="312" r:id="rId14"/>
    <p:sldId id="318" r:id="rId15"/>
    <p:sldId id="311" r:id="rId16"/>
    <p:sldId id="336" r:id="rId17"/>
    <p:sldId id="315" r:id="rId18"/>
    <p:sldId id="310" r:id="rId19"/>
    <p:sldId id="320" r:id="rId20"/>
    <p:sldId id="314" r:id="rId21"/>
    <p:sldId id="317" r:id="rId22"/>
    <p:sldId id="319" r:id="rId23"/>
    <p:sldId id="316" r:id="rId24"/>
    <p:sldId id="322" r:id="rId25"/>
    <p:sldId id="324" r:id="rId26"/>
    <p:sldId id="323" r:id="rId27"/>
    <p:sldId id="313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288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8" autoAdjust="0"/>
  </p:normalViewPr>
  <p:slideViewPr>
    <p:cSldViewPr>
      <p:cViewPr>
        <p:scale>
          <a:sx n="81" d="100"/>
          <a:sy n="81" d="100"/>
        </p:scale>
        <p:origin x="-2472" y="-10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3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5CDFE55-D960-4339-9E6F-32274A4E1269}" type="datetimeFigureOut">
              <a:rPr lang="en-US"/>
              <a:pPr>
                <a:defRPr/>
              </a:pPr>
              <a:t>6/25/2012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BB0F20D-7D3A-4DE5-984E-338AC46D5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051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7D7827-CCB4-4203-A8C2-9028C5EDA9A1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E15051-3411-484C-8778-CBC179C96AC2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05B4CE-DAA6-43AB-8E9B-4367D0C0871A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E98C25-B2FF-488E-8002-382582782FD8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A820BB-BA38-4424-9090-7C13CD9B91E1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F33898-F63F-4F67-AE99-2366085B26D1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181C00-BF97-4090-9929-292B5CC397AD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181C00-BF97-4090-9929-292B5CC397AD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095A47-6CA4-424A-9FD9-D2F12AB984EB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B7D16A-3AEC-4426-AD22-2FF3F596C1A6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3E99A8-B89A-4F0F-B48E-02F3995AF94B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2FA58F-09BD-4499-91CF-304CC4A6E2E8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29BD6D-0391-4A97-95B1-FD534173683F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B095D3-9A62-4F36-8397-08EB979D9ED3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0E6718-F4A1-4FF0-9F8B-73BD461EF429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E5D9D4-1235-411E-94C4-291BE03481DA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0F24AD-1FBE-4CDC-9790-4E4AC2EDCF48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9CD91D-5039-4E07-87AB-B4238F2831C0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78A2BF-D90D-4365-8812-E5B0DD2FDCD3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C7868C-5516-42E5-83ED-B2F1C1875C5D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4AE678-73F1-4267-BE0E-6B273338793E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482A34-204A-426A-8F99-6DEF226A8A33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435BFE-B337-49C6-9BAA-38085DC1E827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CF250A-40B7-4173-8659-BD04580929F3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CF250A-40B7-4173-8659-BD04580929F3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CF250A-40B7-4173-8659-BD04580929F3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CF250A-40B7-4173-8659-BD04580929F3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CF250A-40B7-4173-8659-BD04580929F3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CF250A-40B7-4173-8659-BD04580929F3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CF250A-40B7-4173-8659-BD04580929F3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CF250A-40B7-4173-8659-BD04580929F3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CF250A-40B7-4173-8659-BD04580929F3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B9A04A-F438-434F-B7CD-57C57011DC6E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C641EC-0AF8-40AD-AA40-563A5AD3BD5C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2AF092-5DEE-48F0-9685-BA1EE1E3D520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27535A-0C77-4380-AD2C-F850ACC2532B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C5F249-29AC-4A7F-94C8-2E848905F80C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A5AE3A-C8F2-4D53-BFC0-760542EB79E5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76578E-B440-4077-AF54-5AA88AB1B449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6E48F56-BFDA-4B27-BA00-418BEABBF243}" type="datetimeFigureOut">
              <a:rPr lang="en-US"/>
              <a:pPr>
                <a:defRPr/>
              </a:pPr>
              <a:t>6/25/2012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39D2171-2C3F-47DB-9FDF-97A12AB44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13504-33EC-4FFB-8540-97C521935500}" type="datetimeFigureOut">
              <a:rPr lang="en-US"/>
              <a:pPr>
                <a:defRPr/>
              </a:pPr>
              <a:t>6/25/2012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7DF04-9C5B-43A0-9B30-8B13D1BBB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0DA50-6803-41EB-BCED-F5B051B7CF39}" type="datetimeFigureOut">
              <a:rPr lang="en-US"/>
              <a:pPr>
                <a:defRPr/>
              </a:pPr>
              <a:t>6/25/2012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0DF7D-A489-4A27-8045-AE5F64D7E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5F9BE-12E3-4648-9524-797C06B58686}" type="datetimeFigureOut">
              <a:rPr lang="en-US"/>
              <a:pPr>
                <a:defRPr/>
              </a:pPr>
              <a:t>6/25/2012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EA08D-D181-48D6-8909-D2BB47FC0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595D9-0AFC-4E7C-94D8-7396DE15BFCD}" type="datetimeFigureOut">
              <a:rPr lang="en-US"/>
              <a:pPr>
                <a:defRPr/>
              </a:pPr>
              <a:t>6/25/2012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AA0E82E-C00C-4A01-BD80-B61F31611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AA686A6-F83C-4613-8D08-445F635C6C50}" type="datetimeFigureOut">
              <a:rPr lang="en-US"/>
              <a:pPr>
                <a:defRPr/>
              </a:pPr>
              <a:t>6/25/2012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20D0576-FBC2-4992-BDF1-C2E88AA5A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C52AF85-DB44-4258-84D8-FA2FCC30DE94}" type="datetimeFigureOut">
              <a:rPr lang="en-US"/>
              <a:pPr>
                <a:defRPr/>
              </a:pPr>
              <a:t>6/25/2012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6E2A995-94FE-41A1-89E3-F1A0F2923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B1376-A842-4563-AF43-ED1914CBF9E9}" type="datetimeFigureOut">
              <a:rPr lang="en-US"/>
              <a:pPr>
                <a:defRPr/>
              </a:pPr>
              <a:t>6/25/2012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6496E-881B-43A1-8A1F-7190BF1F4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C4842-E545-434A-A29E-7E730A8F03C2}" type="datetimeFigureOut">
              <a:rPr lang="en-US"/>
              <a:pPr>
                <a:defRPr/>
              </a:pPr>
              <a:t>6/25/2012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0B71D6B-86FA-4371-BD61-2C8B4C6A7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9351A-23C3-4CC1-80A7-CE288D446F34}" type="datetimeFigureOut">
              <a:rPr lang="en-US"/>
              <a:pPr>
                <a:defRPr/>
              </a:pPr>
              <a:t>6/25/2012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48733-7D2D-4A2B-BD58-415377004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34A45E7-9B65-49B9-A785-7EF79772D87F}" type="datetimeFigureOut">
              <a:rPr lang="en-US"/>
              <a:pPr>
                <a:defRPr/>
              </a:pPr>
              <a:t>6/25/2012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432D1041-1E21-4E4D-BB07-68E871379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2903C5E-E87F-4914-A9F7-966713D2C421}" type="datetimeFigureOut">
              <a:rPr lang="en-US"/>
              <a:pPr>
                <a:defRPr/>
              </a:pPr>
              <a:t>6/25/2012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0334BFB-0541-4DC1-B178-684D6A8CB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0" r:id="rId2"/>
    <p:sldLayoutId id="2147484095" r:id="rId3"/>
    <p:sldLayoutId id="2147484096" r:id="rId4"/>
    <p:sldLayoutId id="2147484097" r:id="rId5"/>
    <p:sldLayoutId id="2147484091" r:id="rId6"/>
    <p:sldLayoutId id="2147484098" r:id="rId7"/>
    <p:sldLayoutId id="2147484092" r:id="rId8"/>
    <p:sldLayoutId id="2147484099" r:id="rId9"/>
    <p:sldLayoutId id="2147484093" r:id="rId10"/>
    <p:sldLayoutId id="21474841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4"/>
          <p:cNvSpPr>
            <a:spLocks noGrp="1"/>
          </p:cNvSpPr>
          <p:nvPr>
            <p:ph type="subTitle" idx="1"/>
          </p:nvPr>
        </p:nvSpPr>
        <p:spPr>
          <a:xfrm>
            <a:off x="2286000" y="6019800"/>
            <a:ext cx="7010400" cy="762000"/>
          </a:xfrm>
        </p:spPr>
        <p:txBody>
          <a:bodyPr>
            <a:normAutofit fontScale="92500" lnSpcReduction="10000"/>
          </a:bodyPr>
          <a:lstStyle/>
          <a:p>
            <a:pPr marL="36513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TRADERS ADVANTAGE &amp; STRATEGIC ADVANTAGE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jonmarkman.com / markmancapital.net</a:t>
            </a: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33400"/>
            <a:ext cx="5257800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4"/>
          <p:cNvSpPr txBox="1">
            <a:spLocks/>
          </p:cNvSpPr>
          <p:nvPr/>
        </p:nvSpPr>
        <p:spPr>
          <a:xfrm>
            <a:off x="6400800" y="3124200"/>
            <a:ext cx="2133600" cy="25908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The Story</a:t>
            </a:r>
          </a:p>
          <a:p>
            <a:pPr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Behind</a:t>
            </a:r>
          </a:p>
          <a:p>
            <a:pPr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the Story</a:t>
            </a:r>
          </a:p>
          <a:p>
            <a:pPr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Behind </a:t>
            </a:r>
          </a:p>
          <a:p>
            <a:pPr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the Story</a:t>
            </a:r>
          </a:p>
          <a:p>
            <a:pPr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6096000" y="3124200"/>
            <a:ext cx="2209800" cy="2286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6513" fontAlgn="auto">
              <a:spcAft>
                <a:spcPts val="0"/>
              </a:spcAft>
              <a:buClr>
                <a:schemeClr val="accent2"/>
              </a:buClr>
              <a:buSzPct val="60000"/>
              <a:buFont typeface="Arial" charset="0"/>
              <a:buNone/>
              <a:defRPr/>
            </a:pPr>
            <a:r>
              <a:rPr lang="en-US" b="1" dirty="0">
                <a:latin typeface="+mn-lt"/>
                <a:cs typeface="+mn-cs"/>
              </a:rPr>
              <a:t/>
            </a:r>
            <a:br>
              <a:rPr lang="en-US" b="1" dirty="0">
                <a:latin typeface="+mn-lt"/>
                <a:cs typeface="+mn-cs"/>
              </a:rPr>
            </a:br>
            <a:r>
              <a:rPr lang="en-US" b="1" dirty="0">
                <a:latin typeface="+mn-lt"/>
                <a:cs typeface="+mn-cs"/>
              </a:rPr>
              <a:t> </a:t>
            </a:r>
            <a:endParaRPr lang="en-US" sz="2600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152400" y="6248400"/>
            <a:ext cx="2209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JON MARKMAN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itle 4"/>
          <p:cNvSpPr>
            <a:spLocks noGrp="1"/>
          </p:cNvSpPr>
          <p:nvPr>
            <p:ph type="subTitle" idx="1"/>
          </p:nvPr>
        </p:nvSpPr>
        <p:spPr>
          <a:xfrm>
            <a:off x="2362200" y="6096000"/>
            <a:ext cx="6781800" cy="533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chemeClr val="tx1"/>
                </a:solidFill>
              </a:rPr>
              <a:t>Lefevre specialized in uncovering manipulation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66800"/>
            <a:ext cx="81248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ubtitle 4"/>
          <p:cNvSpPr>
            <a:spLocks noGrp="1"/>
          </p:cNvSpPr>
          <p:nvPr>
            <p:ph type="subTitle" idx="1"/>
          </p:nvPr>
        </p:nvSpPr>
        <p:spPr>
          <a:xfrm>
            <a:off x="2362200" y="6096000"/>
            <a:ext cx="6781800" cy="533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chemeClr val="tx1"/>
                </a:solidFill>
              </a:rPr>
              <a:t>Lefevre had his pick of traders to profile.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33400"/>
            <a:ext cx="35210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438400"/>
            <a:ext cx="2590800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81000"/>
            <a:ext cx="2647950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ubtitle 4"/>
          <p:cNvSpPr>
            <a:spLocks noGrp="1"/>
          </p:cNvSpPr>
          <p:nvPr>
            <p:ph type="subTitle" idx="1"/>
          </p:nvPr>
        </p:nvSpPr>
        <p:spPr>
          <a:xfrm>
            <a:off x="2362200" y="6096000"/>
            <a:ext cx="6781800" cy="533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chemeClr val="tx1"/>
                </a:solidFill>
              </a:rPr>
              <a:t>Lefevre choose cool, reticent Jesse Livermore.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04800"/>
            <a:ext cx="4267200" cy="53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ubtitle 4"/>
          <p:cNvSpPr>
            <a:spLocks noGrp="1"/>
          </p:cNvSpPr>
          <p:nvPr>
            <p:ph type="subTitle" idx="1"/>
          </p:nvPr>
        </p:nvSpPr>
        <p:spPr>
          <a:xfrm>
            <a:off x="2362200" y="6096000"/>
            <a:ext cx="6781800" cy="533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chemeClr val="tx1"/>
                </a:solidFill>
              </a:rPr>
              <a:t>Lefevre choose cool, reticent Jesse Livermore.</a:t>
            </a:r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1219200" y="762000"/>
            <a:ext cx="6858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Lefevre and Livermore remind us: </a:t>
            </a:r>
            <a:br>
              <a:rPr lang="en-US" sz="2400"/>
            </a:br>
            <a:endParaRPr lang="en-US" sz="2400"/>
          </a:p>
          <a:p>
            <a:r>
              <a:rPr lang="en-US" sz="2400"/>
              <a:t>-- There is never anything new on Wall Street because speculation is as old as the hills.</a:t>
            </a:r>
          </a:p>
          <a:p>
            <a:r>
              <a:rPr lang="en-US" sz="2400"/>
              <a:t>-- In a bull market you must trade w/ the bulls; in a bear market you must trade w/ the bears.</a:t>
            </a:r>
          </a:p>
          <a:p>
            <a:r>
              <a:rPr lang="en-US" sz="2400"/>
              <a:t>-- Anticipation and fast reaction -- born from experience and planning -- are a trader’s key assets.</a:t>
            </a:r>
          </a:p>
          <a:p>
            <a:r>
              <a:rPr lang="en-US" sz="2400"/>
              <a:t>-- Never argue with the tape.</a:t>
            </a:r>
          </a:p>
          <a:p>
            <a:r>
              <a:rPr lang="en-US" sz="2400"/>
              <a:t>-- You don’t know until you bet.</a:t>
            </a:r>
          </a:p>
          <a:p>
            <a:r>
              <a:rPr lang="en-US" sz="2400"/>
              <a:t>-- Only the game can teach you the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ubtitle 4"/>
          <p:cNvSpPr>
            <a:spLocks noGrp="1"/>
          </p:cNvSpPr>
          <p:nvPr>
            <p:ph type="subTitle" idx="1"/>
          </p:nvPr>
        </p:nvSpPr>
        <p:spPr>
          <a:xfrm>
            <a:off x="2362200" y="6096000"/>
            <a:ext cx="6781800" cy="533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chemeClr val="tx1"/>
                </a:solidFill>
              </a:rPr>
              <a:t>Lefevre choose cool, reticent Jesse Livermore.</a:t>
            </a:r>
          </a:p>
        </p:txBody>
      </p:sp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1219200" y="762000"/>
            <a:ext cx="6858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Lefevre and Livermore remind us: </a:t>
            </a:r>
            <a:br>
              <a:rPr lang="en-US" sz="2400"/>
            </a:br>
            <a:endParaRPr lang="en-US" sz="2400"/>
          </a:p>
          <a:p>
            <a:r>
              <a:rPr lang="en-US" sz="2400"/>
              <a:t>-- There is never anything new on Wall Street because speculation is as old as the hills.</a:t>
            </a:r>
          </a:p>
          <a:p>
            <a:r>
              <a:rPr lang="en-US" sz="2400"/>
              <a:t>-- In a bull market you must trade w/ the bulls; in a bear market you must trade w/ the bears.</a:t>
            </a:r>
          </a:p>
          <a:p>
            <a:r>
              <a:rPr lang="en-US" sz="2400"/>
              <a:t>-- Anticipation and fast reaction -- born from experience and planning -- are a trader’s key assets.</a:t>
            </a:r>
          </a:p>
          <a:p>
            <a:r>
              <a:rPr lang="en-US" sz="2400"/>
              <a:t>-- Never argue with the tape.</a:t>
            </a:r>
          </a:p>
          <a:p>
            <a:r>
              <a:rPr lang="en-US" sz="2400"/>
              <a:t>-- You don’t know until you bet.</a:t>
            </a:r>
          </a:p>
          <a:p>
            <a:r>
              <a:rPr lang="en-US" sz="2400"/>
              <a:t>-- Only the game can teach you the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62200" y="6096000"/>
            <a:ext cx="6781800" cy="5334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Jay Gould, master manipulator, tycoon, liar, thief.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84391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62200" y="6096000"/>
            <a:ext cx="6781800" cy="5334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Jay Gould, master manipulator, tycoon, liar, thief.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"/>
            <a:ext cx="808469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ubtitle 4"/>
          <p:cNvSpPr>
            <a:spLocks noGrp="1"/>
          </p:cNvSpPr>
          <p:nvPr>
            <p:ph type="subTitle" idx="1"/>
          </p:nvPr>
        </p:nvSpPr>
        <p:spPr>
          <a:xfrm>
            <a:off x="2362200" y="6096000"/>
            <a:ext cx="6781800" cy="533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chemeClr val="tx1"/>
                </a:solidFill>
              </a:rPr>
              <a:t>James Keene: Livermore’s hero &amp; competitor.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"/>
            <a:ext cx="8153400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62200" y="6096000"/>
            <a:ext cx="6781800" cy="5334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GM founder made millions in stock; died in poverty.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28600"/>
            <a:ext cx="6858000" cy="550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ubtitle 4"/>
          <p:cNvSpPr>
            <a:spLocks noGrp="1"/>
          </p:cNvSpPr>
          <p:nvPr>
            <p:ph type="subTitle" idx="1"/>
          </p:nvPr>
        </p:nvSpPr>
        <p:spPr>
          <a:xfrm>
            <a:off x="2362200" y="6096000"/>
            <a:ext cx="6781800" cy="533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chemeClr val="tx1"/>
                </a:solidFill>
              </a:rPr>
              <a:t>Jacob Little: the first “Great Bear of Wall Street.”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5121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62200" y="6096000"/>
            <a:ext cx="6781800" cy="5334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‘‘Reminiscences’’ was a collaboration not a monologue.</a:t>
            </a:r>
          </a:p>
        </p:txBody>
      </p:sp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320516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4"/>
          <p:cNvSpPr txBox="1">
            <a:spLocks/>
          </p:cNvSpPr>
          <p:nvPr/>
        </p:nvSpPr>
        <p:spPr bwMode="auto">
          <a:xfrm>
            <a:off x="4191000" y="457200"/>
            <a:ext cx="4343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itchFamily="34" charset="0"/>
              <a:buNone/>
              <a:defRPr/>
            </a:pPr>
            <a:endParaRPr lang="en-US" sz="2600" b="1" dirty="0">
              <a:latin typeface="+mn-lt"/>
              <a:cs typeface="+mn-cs"/>
            </a:endParaRPr>
          </a:p>
        </p:txBody>
      </p:sp>
      <p:pic>
        <p:nvPicPr>
          <p:cNvPr id="1024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81000"/>
            <a:ext cx="414496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ubtitle 4"/>
          <p:cNvSpPr>
            <a:spLocks noGrp="1"/>
          </p:cNvSpPr>
          <p:nvPr>
            <p:ph type="subTitle" idx="1"/>
          </p:nvPr>
        </p:nvSpPr>
        <p:spPr>
          <a:xfrm>
            <a:off x="2362200" y="6096000"/>
            <a:ext cx="6781800" cy="533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chemeClr val="tx1"/>
                </a:solidFill>
              </a:rPr>
              <a:t>Saunders blew up cornering Piggly-Wiggly.</a:t>
            </a:r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8534400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ubtitle 4"/>
          <p:cNvSpPr>
            <a:spLocks noGrp="1"/>
          </p:cNvSpPr>
          <p:nvPr>
            <p:ph type="subTitle" idx="1"/>
          </p:nvPr>
        </p:nvSpPr>
        <p:spPr>
          <a:xfrm>
            <a:off x="2362200" y="6096000"/>
            <a:ext cx="6781800" cy="533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chemeClr val="tx1"/>
                </a:solidFill>
              </a:rPr>
              <a:t>Bernard Baruch: Legend in stocks, sugar, war.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"/>
            <a:ext cx="7315200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62200" y="6096000"/>
            <a:ext cx="6934200" cy="6096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Twain saved Grant from destitution after a </a:t>
            </a:r>
            <a:r>
              <a:rPr lang="en-US" b="1" dirty="0" err="1" smtClean="0">
                <a:solidFill>
                  <a:schemeClr val="tx1"/>
                </a:solidFill>
              </a:rPr>
              <a:t>Ponzi</a:t>
            </a:r>
            <a:r>
              <a:rPr lang="en-US" b="1" dirty="0" smtClean="0">
                <a:solidFill>
                  <a:schemeClr val="tx1"/>
                </a:solidFill>
              </a:rPr>
              <a:t> scheme.</a:t>
            </a:r>
          </a:p>
        </p:txBody>
      </p:sp>
      <p:pic>
        <p:nvPicPr>
          <p:cNvPr id="29699" name="Picture 2" descr="http://lifememory.com/upload/marktwain/images/459009eeec08e50f873c73142db6d3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3581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http://www.independent.co.uk/multimedia/archive/00113/ulysses-s-grant_113897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5334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62200" y="6096000"/>
            <a:ext cx="6781800" cy="5334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The $500 &amp; $1,000 were common </a:t>
            </a:r>
            <a:r>
              <a:rPr lang="en-US" b="1" dirty="0" err="1" smtClean="0">
                <a:solidFill>
                  <a:schemeClr val="tx1"/>
                </a:solidFill>
              </a:rPr>
              <a:t>til</a:t>
            </a:r>
            <a:r>
              <a:rPr lang="en-US" b="1" dirty="0" smtClean="0">
                <a:solidFill>
                  <a:schemeClr val="tx1"/>
                </a:solidFill>
              </a:rPr>
              <a:t> nixed by Nixon.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85800"/>
            <a:ext cx="847883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ubtitle 4"/>
          <p:cNvSpPr>
            <a:spLocks noGrp="1"/>
          </p:cNvSpPr>
          <p:nvPr>
            <p:ph type="subTitle" idx="1"/>
          </p:nvPr>
        </p:nvSpPr>
        <p:spPr>
          <a:xfrm>
            <a:off x="2362200" y="6096000"/>
            <a:ext cx="6781800" cy="533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chemeClr val="tx1"/>
                </a:solidFill>
              </a:rPr>
              <a:t>Many new chart styles emerged in the ‘20s.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381000"/>
            <a:ext cx="8467725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62200" y="6096000"/>
            <a:ext cx="6781800" cy="5334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Livermore’s sector system: He kept notes by hand.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0"/>
            <a:ext cx="47434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62200" y="6096000"/>
            <a:ext cx="6781800" cy="5334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Gambling or speculation? Debate raged in 1902.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6106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ubtitle 4"/>
          <p:cNvSpPr>
            <a:spLocks noGrp="1"/>
          </p:cNvSpPr>
          <p:nvPr>
            <p:ph type="subTitle" idx="1"/>
          </p:nvPr>
        </p:nvSpPr>
        <p:spPr>
          <a:xfrm>
            <a:off x="2362200" y="6096000"/>
            <a:ext cx="6781800" cy="533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chemeClr val="tx1"/>
                </a:solidFill>
              </a:rPr>
              <a:t>Cheating was endemic. Few rules prevented it.</a:t>
            </a:r>
          </a:p>
        </p:txBody>
      </p:sp>
      <p:sp>
        <p:nvSpPr>
          <p:cNvPr id="34819" name="TextBox 5"/>
          <p:cNvSpPr txBox="1">
            <a:spLocks noChangeArrowheads="1"/>
          </p:cNvSpPr>
          <p:nvPr/>
        </p:nvSpPr>
        <p:spPr bwMode="auto">
          <a:xfrm>
            <a:off x="1066800" y="838200"/>
            <a:ext cx="68580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Lefevre has a million synonyms for ‘’swindle’’.</a:t>
            </a:r>
          </a:p>
          <a:p>
            <a:endParaRPr lang="en-US" sz="2400"/>
          </a:p>
          <a:p>
            <a:r>
              <a:rPr lang="en-US" sz="2400"/>
              <a:t>-- “</a:t>
            </a:r>
            <a:r>
              <a:rPr lang="en-US" sz="2400">
                <a:solidFill>
                  <a:srgbClr val="FFFF00"/>
                </a:solidFill>
              </a:rPr>
              <a:t>Boodle</a:t>
            </a:r>
            <a:r>
              <a:rPr lang="en-US" sz="2400"/>
              <a:t>” was primarily slang for bribes or illicit payments and counterfeit cash. ‘’Clergymen call the NYSE a boodlers battlefield.’’ </a:t>
            </a:r>
          </a:p>
          <a:p>
            <a:r>
              <a:rPr lang="en-US" sz="2400"/>
              <a:t>-- “</a:t>
            </a:r>
            <a:r>
              <a:rPr lang="en-US" sz="2400">
                <a:solidFill>
                  <a:srgbClr val="FFFF00"/>
                </a:solidFill>
              </a:rPr>
              <a:t>Thimblerig” </a:t>
            </a:r>
            <a:r>
              <a:rPr lang="en-US" sz="2400"/>
              <a:t>was a shell game using three thimbles and a foam ball. Portrayed on the street as a gambling game, it was instead a con game. ‘They thimblerigged the market.’’</a:t>
            </a:r>
          </a:p>
          <a:p>
            <a:r>
              <a:rPr lang="en-US" sz="2400"/>
              <a:t>-- “</a:t>
            </a:r>
            <a:r>
              <a:rPr lang="en-US" sz="2400">
                <a:solidFill>
                  <a:srgbClr val="FFFF00"/>
                </a:solidFill>
              </a:rPr>
              <a:t>Coppering</a:t>
            </a:r>
            <a:r>
              <a:rPr lang="en-US" sz="2400"/>
              <a:t>” came from faro, where placing a penny on a deck of cards reversed the polarity of the next drawn card. A winner became a loser. If you ‘copper’ a friend’s tip, you bet against it.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ubtitle 4"/>
          <p:cNvSpPr>
            <a:spLocks noGrp="1"/>
          </p:cNvSpPr>
          <p:nvPr>
            <p:ph type="subTitle" idx="1"/>
          </p:nvPr>
        </p:nvSpPr>
        <p:spPr>
          <a:xfrm>
            <a:off x="2362200" y="6096000"/>
            <a:ext cx="6781800" cy="533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chemeClr val="tx1"/>
                </a:solidFill>
              </a:rPr>
              <a:t>Lefevre believed that all traders were suckers.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851058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62200" y="6096000"/>
            <a:ext cx="6781800" cy="5334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L&amp;L believed “sitting” not trading, made fortunes.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200"/>
            <a:ext cx="838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267200"/>
            <a:ext cx="83058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ubtitle 4"/>
          <p:cNvSpPr>
            <a:spLocks noGrp="1"/>
          </p:cNvSpPr>
          <p:nvPr>
            <p:ph type="subTitle" idx="1"/>
          </p:nvPr>
        </p:nvSpPr>
        <p:spPr>
          <a:xfrm>
            <a:off x="2362200" y="6096000"/>
            <a:ext cx="6781800" cy="533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chemeClr val="tx1"/>
                </a:solidFill>
              </a:rPr>
              <a:t>Imagine 1923, world still healing from WWI.</a:t>
            </a:r>
          </a:p>
        </p:txBody>
      </p:sp>
      <p:sp>
        <p:nvSpPr>
          <p:cNvPr id="8" name="Subtitle 4"/>
          <p:cNvSpPr txBox="1">
            <a:spLocks/>
          </p:cNvSpPr>
          <p:nvPr/>
        </p:nvSpPr>
        <p:spPr bwMode="auto">
          <a:xfrm>
            <a:off x="4191000" y="457200"/>
            <a:ext cx="4343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itchFamily="34" charset="0"/>
              <a:buNone/>
              <a:defRPr/>
            </a:pPr>
            <a:endParaRPr lang="en-US" sz="2600" b="1" dirty="0">
              <a:latin typeface="+mn-lt"/>
              <a:cs typeface="+mn-cs"/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1000"/>
            <a:ext cx="7315200" cy="505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62200" y="6096000"/>
            <a:ext cx="6781800" cy="5334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L&amp;L believed “sitting” not trading, made fortunes.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"/>
            <a:ext cx="804862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752600"/>
            <a:ext cx="7839075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657600"/>
            <a:ext cx="80010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495800"/>
            <a:ext cx="80295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62200" y="6096000"/>
            <a:ext cx="6781800" cy="5334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L&amp;L believed “sitting” not trading, made fortunes.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81000"/>
            <a:ext cx="73437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895600"/>
            <a:ext cx="73723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62200" y="6096000"/>
            <a:ext cx="6781800" cy="5334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L&amp;L believed “sitting” not trading, made fortunes.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04800"/>
            <a:ext cx="6553199" cy="119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1" y="1676400"/>
            <a:ext cx="6629400" cy="419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62200" y="6096000"/>
            <a:ext cx="6781800" cy="5334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L&amp;L believed “sitting” not trading, made fortunes.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81000"/>
            <a:ext cx="70580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828800"/>
            <a:ext cx="71913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048000"/>
            <a:ext cx="71056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4495800"/>
            <a:ext cx="72485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62200" y="6096000"/>
            <a:ext cx="6781800" cy="5334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L&amp;L believed “sitting” not trading, made fortunes.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81000"/>
            <a:ext cx="72390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962400"/>
            <a:ext cx="69818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62200" y="6096000"/>
            <a:ext cx="6781800" cy="5334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L&amp;L believed “sitting” not trading, made fortunes.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81000"/>
            <a:ext cx="70485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62200" y="6096000"/>
            <a:ext cx="6781800" cy="5334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L&amp;L believed “sitting” not trading, made fortunes.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"/>
            <a:ext cx="74580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590800"/>
            <a:ext cx="73533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62200" y="6096000"/>
            <a:ext cx="6781800" cy="5334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L&amp;L believed “sitting” not trading, made fortunes.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04800"/>
            <a:ext cx="70675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62200" y="6096000"/>
            <a:ext cx="6781800" cy="5334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L&amp;L believed “sitting” not trading, made fortunes.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609600"/>
            <a:ext cx="705802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486400" y="457200"/>
            <a:ext cx="2057400" cy="2667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Available at bookstores and Amazon.com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04800"/>
            <a:ext cx="4419600" cy="55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5638800" y="2667000"/>
            <a:ext cx="28956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Visit me at:</a:t>
            </a:r>
          </a:p>
          <a:p>
            <a:endParaRPr lang="en-US"/>
          </a:p>
          <a:p>
            <a:r>
              <a:rPr lang="en-US"/>
              <a:t>TRADERS ADVANTAGE</a:t>
            </a:r>
            <a:br>
              <a:rPr lang="en-US"/>
            </a:br>
            <a:r>
              <a:rPr lang="en-US"/>
              <a:t>Investorplace booth </a:t>
            </a:r>
          </a:p>
          <a:p>
            <a:endParaRPr lang="en-US"/>
          </a:p>
          <a:p>
            <a:r>
              <a:rPr lang="en-US"/>
              <a:t>Or …</a:t>
            </a:r>
            <a:br>
              <a:rPr lang="en-US"/>
            </a:br>
            <a:endParaRPr lang="en-US"/>
          </a:p>
          <a:p>
            <a:r>
              <a:rPr lang="en-US"/>
              <a:t>-- Jonmarkman.com</a:t>
            </a:r>
          </a:p>
          <a:p>
            <a:r>
              <a:rPr lang="en-US"/>
              <a:t>-- markmancapital.net</a:t>
            </a:r>
          </a:p>
          <a:p>
            <a:r>
              <a:rPr lang="en-US"/>
              <a:t>-- markmanportfolios.com</a:t>
            </a:r>
          </a:p>
          <a:p>
            <a:r>
              <a:rPr lang="en-US"/>
              <a:t>-- msnmoney.com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ubtitle 4"/>
          <p:cNvSpPr>
            <a:spLocks noGrp="1"/>
          </p:cNvSpPr>
          <p:nvPr>
            <p:ph type="subTitle" idx="1"/>
          </p:nvPr>
        </p:nvSpPr>
        <p:spPr>
          <a:xfrm>
            <a:off x="2362200" y="6096000"/>
            <a:ext cx="6781800" cy="533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chemeClr val="tx1"/>
                </a:solidFill>
              </a:rPr>
              <a:t>Imagine 1923, still reeling from 50M flu deaths.</a:t>
            </a:r>
          </a:p>
        </p:txBody>
      </p:sp>
      <p:sp>
        <p:nvSpPr>
          <p:cNvPr id="8" name="Subtitle 4"/>
          <p:cNvSpPr txBox="1">
            <a:spLocks/>
          </p:cNvSpPr>
          <p:nvPr/>
        </p:nvSpPr>
        <p:spPr bwMode="auto">
          <a:xfrm>
            <a:off x="4191000" y="457200"/>
            <a:ext cx="4343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itchFamily="34" charset="0"/>
              <a:buNone/>
              <a:defRPr/>
            </a:pPr>
            <a:endParaRPr lang="en-US" sz="2600" b="1" dirty="0">
              <a:latin typeface="+mn-lt"/>
              <a:cs typeface="+mn-cs"/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1000"/>
            <a:ext cx="75279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62200" y="6096000"/>
            <a:ext cx="6781800" cy="5334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Imagine 1923, reeling from the 1920 depression.</a:t>
            </a:r>
          </a:p>
        </p:txBody>
      </p:sp>
      <p:sp>
        <p:nvSpPr>
          <p:cNvPr id="8" name="Subtitle 4"/>
          <p:cNvSpPr txBox="1">
            <a:spLocks/>
          </p:cNvSpPr>
          <p:nvPr/>
        </p:nvSpPr>
        <p:spPr bwMode="auto">
          <a:xfrm>
            <a:off x="4191000" y="457200"/>
            <a:ext cx="4343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itchFamily="34" charset="0"/>
              <a:buNone/>
              <a:defRPr/>
            </a:pPr>
            <a:endParaRPr lang="en-US" sz="2600" b="1" dirty="0">
              <a:latin typeface="+mn-lt"/>
              <a:cs typeface="+mn-cs"/>
            </a:endParaRPr>
          </a:p>
        </p:txBody>
      </p:sp>
      <p:pic>
        <p:nvPicPr>
          <p:cNvPr id="13316" name="Picture 2" descr="http://marquetteturner.com/wp-content/uploads/2009/03/20090315202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57200"/>
            <a:ext cx="76771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4"/>
          <p:cNvSpPr>
            <a:spLocks noGrp="1"/>
          </p:cNvSpPr>
          <p:nvPr>
            <p:ph type="subTitle" idx="1"/>
          </p:nvPr>
        </p:nvSpPr>
        <p:spPr>
          <a:xfrm>
            <a:off x="2362200" y="6096000"/>
            <a:ext cx="6781800" cy="533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chemeClr val="tx1"/>
                </a:solidFill>
              </a:rPr>
              <a:t>The Roaring ‘20s started with a tired yawn.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533400"/>
            <a:ext cx="6172200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953000" y="2590800"/>
            <a:ext cx="1371600" cy="1219200"/>
          </a:xfrm>
          <a:prstGeom prst="ellipse">
            <a:avLst/>
          </a:prstGeom>
          <a:solidFill>
            <a:srgbClr val="FFFF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5105400" y="4038600"/>
            <a:ext cx="1676400" cy="830263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10 years of slop preceded the Roaring ‘20s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4"/>
          <p:cNvSpPr>
            <a:spLocks noGrp="1"/>
          </p:cNvSpPr>
          <p:nvPr>
            <p:ph type="subTitle" idx="1"/>
          </p:nvPr>
        </p:nvSpPr>
        <p:spPr>
          <a:xfrm>
            <a:off x="2362200" y="6096000"/>
            <a:ext cx="6781800" cy="533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chemeClr val="tx1"/>
                </a:solidFill>
              </a:rPr>
              <a:t>U.S. cities began to teem with rural migrants</a:t>
            </a:r>
          </a:p>
        </p:txBody>
      </p:sp>
      <p:sp>
        <p:nvSpPr>
          <p:cNvPr id="4" name="Oval 3"/>
          <p:cNvSpPr/>
          <p:nvPr/>
        </p:nvSpPr>
        <p:spPr>
          <a:xfrm>
            <a:off x="4953000" y="2590800"/>
            <a:ext cx="1371600" cy="1219200"/>
          </a:xfrm>
          <a:prstGeom prst="ellipse">
            <a:avLst/>
          </a:prstGeom>
          <a:solidFill>
            <a:srgbClr val="FFFF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5105400" y="4038600"/>
            <a:ext cx="1676400" cy="830263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10 years of slop preceded the Roaring ‘20s</a:t>
            </a: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8600"/>
            <a:ext cx="72390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4"/>
          <p:cNvSpPr>
            <a:spLocks noGrp="1"/>
          </p:cNvSpPr>
          <p:nvPr>
            <p:ph type="subTitle" idx="1"/>
          </p:nvPr>
        </p:nvSpPr>
        <p:spPr>
          <a:xfrm>
            <a:off x="2362200" y="6096000"/>
            <a:ext cx="6781800" cy="533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chemeClr val="tx1"/>
                </a:solidFill>
              </a:rPr>
              <a:t>Suddenly stocks caught a spark, and boom!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533400"/>
            <a:ext cx="6172200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5334000" y="3886200"/>
            <a:ext cx="1828800" cy="830263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Out of nowhere came a 460% advance into ‘29.</a:t>
            </a:r>
          </a:p>
        </p:txBody>
      </p:sp>
      <p:sp>
        <p:nvSpPr>
          <p:cNvPr id="7" name="Oval 6"/>
          <p:cNvSpPr/>
          <p:nvPr/>
        </p:nvSpPr>
        <p:spPr>
          <a:xfrm>
            <a:off x="6019800" y="762000"/>
            <a:ext cx="1066800" cy="2743200"/>
          </a:xfrm>
          <a:prstGeom prst="ellipse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ubtitle 4"/>
          <p:cNvSpPr>
            <a:spLocks noGrp="1"/>
          </p:cNvSpPr>
          <p:nvPr>
            <p:ph type="subTitle" idx="1"/>
          </p:nvPr>
        </p:nvSpPr>
        <p:spPr>
          <a:xfrm>
            <a:off x="2362200" y="6096000"/>
            <a:ext cx="6781800" cy="533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chemeClr val="tx1"/>
                </a:solidFill>
              </a:rPr>
              <a:t>Newspapers covered stocks like crazy!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0"/>
            <a:ext cx="664845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133600"/>
            <a:ext cx="38957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810000"/>
            <a:ext cx="28194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3505200"/>
            <a:ext cx="4191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1646</TotalTime>
  <Words>586</Words>
  <Application>Microsoft Office PowerPoint</Application>
  <PresentationFormat>On-screen Show (4:3)</PresentationFormat>
  <Paragraphs>117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Median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</dc:creator>
  <cp:lastModifiedBy>Theresa</cp:lastModifiedBy>
  <cp:revision>163</cp:revision>
  <dcterms:created xsi:type="dcterms:W3CDTF">2009-11-03T12:23:49Z</dcterms:created>
  <dcterms:modified xsi:type="dcterms:W3CDTF">2012-06-25T17:23:16Z</dcterms:modified>
</cp:coreProperties>
</file>