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1" r:id="rId3"/>
    <p:sldId id="284" r:id="rId4"/>
    <p:sldId id="298" r:id="rId5"/>
    <p:sldId id="299" r:id="rId6"/>
    <p:sldId id="300" r:id="rId7"/>
    <p:sldId id="301" r:id="rId8"/>
    <p:sldId id="286" r:id="rId9"/>
    <p:sldId id="287" r:id="rId10"/>
    <p:sldId id="288" r:id="rId11"/>
    <p:sldId id="289" r:id="rId12"/>
    <p:sldId id="294" r:id="rId13"/>
    <p:sldId id="302" r:id="rId14"/>
    <p:sldId id="303" r:id="rId15"/>
    <p:sldId id="304" r:id="rId16"/>
    <p:sldId id="278" r:id="rId17"/>
    <p:sldId id="283" r:id="rId18"/>
    <p:sldId id="305" r:id="rId19"/>
    <p:sldId id="306" r:id="rId20"/>
    <p:sldId id="307" r:id="rId21"/>
    <p:sldId id="297" r:id="rId22"/>
    <p:sldId id="292" r:id="rId23"/>
    <p:sldId id="309" r:id="rId24"/>
    <p:sldId id="275" r:id="rId25"/>
    <p:sldId id="296" r:id="rId26"/>
    <p:sldId id="308" r:id="rId27"/>
    <p:sldId id="274" r:id="rId28"/>
    <p:sldId id="310" r:id="rId29"/>
    <p:sldId id="311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43" autoAdjust="0"/>
  </p:normalViewPr>
  <p:slideViewPr>
    <p:cSldViewPr>
      <p:cViewPr>
        <p:scale>
          <a:sx n="77" d="100"/>
          <a:sy n="77" d="100"/>
        </p:scale>
        <p:origin x="-2592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EBDE5-4F8E-47A9-8BA0-5DC0A2ED282D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28FEE-FD7E-4AC9-8623-E93F7A37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3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8FEE-FD7E-4AC9-8623-E93F7A37E0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20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8FEE-FD7E-4AC9-8623-E93F7A37E0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4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9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5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8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8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C04F3-E295-4290-BFBB-06D2B2B67181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2681-7867-440E-964C-F3173A1E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934" y="5924550"/>
            <a:ext cx="28575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6418984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Value-X Vail June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30786" y="6546369"/>
            <a:ext cx="22322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kai@shihinvestments.com</a:t>
            </a:r>
            <a:endParaRPr lang="en-US" sz="1500" dirty="0"/>
          </a:p>
        </p:txBody>
      </p:sp>
      <p:pic>
        <p:nvPicPr>
          <p:cNvPr id="1026" name="Picture 2" descr="http://www.taxfairnessoregon.org/wp-content/uploads/2011/02/bank-of-amer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61626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1" y="3581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 the huge, risky mess you think it 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838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 of Repose, Limitations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4889" y="1524000"/>
            <a:ext cx="8729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Statute of repose starts with public offering </a:t>
            </a:r>
            <a:r>
              <a:rPr lang="en-US" sz="2800" i="1" dirty="0" smtClean="0"/>
              <a:t>irrespective of when the injury occurred.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Securities act: 3 years (2004-2008 originations)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Statute of limitations starts when the plaintiff</a:t>
            </a:r>
          </a:p>
          <a:p>
            <a:r>
              <a:rPr lang="en-US" sz="2800" dirty="0" smtClean="0"/>
              <a:t>“should have known”</a:t>
            </a:r>
          </a:p>
          <a:p>
            <a:pPr marL="1371600" lvl="4" indent="-457200">
              <a:buFont typeface="Arial" pitchFamily="34" charset="0"/>
              <a:buChar char="•"/>
            </a:pPr>
            <a:r>
              <a:rPr lang="en-US" sz="2800" dirty="0" smtClean="0"/>
              <a:t>SOX</a:t>
            </a:r>
            <a:r>
              <a:rPr lang="en-US" sz="2800" dirty="0"/>
              <a:t>: 2 </a:t>
            </a:r>
            <a:r>
              <a:rPr lang="en-US" sz="2800" dirty="0" smtClean="0"/>
              <a:t>years</a:t>
            </a:r>
            <a:endParaRPr lang="en-US" sz="2800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2007 – lawsuits, media over Countrywide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Most lawsuit later than mid-2010 are beyond this period.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b="1" dirty="0"/>
              <a:t>B</a:t>
            </a:r>
            <a:r>
              <a:rPr lang="en-US" sz="2800" b="1" dirty="0" smtClean="0"/>
              <a:t>ig lawsuits - generally too late for federal.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 smtClean="0"/>
              <a:t>Most firms didn’t believe they had a case.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1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state claims?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4889" y="1524000"/>
            <a:ext cx="87291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Most state claims also too late.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New York fraud still possible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 smtClean="0"/>
              <a:t>Only applies to New York-based companies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 smtClean="0"/>
              <a:t>Hard to win.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en-US" sz="2800" dirty="0" smtClean="0"/>
              <a:t>NY appellate </a:t>
            </a:r>
            <a:r>
              <a:rPr lang="en-US" sz="2800" dirty="0"/>
              <a:t>court: </a:t>
            </a:r>
            <a:r>
              <a:rPr lang="en-US" sz="2800" dirty="0" smtClean="0"/>
              <a:t>bar </a:t>
            </a:r>
            <a:r>
              <a:rPr lang="en-US" sz="2800" dirty="0"/>
              <a:t>for sophisticated investors to cry fraud is very </a:t>
            </a:r>
            <a:r>
              <a:rPr lang="en-US" sz="2800" dirty="0" smtClean="0"/>
              <a:t>high.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en-US" sz="2800" dirty="0" smtClean="0"/>
              <a:t>US Supreme court: Janus decision.  Very hard to stick BAC with Countrywide’s fraud.  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950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Investor - Valuation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1" y="16002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Base case: $8.5Bn Countrywide settlement approval settles most Countrywide claims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Given statute of repose rulings, most plaintiffs would receive </a:t>
            </a:r>
            <a:r>
              <a:rPr lang="en-US" sz="2400" i="1" dirty="0" smtClean="0"/>
              <a:t>nothing</a:t>
            </a:r>
            <a:r>
              <a:rPr lang="en-US" sz="2400" dirty="0" smtClean="0"/>
              <a:t> if settlement not approved.  </a:t>
            </a:r>
            <a:endParaRPr lang="en-US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Reserves already established assuming settlement.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Downside case:  NY fraud lawsuits bear fruit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Estimate incremental $2.5Bn losses </a:t>
            </a:r>
          </a:p>
        </p:txBody>
      </p:sp>
    </p:spTree>
    <p:extLst>
      <p:ext uri="{BB962C8B-B14F-4D97-AF65-F5344CB8AC3E}">
        <p14:creationId xmlns:p14="http://schemas.microsoft.com/office/powerpoint/2010/main" val="17176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78373"/>
              </p:ext>
            </p:extLst>
          </p:nvPr>
        </p:nvGraphicFramePr>
        <p:xfrm>
          <a:off x="152400" y="2362200"/>
          <a:ext cx="8763000" cy="1478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00"/>
                <a:gridCol w="1828800"/>
                <a:gridCol w="1447800"/>
                <a:gridCol w="2057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Bucket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Outstanding ($B)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Claims ($B)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Downside ($B)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GSE</a:t>
                      </a:r>
                      <a:r>
                        <a:rPr lang="en-US" baseline="0" dirty="0" smtClean="0"/>
                        <a:t> (Fannie/Freddie)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Private Investors (</a:t>
                      </a:r>
                      <a:r>
                        <a:rPr lang="en-US" b="0" dirty="0" err="1" smtClean="0"/>
                        <a:t>Pimco</a:t>
                      </a:r>
                      <a:r>
                        <a:rPr lang="en-US" b="0" dirty="0" smtClean="0"/>
                        <a:t>, AIG,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etc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Mortgage</a:t>
                      </a:r>
                      <a:r>
                        <a:rPr lang="en-US" b="1" baseline="0" dirty="0" smtClean="0"/>
                        <a:t> Insurers (MBIA, </a:t>
                      </a:r>
                      <a:r>
                        <a:rPr lang="en-US" b="1" baseline="0" dirty="0" err="1" smtClean="0"/>
                        <a:t>etc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7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1038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Complicated case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MBIA also insures some of BAC’s holdings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Court generally favoring MBIA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Dollar values very small relative to other buckets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Baseline:  reserves similar to existing </a:t>
            </a:r>
            <a:r>
              <a:rPr lang="en-US" sz="2800" dirty="0" err="1" smtClean="0"/>
              <a:t>monoline</a:t>
            </a:r>
            <a:r>
              <a:rPr lang="en-US" sz="2800" dirty="0" smtClean="0"/>
              <a:t> settlements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Downside: because court generally favoring MBIA, could be another $1Bn in costs.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040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82756"/>
              </p:ext>
            </p:extLst>
          </p:nvPr>
        </p:nvGraphicFramePr>
        <p:xfrm>
          <a:off x="1676400" y="1828800"/>
          <a:ext cx="5486400" cy="2219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00"/>
                <a:gridCol w="2057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Bucket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Downside ($B)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GSE</a:t>
                      </a:r>
                      <a:r>
                        <a:rPr lang="en-US" baseline="0" dirty="0" smtClean="0"/>
                        <a:t> (Fannie/Freddie)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Private Investors (</a:t>
                      </a:r>
                      <a:r>
                        <a:rPr lang="en-US" b="0" dirty="0" err="1" smtClean="0"/>
                        <a:t>Pimco</a:t>
                      </a:r>
                      <a:r>
                        <a:rPr lang="en-US" b="0" dirty="0" smtClean="0"/>
                        <a:t>, AIG,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etc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Mortgage</a:t>
                      </a:r>
                      <a:r>
                        <a:rPr lang="en-US" b="0" baseline="0" dirty="0" smtClean="0"/>
                        <a:t> Insurers (MBIA, </a:t>
                      </a:r>
                      <a:r>
                        <a:rPr lang="en-US" b="0" baseline="0" dirty="0" err="1" smtClean="0"/>
                        <a:t>etc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Mortgage Sub - 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$6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Europe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1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PIIGS exposure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Investors have great fear of 2008-2009 contagion.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Feels like an unquantifiable, huge risk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elieve the risk is quantifiable w/ recent PIIGS disclosures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Already sold PIIGS consumer credit cards.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Total exposure to PIIGS at $9.7Bn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Virtually no PIIGS sovereign exposure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Exposure is to corporations ($6Bn)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PIIGS exposure declined by ~$6Bn over past 5 quarters</a:t>
            </a:r>
          </a:p>
        </p:txBody>
      </p:sp>
    </p:spTree>
    <p:extLst>
      <p:ext uri="{BB962C8B-B14F-4D97-AF65-F5344CB8AC3E}">
        <p14:creationId xmlns:p14="http://schemas.microsoft.com/office/powerpoint/2010/main" val="17644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Europe: Medium-Term Upside?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665" y="1371600"/>
            <a:ext cx="8077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BAC is seeing record deposits &amp; strong inflows, in part from Euro companies.</a:t>
            </a:r>
          </a:p>
          <a:p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strong capital position of global US banks </a:t>
            </a:r>
            <a:r>
              <a:rPr lang="en-US" sz="2800" dirty="0" err="1" smtClean="0"/>
              <a:t>vs</a:t>
            </a:r>
            <a:r>
              <a:rPr lang="en-US" sz="2800" dirty="0" smtClean="0"/>
              <a:t> European banks means they can either buy assets or take global business from European banks.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800" dirty="0" smtClean="0"/>
              <a:t>Similar to WFC’s taking mortgage business from BAC after the financial crisis.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800" dirty="0" smtClean="0"/>
              <a:t>Agree with </a:t>
            </a:r>
            <a:r>
              <a:rPr lang="en-US" sz="2800" dirty="0" err="1" smtClean="0"/>
              <a:t>Chanos</a:t>
            </a:r>
            <a:r>
              <a:rPr lang="en-US" sz="2800" dirty="0" smtClean="0"/>
              <a:t> on </a:t>
            </a:r>
            <a:r>
              <a:rPr lang="en-US" sz="2800" dirty="0" err="1" smtClean="0"/>
              <a:t>Santandar</a:t>
            </a:r>
            <a:r>
              <a:rPr lang="en-US" sz="2800" dirty="0" smtClean="0"/>
              <a:t>.  </a:t>
            </a:r>
            <a:endParaRPr lang="en-US" sz="2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800" dirty="0" smtClean="0"/>
              <a:t>Already signs that US banks are taking business from European banks.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606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to Valuation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Base case:  No contagion – “muddle through”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Greece might exit – minimal exposure.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Downside case:  PIIGS leave immediately.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$3.5Bn loss – next slide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downside case is shrinking over time with BAC mitigation</a:t>
            </a:r>
          </a:p>
        </p:txBody>
      </p:sp>
    </p:spTree>
    <p:extLst>
      <p:ext uri="{BB962C8B-B14F-4D97-AF65-F5344CB8AC3E}">
        <p14:creationId xmlns:p14="http://schemas.microsoft.com/office/powerpoint/2010/main" val="2478813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 Case Assumptions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3754443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Severe loss assumption for both exposures &amp; hedges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Assumes all unfunded loans become funded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PIIGS ex-Italy ~$1.7Bn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Direct exposure is small &amp; shrinking, even with severe assumptions.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2400" dirty="0"/>
          </a:p>
          <a:p>
            <a:pPr lvl="2"/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71894"/>
              </p:ext>
            </p:extLst>
          </p:nvPr>
        </p:nvGraphicFramePr>
        <p:xfrm>
          <a:off x="332509" y="2133600"/>
          <a:ext cx="8534400" cy="1295400"/>
        </p:xfrm>
        <a:graphic>
          <a:graphicData uri="http://schemas.openxmlformats.org/drawingml/2006/table">
            <a:tbl>
              <a:tblPr firstRow="1" firstCol="1" bandCol="1">
                <a:tableStyleId>{7DF18680-E054-41AD-8BC1-D1AEF772440D}</a:tableStyleId>
              </a:tblPr>
              <a:tblGrid>
                <a:gridCol w="1070006"/>
                <a:gridCol w="1480419"/>
                <a:gridCol w="1333844"/>
                <a:gridCol w="912438"/>
                <a:gridCol w="1070006"/>
                <a:gridCol w="703566"/>
                <a:gridCol w="938088"/>
                <a:gridCol w="1026033"/>
              </a:tblGrid>
              <a:tr h="2590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GIIPS ($MM)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Gross exposure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Loss 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Loss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Hedges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Loss 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Hedge Gains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Sovereign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($2,516)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($1,258.00)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1,501.00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750.50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($507.50)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Financial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($3,857)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($1,928.50)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1,029.00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514.50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($1,414.00)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Corporations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($8,678)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($3,037.30)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2,769.00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1,384.50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($1,652.80)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($15,051)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($6,224)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    5,299.00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$     2,649.50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baseline="0" dirty="0">
                          <a:effectLst/>
                        </a:rPr>
                        <a:t>($3,574.30)</a:t>
                      </a:r>
                      <a:endParaRPr lang="en-US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143249" y="171449"/>
            <a:ext cx="266701" cy="3657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61891" y="1343677"/>
            <a:ext cx="2160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Funded &amp; unfunded loans, </a:t>
            </a:r>
          </a:p>
          <a:p>
            <a:r>
              <a:rPr lang="en-US" sz="1400" dirty="0" smtClean="0"/>
              <a:t>counter-parties, securities</a:t>
            </a:r>
            <a:endParaRPr lang="en-US" sz="1400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6381749" y="666748"/>
            <a:ext cx="266701" cy="26670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70425" y="1451398"/>
            <a:ext cx="1098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Hedges, CDS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05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4648200"/>
            <a:ext cx="90774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Implied appreciation sounds large, but only means BAC returning to post-crisis prices, mid-2009 through mid-2011.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Consensus analyst: earnings more than double in 2 years.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6493107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Based on 6/18 price of $7.76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60052"/>
              </p:ext>
            </p:extLst>
          </p:nvPr>
        </p:nvGraphicFramePr>
        <p:xfrm>
          <a:off x="1447799" y="1752600"/>
          <a:ext cx="678180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487"/>
                <a:gridCol w="1281007"/>
                <a:gridCol w="2411307"/>
              </a:tblGrid>
              <a:tr h="296633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Implied Price</a:t>
                      </a:r>
                      <a:r>
                        <a:rPr lang="en-US" b="1" baseline="0" dirty="0" smtClean="0"/>
                        <a:t> &amp; </a:t>
                      </a:r>
                      <a:r>
                        <a:rPr lang="en-US" b="1" dirty="0" smtClean="0"/>
                        <a:t>Appreciation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Tangible Book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r>
                        <a:rPr lang="en-US" baseline="0" dirty="0" smtClean="0"/>
                        <a:t>  / </a:t>
                      </a:r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Mayo</a:t>
                      </a:r>
                      <a:r>
                        <a:rPr lang="en-US" baseline="0" dirty="0" smtClean="0"/>
                        <a:t>’s</a:t>
                      </a:r>
                      <a:r>
                        <a:rPr lang="en-US" dirty="0" smtClean="0"/>
                        <a:t> 2014 earnings est.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</a:t>
                      </a:r>
                      <a:r>
                        <a:rPr lang="en-US" baseline="0" dirty="0" smtClean="0"/>
                        <a:t> / 55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Mayo’s 2014 dividend 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 / </a:t>
                      </a:r>
                      <a:r>
                        <a:rPr lang="en-US" baseline="0" dirty="0" smtClean="0"/>
                        <a:t>&gt; 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</a:t>
                      </a:r>
                      <a:r>
                        <a:rPr lang="en-US" baseline="0" dirty="0" smtClean="0"/>
                        <a:t> / &gt; </a:t>
                      </a:r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Consensus</a:t>
                      </a:r>
                      <a:r>
                        <a:rPr lang="en-US" baseline="0" dirty="0" smtClean="0"/>
                        <a:t> 2014 earnings est.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dirty="0" smtClean="0"/>
                        <a:t>93</a:t>
                      </a:r>
                      <a:r>
                        <a:rPr lang="en-U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1280159" y="2866617"/>
            <a:ext cx="121919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22826" y="2821008"/>
            <a:ext cx="1302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Mayo has a </a:t>
            </a:r>
          </a:p>
          <a:p>
            <a:r>
              <a:rPr lang="en-US" dirty="0"/>
              <a:t>s</a:t>
            </a:r>
            <a:r>
              <a:rPr lang="en-US" dirty="0" smtClean="0"/>
              <a:t>ell rating</a:t>
            </a:r>
          </a:p>
        </p:txBody>
      </p:sp>
    </p:spTree>
    <p:extLst>
      <p:ext uri="{BB962C8B-B14F-4D97-AF65-F5344CB8AC3E}">
        <p14:creationId xmlns:p14="http://schemas.microsoft.com/office/powerpoint/2010/main" val="17351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82089"/>
              </p:ext>
            </p:extLst>
          </p:nvPr>
        </p:nvGraphicFramePr>
        <p:xfrm>
          <a:off x="1676400" y="1828800"/>
          <a:ext cx="5486400" cy="259080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429000"/>
                <a:gridCol w="2057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Bucket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Downside ($B)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GSE</a:t>
                      </a:r>
                      <a:r>
                        <a:rPr lang="en-US" baseline="0" dirty="0" smtClean="0"/>
                        <a:t> (Fannie/Freddie)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Private Investors (</a:t>
                      </a:r>
                      <a:r>
                        <a:rPr lang="en-US" b="0" dirty="0" err="1" smtClean="0"/>
                        <a:t>Pimco</a:t>
                      </a:r>
                      <a:r>
                        <a:rPr lang="en-US" b="0" dirty="0" smtClean="0"/>
                        <a:t>, AIG,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etc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Mortgage</a:t>
                      </a:r>
                      <a:r>
                        <a:rPr lang="en-US" b="0" baseline="0" dirty="0" smtClean="0"/>
                        <a:t> Insurers (MBIA, </a:t>
                      </a:r>
                      <a:r>
                        <a:rPr lang="en-US" b="0" baseline="0" dirty="0" err="1" smtClean="0"/>
                        <a:t>etc</a:t>
                      </a:r>
                      <a:r>
                        <a:rPr lang="en-US" b="0" baseline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Mortgage Sub - 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$6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Europe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$3.5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$9.5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Earnings Outlook &amp; </a:t>
            </a:r>
            <a:br>
              <a:rPr lang="en-US" dirty="0" smtClean="0"/>
            </a:br>
            <a:r>
              <a:rPr lang="en-US" dirty="0" smtClean="0"/>
              <a:t>Stock Buyback Opportunity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58656"/>
              </p:ext>
            </p:extLst>
          </p:nvPr>
        </p:nvGraphicFramePr>
        <p:xfrm>
          <a:off x="1524000" y="2362200"/>
          <a:ext cx="5638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EPS</a:t>
                      </a:r>
                      <a:r>
                        <a:rPr lang="en-US" baseline="0" dirty="0" smtClean="0"/>
                        <a:t> forecasts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Consensus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$1.46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7315200" y="2743200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0" y="281047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doubling in two years?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585854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Earnings growth mainly via cost cuts that don’t impact revenue</a:t>
            </a:r>
          </a:p>
        </p:txBody>
      </p:sp>
    </p:spTree>
    <p:extLst>
      <p:ext uri="{BB962C8B-B14F-4D97-AF65-F5344CB8AC3E}">
        <p14:creationId xmlns:p14="http://schemas.microsoft.com/office/powerpoint/2010/main" val="17168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onsensus earnings: strong growth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12406"/>
              </p:ext>
            </p:extLst>
          </p:nvPr>
        </p:nvGraphicFramePr>
        <p:xfrm>
          <a:off x="304800" y="1796336"/>
          <a:ext cx="5867400" cy="296164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667125"/>
                <a:gridCol w="2200275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Earnings ($</a:t>
                      </a:r>
                      <a:r>
                        <a:rPr lang="en-US" dirty="0" err="1" smtClean="0"/>
                        <a:t>Bn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 consensus earnings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Cost</a:t>
                      </a:r>
                      <a:r>
                        <a:rPr lang="en-US" b="0" baseline="0" dirty="0" smtClean="0"/>
                        <a:t> cuts without revenue impact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+$5.5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    Cost cuts with revenue impact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+$1.7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10bps</a:t>
                      </a:r>
                      <a:r>
                        <a:rPr lang="en-US" b="0" baseline="0" dirty="0" smtClean="0"/>
                        <a:t> NIM expansion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+$1.4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2014-2015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after-tax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$15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</a:t>
                      </a:r>
                      <a:r>
                        <a:rPr lang="en-US" b="1" baseline="0" dirty="0" smtClean="0"/>
                        <a:t>   </a:t>
                      </a:r>
                      <a:r>
                        <a:rPr lang="en-US" b="0" baseline="0" dirty="0" smtClean="0"/>
                        <a:t>No cash taxes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$6.5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2014-2015 pre-tax</a:t>
                      </a:r>
                      <a:endParaRPr lang="en-US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$21.5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72200" y="2567692"/>
            <a:ext cx="1898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Litigation, settlements, foreclosures, fines </a:t>
            </a:r>
            <a:r>
              <a:rPr lang="en-US" dirty="0"/>
              <a:t> </a:t>
            </a:r>
            <a:r>
              <a:rPr lang="en-US" dirty="0" smtClean="0"/>
              <a:t>&gt; $12Bn today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293009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Assume ½ of BAC’s stated goal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330635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Floating, fixed &amp; debt repurchases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4391891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Relevant metric for</a:t>
            </a:r>
          </a:p>
          <a:p>
            <a:r>
              <a:rPr lang="en-US" dirty="0"/>
              <a:t>c</a:t>
            </a:r>
            <a:r>
              <a:rPr lang="en-US" dirty="0" smtClean="0"/>
              <a:t>ash flow, capital growth, stress tests,  Basel 3,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37454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~</a:t>
            </a:r>
            <a:r>
              <a:rPr lang="en-US" dirty="0" smtClean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4827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Longer term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590686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324600" y="347749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Deposits &gt; $1tn </a:t>
            </a:r>
            <a:r>
              <a:rPr lang="en-US" dirty="0"/>
              <a:t> </a:t>
            </a:r>
            <a:r>
              <a:rPr lang="en-US" dirty="0" smtClean="0"/>
              <a:t>- could see even more loans.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3886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Underestimating loss rates?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41910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cash taxes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Estimates may be aggressive; even so, very cheap</a:t>
            </a:r>
          </a:p>
        </p:txBody>
      </p:sp>
    </p:spTree>
    <p:extLst>
      <p:ext uri="{BB962C8B-B14F-4D97-AF65-F5344CB8AC3E}">
        <p14:creationId xmlns:p14="http://schemas.microsoft.com/office/powerpoint/2010/main" val="327382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 buybacks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1" y="1524000"/>
            <a:ext cx="7696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Stress tests &amp; Basel 3 likely to dictate buyback levels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Under Basel 3, BAC can return 100% of earnings and still grow capital.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Only true for BAC &amp; C due to huge deferred tax assets.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Potential for very large buybacks over time.</a:t>
            </a:r>
          </a:p>
          <a:p>
            <a:pPr lvl="1"/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Long term investors should be hoping for continued low prices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0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– Base Case &amp; Downside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17365"/>
              </p:ext>
            </p:extLst>
          </p:nvPr>
        </p:nvGraphicFramePr>
        <p:xfrm>
          <a:off x="1371600" y="1752600"/>
          <a:ext cx="7315200" cy="3606800"/>
        </p:xfrm>
        <a:graphic>
          <a:graphicData uri="http://schemas.openxmlformats.org/drawingml/2006/table">
            <a:tbl>
              <a:tblPr lastRow="1" bandRow="1">
                <a:tableStyleId>{F5AB1C69-6EDB-4FF4-983F-18BD219EF322}</a:tableStyleId>
              </a:tblPr>
              <a:tblGrid>
                <a:gridCol w="4611756"/>
                <a:gridCol w="1351722"/>
                <a:gridCol w="13517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Per Share – Base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Share – Downside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Tangible</a:t>
                      </a:r>
                      <a:r>
                        <a:rPr lang="en-US" baseline="0" dirty="0" smtClean="0"/>
                        <a:t> Book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Subtract: Additional</a:t>
                      </a:r>
                      <a:r>
                        <a:rPr lang="en-US" baseline="0" dirty="0" smtClean="0"/>
                        <a:t> Mortgage Losses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Subtract: Europe Losses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Subtract:</a:t>
                      </a:r>
                      <a:r>
                        <a:rPr lang="en-US" baseline="0" dirty="0" smtClean="0"/>
                        <a:t> Additional Buffer of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Add:         Tax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De-risked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Current Tangible Book 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$13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$12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Add:  2H 2012 - </a:t>
                      </a:r>
                      <a:r>
                        <a:rPr lang="en-US" baseline="0" dirty="0" smtClean="0"/>
                        <a:t>2014 consensus earnings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Tangible Book Value end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3458" y="5542601"/>
            <a:ext cx="8523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Believe BAC management will buy shares until price is &gt;= Tangible Book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Implies 100%+ returns to end of 2014.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79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 Capital Levels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258" y="1219200"/>
            <a:ext cx="51244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4267200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CSFB April 30, 2012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734342"/>
            <a:ext cx="80875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BAC capital </a:t>
            </a:r>
            <a:r>
              <a:rPr lang="en-US" dirty="0" smtClean="0"/>
              <a:t>(in dollars) highest </a:t>
            </a:r>
            <a:r>
              <a:rPr lang="en-US" dirty="0"/>
              <a:t>among US banks, </a:t>
            </a:r>
            <a:r>
              <a:rPr lang="en-US" dirty="0" smtClean="0"/>
              <a:t>record </a:t>
            </a:r>
            <a:r>
              <a:rPr lang="en-US" dirty="0"/>
              <a:t>high for company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BAC capital ratios second highest among large US banks, record high for company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Recent capital increases faster than competitors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2% gain in the last 6 months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Currently ~5 years ahead of Basel 3 schedule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Capital levels appear sufficient.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NIM expansion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5158632"/>
            <a:ext cx="562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BAC reduced annual debt expense by $1Bn in Q2 alone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447801"/>
            <a:ext cx="6798926" cy="359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076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Quality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57350"/>
            <a:ext cx="848877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40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 for a Reason?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97265"/>
              </p:ext>
            </p:extLst>
          </p:nvPr>
        </p:nvGraphicFramePr>
        <p:xfrm>
          <a:off x="1219200" y="2133600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Mortgage Litigation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JPM</a:t>
                      </a:r>
                      <a:r>
                        <a:rPr lang="en-US" baseline="0" dirty="0" smtClean="0"/>
                        <a:t> Trading Losses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3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Issues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25689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Risk in US banks was 2007-2009, when US default rates were rapidly rising to unknown levels.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European banks currently have that risk w/ EU sovereign &amp; real-estate debt. </a:t>
            </a:r>
          </a:p>
          <a:p>
            <a:pPr lvl="2"/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2012 we can analyze how BAC marked their books during the financial crisis.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BAC</a:t>
            </a:r>
            <a:r>
              <a:rPr lang="en-US" sz="2400" i="1" dirty="0" smtClean="0"/>
              <a:t> over</a:t>
            </a:r>
            <a:r>
              <a:rPr lang="en-US" sz="2400" dirty="0" smtClean="0"/>
              <a:t>-reserved for losses during the financial crisis.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BAC has offset tens of billions of dollars of assets with gains selling other assets at &gt; tangible book value.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Big settlements (foreclosure, </a:t>
            </a:r>
            <a:r>
              <a:rPr lang="en-US" sz="2400" dirty="0" err="1" smtClean="0"/>
              <a:t>etc</a:t>
            </a:r>
            <a:r>
              <a:rPr lang="en-US" sz="2400" dirty="0" smtClean="0"/>
              <a:t>) were reserved before they </a:t>
            </a:r>
            <a:r>
              <a:rPr lang="en-US" sz="2400" smtClean="0"/>
              <a:t>were announced.</a:t>
            </a: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Post-financial crisis, big banks have more regulators looking at balance sheet than likely any other industry.</a:t>
            </a:r>
          </a:p>
        </p:txBody>
      </p:sp>
    </p:spTree>
    <p:extLst>
      <p:ext uri="{BB962C8B-B14F-4D97-AF65-F5344CB8AC3E}">
        <p14:creationId xmlns:p14="http://schemas.microsoft.com/office/powerpoint/2010/main" val="376601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5766" y="1524000"/>
            <a:ext cx="83872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Complicated topic: multiple plaintiffs, jurisdictions, laws claims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Some view outcomes as random with huge tail risks – rendering BAC un-investable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Perspective: opportunity for value investors if one can understand risk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2004-2008 originations: damage is done, question is who pays.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BAC has paid $13Bn in claims and has $16Bn in reserves </a:t>
            </a:r>
            <a:r>
              <a:rPr lang="en-US" sz="2400" dirty="0" smtClean="0"/>
              <a:t>, plus </a:t>
            </a:r>
            <a:r>
              <a:rPr lang="en-US" sz="2400" dirty="0"/>
              <a:t>unstated litigation reserves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By far the most reserves in the industry</a:t>
            </a:r>
            <a:r>
              <a:rPr lang="en-US" sz="2400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Question is final costs relative to existing reserves.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3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Simplify: group risk into three buckets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04297"/>
              </p:ext>
            </p:extLst>
          </p:nvPr>
        </p:nvGraphicFramePr>
        <p:xfrm>
          <a:off x="685800" y="2362200"/>
          <a:ext cx="7543801" cy="1478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35154"/>
                <a:gridCol w="2076703"/>
                <a:gridCol w="213194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Bucket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Outstanding ($B)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Claims ($B)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GSE</a:t>
                      </a:r>
                      <a:r>
                        <a:rPr lang="en-US" baseline="0" dirty="0" smtClean="0"/>
                        <a:t> (Fannie/Freddie)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Investors (</a:t>
                      </a:r>
                      <a:r>
                        <a:rPr lang="en-US" dirty="0" err="1" smtClean="0"/>
                        <a:t>Pimco</a:t>
                      </a:r>
                      <a:r>
                        <a:rPr lang="en-US" dirty="0" smtClean="0"/>
                        <a:t>, AIG,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Mortgage</a:t>
                      </a:r>
                      <a:r>
                        <a:rPr lang="en-US" baseline="0" dirty="0" smtClean="0"/>
                        <a:t> Insurers (MBIA,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7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Fannie / Freddie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BAC has been repurchasing GSE mortgages for years.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80% of historical claims already settled @ 31% loss 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$8Bn claims remain, but claims still growing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Reserves based on historical experience &amp; loss rates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Baseline estimate:  already reserved based on years of loss experience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Downside: Fannie may become more aggressive in claims.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Double current claims ($8Bn) @ 31% loss rate = $2.5Bn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20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43160"/>
              </p:ext>
            </p:extLst>
          </p:nvPr>
        </p:nvGraphicFramePr>
        <p:xfrm>
          <a:off x="152400" y="2362200"/>
          <a:ext cx="8763000" cy="1478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9000"/>
                <a:gridCol w="1828800"/>
                <a:gridCol w="1447800"/>
                <a:gridCol w="2057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Bucket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Outstanding ($B)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Claims ($B)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Downside ($B)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GSE</a:t>
                      </a:r>
                      <a:r>
                        <a:rPr lang="en-US" baseline="0" dirty="0" smtClean="0"/>
                        <a:t> (Fannie/Freddie)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Private Investors (</a:t>
                      </a:r>
                      <a:r>
                        <a:rPr lang="en-US" b="1" dirty="0" err="1" smtClean="0"/>
                        <a:t>Pimco</a:t>
                      </a:r>
                      <a:r>
                        <a:rPr lang="en-US" b="1" dirty="0" smtClean="0"/>
                        <a:t>, AIG,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etc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Mortgage</a:t>
                      </a:r>
                      <a:r>
                        <a:rPr lang="en-US" baseline="0" dirty="0" smtClean="0"/>
                        <a:t> Insurers (MBIA,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5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Plaintiffs = Many Dice Rolls?</a:t>
            </a:r>
            <a:endParaRPr lang="en-US" dirty="0"/>
          </a:p>
        </p:txBody>
      </p:sp>
      <p:pic>
        <p:nvPicPr>
          <p:cNvPr id="2050" name="Picture 2" descr="http://www.goinsurancerates.com/system/wp/blogs/goinsurancerates/aig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07" y="1295400"/>
            <a:ext cx="2209800" cy="11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tfdigest.com/images/stories/etf_buzz/747/pimco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078" y="2399235"/>
            <a:ext cx="285750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waypointwealth.com/account/images/logo-BlackRo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173" y="3840145"/>
            <a:ext cx="302115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llstate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7" y="2928216"/>
            <a:ext cx="3124200" cy="87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etropolitan Life Insuran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293" y="4528351"/>
            <a:ext cx="3159643" cy="193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ages2.wikia.nocookie.net/__cb20120305014741/logopedia/images/e/e5/Prudential_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21" y="4419600"/>
            <a:ext cx="2971800" cy="92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Kai\AppData\Local\Microsoft\Windows\Temporary Internet Files\Content.IE5\5O090BO2\MP90030899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116" y="3133932"/>
            <a:ext cx="1660854" cy="110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4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Perspective: One die roll, already cast</a:t>
            </a:r>
            <a:endParaRPr lang="en-US" dirty="0"/>
          </a:p>
        </p:txBody>
      </p:sp>
      <p:pic>
        <p:nvPicPr>
          <p:cNvPr id="3075" name="Picture 3" descr="C:\Users\Kai\AppData\Local\Microsoft\Windows\Temporary Internet Files\Content.IE5\BI31SEWL\MP9003089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05021"/>
            <a:ext cx="1303337" cy="197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1527208"/>
            <a:ext cx="6934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For efficiency purposes, similar litigation</a:t>
            </a:r>
          </a:p>
          <a:p>
            <a:r>
              <a:rPr lang="en-US" sz="2800" dirty="0" smtClean="0"/>
              <a:t>is sent to one judge, in this case judge </a:t>
            </a:r>
            <a:r>
              <a:rPr lang="en-US" sz="2800" dirty="0" err="1" smtClean="0"/>
              <a:t>Pfaelzer</a:t>
            </a:r>
            <a:r>
              <a:rPr lang="en-US" sz="2800" dirty="0"/>
              <a:t> </a:t>
            </a:r>
            <a:r>
              <a:rPr lang="en-US" sz="2800" dirty="0" smtClean="0"/>
              <a:t>in CA.</a:t>
            </a:r>
          </a:p>
          <a:p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She has dismissed virtually every Federal </a:t>
            </a:r>
          </a:p>
          <a:p>
            <a:r>
              <a:rPr lang="en-US" sz="2800" dirty="0" smtClean="0"/>
              <a:t>(i.e. securities laws) claim against BAC.</a:t>
            </a:r>
          </a:p>
          <a:p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She has ruled that BAC can’t be forced to pay for Countrywide’s mistakes.</a:t>
            </a:r>
            <a:endParaRPr lang="en-US" sz="28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1653</Words>
  <Application>Microsoft Office PowerPoint</Application>
  <PresentationFormat>On-screen Show (4:3)</PresentationFormat>
  <Paragraphs>342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Valuation</vt:lpstr>
      <vt:lpstr>Cheap for a Reason?</vt:lpstr>
      <vt:lpstr>Litigation Overview</vt:lpstr>
      <vt:lpstr>Simplify: group risk into three buckets</vt:lpstr>
      <vt:lpstr>Fannie / Freddie</vt:lpstr>
      <vt:lpstr>PowerPoint Presentation</vt:lpstr>
      <vt:lpstr>Private Plaintiffs = Many Dice Rolls?</vt:lpstr>
      <vt:lpstr>Perspective: One die roll, already cast</vt:lpstr>
      <vt:lpstr>Statute of Repose, Limitations</vt:lpstr>
      <vt:lpstr>What about state claims?</vt:lpstr>
      <vt:lpstr>Private Investor - Valuation</vt:lpstr>
      <vt:lpstr>PowerPoint Presentation</vt:lpstr>
      <vt:lpstr>MBIA</vt:lpstr>
      <vt:lpstr>PowerPoint Presentation</vt:lpstr>
      <vt:lpstr>PIIGS exposure</vt:lpstr>
      <vt:lpstr>Europe: Medium-Term Upside?</vt:lpstr>
      <vt:lpstr>Impact to Valuation</vt:lpstr>
      <vt:lpstr>Downside Case Assumptions</vt:lpstr>
      <vt:lpstr>PowerPoint Presentation</vt:lpstr>
      <vt:lpstr>Earnings Outlook &amp;  Stock Buyback Opportunity</vt:lpstr>
      <vt:lpstr>Consensus earnings: strong growth</vt:lpstr>
      <vt:lpstr>Longer term</vt:lpstr>
      <vt:lpstr>BAC buybacks</vt:lpstr>
      <vt:lpstr>Valuation – Base Case &amp; Downside</vt:lpstr>
      <vt:lpstr>Questions?</vt:lpstr>
      <vt:lpstr>BAC Capital Levels</vt:lpstr>
      <vt:lpstr>NIM expansion</vt:lpstr>
      <vt:lpstr>Credit Quality</vt:lpstr>
      <vt:lpstr>Accounting Issues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</dc:creator>
  <cp:lastModifiedBy>Theresa</cp:lastModifiedBy>
  <cp:revision>918</cp:revision>
  <dcterms:created xsi:type="dcterms:W3CDTF">2012-06-05T02:09:16Z</dcterms:created>
  <dcterms:modified xsi:type="dcterms:W3CDTF">2012-06-25T17:16:10Z</dcterms:modified>
</cp:coreProperties>
</file>