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81" r:id="rId3"/>
    <p:sldId id="284" r:id="rId4"/>
    <p:sldId id="298" r:id="rId5"/>
    <p:sldId id="299" r:id="rId6"/>
    <p:sldId id="300" r:id="rId7"/>
    <p:sldId id="301" r:id="rId8"/>
    <p:sldId id="286" r:id="rId9"/>
    <p:sldId id="287" r:id="rId10"/>
    <p:sldId id="288" r:id="rId11"/>
    <p:sldId id="289" r:id="rId12"/>
    <p:sldId id="294" r:id="rId13"/>
    <p:sldId id="302" r:id="rId14"/>
    <p:sldId id="303" r:id="rId15"/>
    <p:sldId id="304" r:id="rId16"/>
    <p:sldId id="278" r:id="rId17"/>
    <p:sldId id="283" r:id="rId18"/>
    <p:sldId id="305" r:id="rId19"/>
    <p:sldId id="306" r:id="rId20"/>
    <p:sldId id="307" r:id="rId21"/>
    <p:sldId id="297" r:id="rId22"/>
    <p:sldId id="292" r:id="rId23"/>
    <p:sldId id="309" r:id="rId24"/>
    <p:sldId id="275" r:id="rId25"/>
    <p:sldId id="296" r:id="rId26"/>
    <p:sldId id="308" r:id="rId27"/>
    <p:sldId id="274" r:id="rId28"/>
    <p:sldId id="310" r:id="rId29"/>
    <p:sldId id="311" r:id="rId30"/>
    <p:sldId id="31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0" autoAdjust="0"/>
    <p:restoredTop sz="94643" autoAdjust="0"/>
  </p:normalViewPr>
  <p:slideViewPr>
    <p:cSldViewPr>
      <p:cViewPr>
        <p:scale>
          <a:sx n="77" d="100"/>
          <a:sy n="77" d="100"/>
        </p:scale>
        <p:origin x="-2592" y="-11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EBDE5-4F8E-47A9-8BA0-5DC0A2ED282D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28FEE-FD7E-4AC9-8623-E93F7A37E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83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8FEE-FD7E-4AC9-8623-E93F7A37E0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200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228FEE-FD7E-4AC9-8623-E93F7A37E07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49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79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324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05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126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8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230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56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385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46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06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18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C04F3-E295-4290-BFBB-06D2B2B67181}" type="datetimeFigureOut">
              <a:rPr lang="en-US" smtClean="0"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92681-7867-440E-964C-F3173A1E7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5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gif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934" y="5924550"/>
            <a:ext cx="28575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6418984"/>
            <a:ext cx="2289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Value-X Vail June 2012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30786" y="6546369"/>
            <a:ext cx="22322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kai@shihinvestments.com</a:t>
            </a:r>
            <a:endParaRPr lang="en-US" sz="1500" dirty="0"/>
          </a:p>
        </p:txBody>
      </p:sp>
      <p:pic>
        <p:nvPicPr>
          <p:cNvPr id="1026" name="Picture 2" descr="http://www.taxfairnessoregon.org/wp-content/uploads/2011/02/bank-of-americ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762000"/>
            <a:ext cx="616267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05001" y="35814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Not the huge, risky mess you think it is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8389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Statute of Repose, Limitations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4889" y="1524000"/>
            <a:ext cx="87291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Statute of repose starts with public offering </a:t>
            </a:r>
            <a:r>
              <a:rPr lang="en-US" sz="2800" i="1" dirty="0" smtClean="0"/>
              <a:t>irrespective of when the injury occurred.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smtClean="0"/>
              <a:t>Securities act: 3 years (2004-2008 originations)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Statute of limitations starts when the plaintiff</a:t>
            </a:r>
          </a:p>
          <a:p>
            <a:r>
              <a:rPr lang="en-US" sz="2800" dirty="0" smtClean="0"/>
              <a:t>“should have known”</a:t>
            </a:r>
          </a:p>
          <a:p>
            <a:pPr marL="1371600" lvl="4" indent="-457200">
              <a:buFont typeface="Arial" pitchFamily="34" charset="0"/>
              <a:buChar char="•"/>
            </a:pPr>
            <a:r>
              <a:rPr lang="en-US" sz="2800" dirty="0" smtClean="0"/>
              <a:t>SOX</a:t>
            </a:r>
            <a:r>
              <a:rPr lang="en-US" sz="2800" dirty="0"/>
              <a:t>: 2 </a:t>
            </a:r>
            <a:r>
              <a:rPr lang="en-US" sz="2800" dirty="0" smtClean="0"/>
              <a:t>years</a:t>
            </a:r>
            <a:endParaRPr lang="en-US" sz="2800" dirty="0"/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smtClean="0"/>
              <a:t>2007 – lawsuits, media over Countrywide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Most lawsuit later than mid-2010 are beyond this period.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b="1" dirty="0"/>
              <a:t>B</a:t>
            </a:r>
            <a:r>
              <a:rPr lang="en-US" sz="2800" b="1" dirty="0" smtClean="0"/>
              <a:t>ig lawsuits - generally too late for federal.</a:t>
            </a:r>
          </a:p>
          <a:p>
            <a:pPr marL="1828800" lvl="3" indent="-457200">
              <a:buFont typeface="Arial" pitchFamily="34" charset="0"/>
              <a:buChar char="•"/>
            </a:pPr>
            <a:r>
              <a:rPr lang="en-US" sz="2800" dirty="0" smtClean="0"/>
              <a:t>Most firms didn’t believe they had a case.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0010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about state claims?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14889" y="1524000"/>
            <a:ext cx="87291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Most state claims also too late.</a:t>
            </a:r>
          </a:p>
          <a:p>
            <a:pPr marL="1371600" lvl="2" indent="-457200">
              <a:buFont typeface="Arial" pitchFamily="34" charset="0"/>
              <a:buChar char="•"/>
            </a:pPr>
            <a:r>
              <a:rPr lang="en-US" sz="2800" dirty="0" smtClean="0"/>
              <a:t>New York fraud still possible</a:t>
            </a:r>
          </a:p>
          <a:p>
            <a:pPr marL="1828800" lvl="3" indent="-457200">
              <a:buFont typeface="Arial" pitchFamily="34" charset="0"/>
              <a:buChar char="•"/>
            </a:pPr>
            <a:r>
              <a:rPr lang="en-US" sz="2800" dirty="0" smtClean="0"/>
              <a:t>Only applies to New York-based companies</a:t>
            </a:r>
          </a:p>
          <a:p>
            <a:pPr marL="1828800" lvl="3" indent="-457200">
              <a:buFont typeface="Arial" pitchFamily="34" charset="0"/>
              <a:buChar char="•"/>
            </a:pPr>
            <a:r>
              <a:rPr lang="en-US" sz="2800" dirty="0" smtClean="0"/>
              <a:t>Hard to win.</a:t>
            </a:r>
          </a:p>
          <a:p>
            <a:pPr marL="2286000" lvl="4" indent="-457200">
              <a:buFont typeface="Arial" pitchFamily="34" charset="0"/>
              <a:buChar char="•"/>
            </a:pPr>
            <a:r>
              <a:rPr lang="en-US" sz="2800" dirty="0" smtClean="0"/>
              <a:t>NY appellate </a:t>
            </a:r>
            <a:r>
              <a:rPr lang="en-US" sz="2800" dirty="0"/>
              <a:t>court: </a:t>
            </a:r>
            <a:r>
              <a:rPr lang="en-US" sz="2800" dirty="0" smtClean="0"/>
              <a:t>bar </a:t>
            </a:r>
            <a:r>
              <a:rPr lang="en-US" sz="2800" dirty="0"/>
              <a:t>for sophisticated investors to cry fraud is very </a:t>
            </a:r>
            <a:r>
              <a:rPr lang="en-US" sz="2800" dirty="0" smtClean="0"/>
              <a:t>high.</a:t>
            </a:r>
          </a:p>
          <a:p>
            <a:pPr marL="2286000" lvl="4" indent="-457200">
              <a:buFont typeface="Arial" pitchFamily="34" charset="0"/>
              <a:buChar char="•"/>
            </a:pPr>
            <a:r>
              <a:rPr lang="en-US" sz="2800" dirty="0" smtClean="0"/>
              <a:t>US Supreme court: Janus decision.  Very hard to stick BAC with Countrywide’s fraud.  </a:t>
            </a:r>
          </a:p>
          <a:p>
            <a:pPr marL="1371600" lvl="2" indent="-457200">
              <a:buFont typeface="Arial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79507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Investor - Valuation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1" y="1600200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Base case: $8.5Bn Countrywide settlement approval settles most Countrywide claims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Given statute of repose rulings, most plaintiffs would receive </a:t>
            </a:r>
            <a:r>
              <a:rPr lang="en-US" sz="2400" i="1" dirty="0" smtClean="0"/>
              <a:t>nothing</a:t>
            </a:r>
            <a:r>
              <a:rPr lang="en-US" sz="2400" dirty="0" smtClean="0"/>
              <a:t> if settlement not approved.  </a:t>
            </a:r>
            <a:endParaRPr lang="en-US" sz="2400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Reserves already established assuming settlement.</a:t>
            </a: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Downside case:  NY fraud lawsuits bear fruit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Estimate incremental $2.5Bn losses </a:t>
            </a:r>
          </a:p>
        </p:txBody>
      </p:sp>
    </p:spTree>
    <p:extLst>
      <p:ext uri="{BB962C8B-B14F-4D97-AF65-F5344CB8AC3E}">
        <p14:creationId xmlns:p14="http://schemas.microsoft.com/office/powerpoint/2010/main" val="171760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978373"/>
              </p:ext>
            </p:extLst>
          </p:nvPr>
        </p:nvGraphicFramePr>
        <p:xfrm>
          <a:off x="152400" y="2362200"/>
          <a:ext cx="8763000" cy="1478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00"/>
                <a:gridCol w="1828800"/>
                <a:gridCol w="1447800"/>
                <a:gridCol w="2057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Bucket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Outstanding ($B)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Claims ($B)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Downside ($B)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GSE</a:t>
                      </a:r>
                      <a:r>
                        <a:rPr lang="en-US" baseline="0" dirty="0" smtClean="0"/>
                        <a:t> (Fannie/Freddie)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Private Investors (</a:t>
                      </a:r>
                      <a:r>
                        <a:rPr lang="en-US" b="0" dirty="0" err="1" smtClean="0"/>
                        <a:t>Pimco</a:t>
                      </a:r>
                      <a:r>
                        <a:rPr lang="en-US" b="0" dirty="0" smtClean="0"/>
                        <a:t>, AIG,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etc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Mortgage</a:t>
                      </a:r>
                      <a:r>
                        <a:rPr lang="en-US" b="1" baseline="0" dirty="0" smtClean="0"/>
                        <a:t> Insurers (MBIA, </a:t>
                      </a:r>
                      <a:r>
                        <a:rPr lang="en-US" b="1" baseline="0" dirty="0" err="1" smtClean="0"/>
                        <a:t>etc</a:t>
                      </a:r>
                      <a:r>
                        <a:rPr lang="en-US" b="1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8575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MBIA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610380"/>
            <a:ext cx="8305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Complicated case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MBIA also insures some of BAC’s holdings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Court generally favoring MBIA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800" dirty="0" smtClean="0"/>
              <a:t>Dollar values very small relative to other buckets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Baseline:  reserves similar to existing </a:t>
            </a:r>
            <a:r>
              <a:rPr lang="en-US" sz="2800" dirty="0" err="1" smtClean="0"/>
              <a:t>monoline</a:t>
            </a:r>
            <a:r>
              <a:rPr lang="en-US" sz="2800" dirty="0" smtClean="0"/>
              <a:t> settlements</a:t>
            </a:r>
          </a:p>
          <a:p>
            <a:pPr marL="457200" indent="-457200">
              <a:buFont typeface="Arial" pitchFamily="34" charset="0"/>
              <a:buChar char="•"/>
            </a:pP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/>
              <a:t>Downside: because court generally favoring MBIA, could be another $1Bn in costs.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50400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382756"/>
              </p:ext>
            </p:extLst>
          </p:nvPr>
        </p:nvGraphicFramePr>
        <p:xfrm>
          <a:off x="1676400" y="1828800"/>
          <a:ext cx="5486400" cy="221996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00"/>
                <a:gridCol w="2057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Bucket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Downside ($B)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GSE</a:t>
                      </a:r>
                      <a:r>
                        <a:rPr lang="en-US" baseline="0" dirty="0" smtClean="0"/>
                        <a:t> (Fannie/Freddie)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Private Investors (</a:t>
                      </a:r>
                      <a:r>
                        <a:rPr lang="en-US" b="0" dirty="0" err="1" smtClean="0"/>
                        <a:t>Pimco</a:t>
                      </a:r>
                      <a:r>
                        <a:rPr lang="en-US" b="0" dirty="0" smtClean="0"/>
                        <a:t>, AIG,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etc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Mortgage</a:t>
                      </a:r>
                      <a:r>
                        <a:rPr lang="en-US" b="0" baseline="0" dirty="0" smtClean="0"/>
                        <a:t> Insurers (MBIA, </a:t>
                      </a:r>
                      <a:r>
                        <a:rPr lang="en-US" b="0" baseline="0" dirty="0" err="1" smtClean="0"/>
                        <a:t>etc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Mortgage Sub - 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$6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Europe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12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PIIGS exposure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143000"/>
            <a:ext cx="84582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Investors have great fear of 2008-2009 contagion.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/>
              <a:t>Feels like an unquantifiable, huge risk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/>
              <a:t>B</a:t>
            </a:r>
            <a:r>
              <a:rPr lang="en-US" sz="2800" dirty="0" smtClean="0"/>
              <a:t>elieve the risk is quantifiable w/ recent PIIGS disclosures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Already sold PIIGS consumer credit cards.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8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Total exposure to PIIGS at $9.7Bn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/>
              <a:t>Virtually no PIIGS sovereign exposure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800" dirty="0" smtClean="0"/>
              <a:t>Exposure is to corporations ($6Bn)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PIIGS exposure declined by ~$6Bn over past 5 quarters</a:t>
            </a:r>
          </a:p>
        </p:txBody>
      </p:sp>
    </p:spTree>
    <p:extLst>
      <p:ext uri="{BB962C8B-B14F-4D97-AF65-F5344CB8AC3E}">
        <p14:creationId xmlns:p14="http://schemas.microsoft.com/office/powerpoint/2010/main" val="176443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Europe: Medium-Term Upside?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0665" y="1371600"/>
            <a:ext cx="8077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BAC is seeing record deposits &amp; strong inflows, in part from Euro companies.</a:t>
            </a:r>
          </a:p>
          <a:p>
            <a:endParaRPr lang="en-US" sz="28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800" dirty="0" smtClean="0"/>
              <a:t>The strong capital position of global US banks </a:t>
            </a:r>
            <a:r>
              <a:rPr lang="en-US" sz="2800" dirty="0" err="1" smtClean="0"/>
              <a:t>vs</a:t>
            </a:r>
            <a:r>
              <a:rPr lang="en-US" sz="2800" dirty="0" smtClean="0"/>
              <a:t> European banks means they can either buy assets or take global business from European banks.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800" dirty="0" smtClean="0"/>
              <a:t>Similar to WFC’s taking mortgage business from BAC after the financial crisis.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800" dirty="0" smtClean="0"/>
              <a:t>Agree with </a:t>
            </a:r>
            <a:r>
              <a:rPr lang="en-US" sz="2800" dirty="0" err="1" smtClean="0"/>
              <a:t>Chanos</a:t>
            </a:r>
            <a:r>
              <a:rPr lang="en-US" sz="2800" dirty="0" smtClean="0"/>
              <a:t> on </a:t>
            </a:r>
            <a:r>
              <a:rPr lang="en-US" sz="2800" dirty="0" err="1" smtClean="0"/>
              <a:t>Santandar</a:t>
            </a:r>
            <a:r>
              <a:rPr lang="en-US" sz="2800" dirty="0" smtClean="0"/>
              <a:t>.  </a:t>
            </a:r>
            <a:endParaRPr lang="en-US" sz="2800" dirty="0"/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800" dirty="0" smtClean="0"/>
              <a:t>Already signs that US banks are taking business from European banks.</a:t>
            </a:r>
          </a:p>
          <a:p>
            <a:endParaRPr lang="en-US" sz="2400" dirty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606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to Valuation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6002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Base case:  No contagion – “muddle through”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Greece might exit – minimal exposure.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Downside case:  PIIGS leave immediately.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$3.5Bn loss – next slide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The downside case is shrinking over time with BAC mitigation</a:t>
            </a:r>
          </a:p>
        </p:txBody>
      </p:sp>
    </p:spTree>
    <p:extLst>
      <p:ext uri="{BB962C8B-B14F-4D97-AF65-F5344CB8AC3E}">
        <p14:creationId xmlns:p14="http://schemas.microsoft.com/office/powerpoint/2010/main" val="2478813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Downside Case Assumptions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3754443"/>
            <a:ext cx="838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Severe loss assumption for both exposures &amp; hedges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Assumes all unfunded loans become funded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PIIGS ex-Italy ~$1.7Bn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en-US" sz="2400" dirty="0" smtClean="0"/>
              <a:t>Direct exposure is small &amp; shrinking, even with severe assumptions.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sz="2400" dirty="0"/>
          </a:p>
          <a:p>
            <a:pPr lvl="2"/>
            <a:endParaRPr lang="en-US" sz="24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971894"/>
              </p:ext>
            </p:extLst>
          </p:nvPr>
        </p:nvGraphicFramePr>
        <p:xfrm>
          <a:off x="332509" y="2133600"/>
          <a:ext cx="8534400" cy="1295400"/>
        </p:xfrm>
        <a:graphic>
          <a:graphicData uri="http://schemas.openxmlformats.org/drawingml/2006/table">
            <a:tbl>
              <a:tblPr firstRow="1" firstCol="1" bandCol="1">
                <a:tableStyleId>{7DF18680-E054-41AD-8BC1-D1AEF772440D}</a:tableStyleId>
              </a:tblPr>
              <a:tblGrid>
                <a:gridCol w="1070006"/>
                <a:gridCol w="1480419"/>
                <a:gridCol w="1333844"/>
                <a:gridCol w="912438"/>
                <a:gridCol w="1070006"/>
                <a:gridCol w="703566"/>
                <a:gridCol w="938088"/>
                <a:gridCol w="1026033"/>
              </a:tblGrid>
              <a:tr h="2590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GIIPS ($MM)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Gross exposure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Loss Rate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Total Loss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Hedges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Loss Rate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Hedge Gains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Sovereign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($2,516)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($1,258.00)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1,501.00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750.50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($507.50)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Financial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($3,857)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($1,928.50)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1,029.00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514.50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($1,414.00)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Corporations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($8,678)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35%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($3,037.30)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2,769.00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50%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1,384.50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($1,652.80)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Total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($15,051)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($6,224)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    5,299.00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 $     2,649.50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baseline="0" dirty="0">
                          <a:effectLst/>
                        </a:rPr>
                        <a:t>($3,574.30)</a:t>
                      </a:r>
                      <a:endParaRPr lang="en-US" sz="11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Right Brace 7"/>
          <p:cNvSpPr/>
          <p:nvPr/>
        </p:nvSpPr>
        <p:spPr>
          <a:xfrm rot="16200000">
            <a:off x="3143249" y="171449"/>
            <a:ext cx="266701" cy="3657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161891" y="1343677"/>
            <a:ext cx="21601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Funded &amp; unfunded loans, </a:t>
            </a:r>
          </a:p>
          <a:p>
            <a:r>
              <a:rPr lang="en-US" sz="1400" dirty="0" smtClean="0"/>
              <a:t>counter-parties, securities</a:t>
            </a:r>
            <a:endParaRPr lang="en-US" sz="1400" dirty="0"/>
          </a:p>
        </p:txBody>
      </p:sp>
      <p:sp>
        <p:nvSpPr>
          <p:cNvPr id="10" name="Right Brace 9"/>
          <p:cNvSpPr/>
          <p:nvPr/>
        </p:nvSpPr>
        <p:spPr>
          <a:xfrm rot="16200000">
            <a:off x="6381749" y="666748"/>
            <a:ext cx="266701" cy="26670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70425" y="1451398"/>
            <a:ext cx="10985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Hedges, CDS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305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2400" y="4648200"/>
            <a:ext cx="90774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Implied appreciation sounds large, but only means BAC returning to post-crisis prices, mid-2009 through mid-2011.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Consensus analyst: earnings more than double in 2 years.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867400" y="6493107"/>
            <a:ext cx="3050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 Based on 6/18 price of $7.76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60052"/>
              </p:ext>
            </p:extLst>
          </p:nvPr>
        </p:nvGraphicFramePr>
        <p:xfrm>
          <a:off x="1447799" y="1752600"/>
          <a:ext cx="6781801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9487"/>
                <a:gridCol w="1281007"/>
                <a:gridCol w="2411307"/>
              </a:tblGrid>
              <a:tr h="296633">
                <a:tc>
                  <a:txBody>
                    <a:bodyPr/>
                    <a:lstStyle/>
                    <a:p>
                      <a:r>
                        <a:rPr lang="en-US" dirty="0" smtClean="0"/>
                        <a:t>Metric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Multiple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Implied Price</a:t>
                      </a:r>
                      <a:r>
                        <a:rPr lang="en-US" b="1" baseline="0" dirty="0" smtClean="0"/>
                        <a:t> &amp; </a:t>
                      </a:r>
                      <a:r>
                        <a:rPr lang="en-US" b="1" dirty="0" smtClean="0"/>
                        <a:t>Appreciation 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Tangible Book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r>
                        <a:rPr lang="en-US" baseline="0" dirty="0" smtClean="0"/>
                        <a:t>  / </a:t>
                      </a:r>
                      <a:r>
                        <a:rPr lang="en-US" dirty="0" smtClean="0"/>
                        <a:t>68%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Mayo</a:t>
                      </a:r>
                      <a:r>
                        <a:rPr lang="en-US" baseline="0" dirty="0" smtClean="0"/>
                        <a:t>’s</a:t>
                      </a:r>
                      <a:r>
                        <a:rPr lang="en-US" dirty="0" smtClean="0"/>
                        <a:t> 2014 earnings est.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$12</a:t>
                      </a:r>
                      <a:r>
                        <a:rPr lang="en-US" baseline="0" dirty="0" smtClean="0"/>
                        <a:t> / 55</a:t>
                      </a:r>
                      <a:r>
                        <a:rPr lang="en-US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Mayo’s 2014 dividend est.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$17 / </a:t>
                      </a:r>
                      <a:r>
                        <a:rPr lang="en-US" baseline="0" dirty="0" smtClean="0"/>
                        <a:t>&gt; 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Book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$20</a:t>
                      </a:r>
                      <a:r>
                        <a:rPr lang="en-US" baseline="0" dirty="0" smtClean="0"/>
                        <a:t> / &gt; </a:t>
                      </a:r>
                      <a:r>
                        <a:rPr lang="en-US" dirty="0" smtClean="0"/>
                        <a:t>100%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Consensus</a:t>
                      </a:r>
                      <a:r>
                        <a:rPr lang="en-US" baseline="0" dirty="0" smtClean="0"/>
                        <a:t> 2014 earnings est.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93</a:t>
                      </a:r>
                      <a:r>
                        <a:rPr lang="en-US" baseline="0" dirty="0" smtClean="0"/>
                        <a:t>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Left Brace 6"/>
          <p:cNvSpPr/>
          <p:nvPr/>
        </p:nvSpPr>
        <p:spPr>
          <a:xfrm>
            <a:off x="1280159" y="2866617"/>
            <a:ext cx="121919" cy="609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-22826" y="2821008"/>
            <a:ext cx="1302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Mayo has a </a:t>
            </a:r>
          </a:p>
          <a:p>
            <a:r>
              <a:rPr lang="en-US" dirty="0"/>
              <a:t>s</a:t>
            </a:r>
            <a:r>
              <a:rPr lang="en-US" dirty="0" smtClean="0"/>
              <a:t>ell rating</a:t>
            </a:r>
          </a:p>
        </p:txBody>
      </p:sp>
    </p:spTree>
    <p:extLst>
      <p:ext uri="{BB962C8B-B14F-4D97-AF65-F5344CB8AC3E}">
        <p14:creationId xmlns:p14="http://schemas.microsoft.com/office/powerpoint/2010/main" val="173513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482089"/>
              </p:ext>
            </p:extLst>
          </p:nvPr>
        </p:nvGraphicFramePr>
        <p:xfrm>
          <a:off x="1676400" y="1828800"/>
          <a:ext cx="5486400" cy="259080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3429000"/>
                <a:gridCol w="2057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Bucket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Downside ($B)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GSE</a:t>
                      </a:r>
                      <a:r>
                        <a:rPr lang="en-US" baseline="0" dirty="0" smtClean="0"/>
                        <a:t> (Fannie/Freddie)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Private Investors (</a:t>
                      </a:r>
                      <a:r>
                        <a:rPr lang="en-US" b="0" dirty="0" err="1" smtClean="0"/>
                        <a:t>Pimco</a:t>
                      </a:r>
                      <a:r>
                        <a:rPr lang="en-US" b="0" dirty="0" smtClean="0"/>
                        <a:t>, AIG,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baseline="0" dirty="0" err="1" smtClean="0"/>
                        <a:t>etc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Mortgage</a:t>
                      </a:r>
                      <a:r>
                        <a:rPr lang="en-US" b="0" baseline="0" dirty="0" smtClean="0"/>
                        <a:t> Insurers (MBIA, </a:t>
                      </a:r>
                      <a:r>
                        <a:rPr lang="en-US" b="0" baseline="0" dirty="0" err="1" smtClean="0"/>
                        <a:t>etc</a:t>
                      </a:r>
                      <a:r>
                        <a:rPr lang="en-US" b="0" baseline="0" dirty="0" smtClean="0"/>
                        <a:t>)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Mortgage Sub - 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$6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Europe</a:t>
                      </a:r>
                      <a:endParaRPr lang="en-US" b="1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$3.5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$9.5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00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Earnings Outlook &amp; </a:t>
            </a:r>
            <a:br>
              <a:rPr lang="en-US" dirty="0" smtClean="0"/>
            </a:br>
            <a:r>
              <a:rPr lang="en-US" dirty="0" smtClean="0"/>
              <a:t>Stock Buyback Opportunity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58656"/>
              </p:ext>
            </p:extLst>
          </p:nvPr>
        </p:nvGraphicFramePr>
        <p:xfrm>
          <a:off x="1524000" y="2362200"/>
          <a:ext cx="56388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752600"/>
                <a:gridCol w="22098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EPS</a:t>
                      </a:r>
                      <a:r>
                        <a:rPr lang="en-US" baseline="0" dirty="0" smtClean="0"/>
                        <a:t> forecasts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Consensus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$0.38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$0.65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$.49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$1.04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$1.46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ight Brace 3"/>
          <p:cNvSpPr/>
          <p:nvPr/>
        </p:nvSpPr>
        <p:spPr>
          <a:xfrm>
            <a:off x="7315200" y="2743200"/>
            <a:ext cx="2286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20000" y="281047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Why doubling in two years?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90600" y="4585854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Earnings growth mainly via cost cuts that don’t impact revenue</a:t>
            </a:r>
          </a:p>
        </p:txBody>
      </p:sp>
    </p:spTree>
    <p:extLst>
      <p:ext uri="{BB962C8B-B14F-4D97-AF65-F5344CB8AC3E}">
        <p14:creationId xmlns:p14="http://schemas.microsoft.com/office/powerpoint/2010/main" val="171689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dirty="0" smtClean="0"/>
              <a:t>onsensus earnings: strong growth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512406"/>
              </p:ext>
            </p:extLst>
          </p:nvPr>
        </p:nvGraphicFramePr>
        <p:xfrm>
          <a:off x="304800" y="1796336"/>
          <a:ext cx="5867400" cy="2961640"/>
        </p:xfrm>
        <a:graphic>
          <a:graphicData uri="http://schemas.openxmlformats.org/drawingml/2006/table">
            <a:tbl>
              <a:tblPr firstRow="1" lastRow="1">
                <a:tableStyleId>{5C22544A-7EE6-4342-B048-85BDC9FD1C3A}</a:tableStyleId>
              </a:tblPr>
              <a:tblGrid>
                <a:gridCol w="3667125"/>
                <a:gridCol w="2200275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Driver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Earnings ($</a:t>
                      </a:r>
                      <a:r>
                        <a:rPr lang="en-US" dirty="0" err="1" smtClean="0"/>
                        <a:t>Bn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2012 consensus earnings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Cost</a:t>
                      </a:r>
                      <a:r>
                        <a:rPr lang="en-US" b="0" baseline="0" dirty="0" smtClean="0"/>
                        <a:t> cuts without revenue impact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+$5.5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baseline="0" dirty="0" smtClean="0"/>
                        <a:t>    Cost cuts with revenue impact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+$1.7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    10bps</a:t>
                      </a:r>
                      <a:r>
                        <a:rPr lang="en-US" b="0" baseline="0" dirty="0" smtClean="0"/>
                        <a:t> NIM expansion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+$1.4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2014-2015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after-tax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$15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  </a:t>
                      </a:r>
                      <a:r>
                        <a:rPr lang="en-US" b="1" baseline="0" dirty="0" smtClean="0"/>
                        <a:t>   </a:t>
                      </a:r>
                      <a:r>
                        <a:rPr lang="en-US" b="0" baseline="0" dirty="0" smtClean="0"/>
                        <a:t>No cash taxes</a:t>
                      </a:r>
                      <a:endParaRPr lang="en-US" b="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$6.5</a:t>
                      </a:r>
                      <a:endParaRPr lang="en-US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2014-2015 pre-tax</a:t>
                      </a:r>
                      <a:endParaRPr lang="en-US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$21.5</a:t>
                      </a:r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172200" y="2567692"/>
            <a:ext cx="18980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Litigation, settlements, foreclosures, fines </a:t>
            </a:r>
            <a:r>
              <a:rPr lang="en-US" dirty="0"/>
              <a:t> </a:t>
            </a:r>
            <a:r>
              <a:rPr lang="en-US" dirty="0" smtClean="0"/>
              <a:t>&gt; $12Bn today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72200" y="2930097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Assume ½ of BAC’s stated goal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3306356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Floating, fixed &amp; debt repurchases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48400" y="4391891"/>
            <a:ext cx="259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Relevant metric for</a:t>
            </a:r>
          </a:p>
          <a:p>
            <a:r>
              <a:rPr lang="en-US" dirty="0"/>
              <a:t>c</a:t>
            </a:r>
            <a:r>
              <a:rPr lang="en-US" dirty="0" smtClean="0"/>
              <a:t>ash flow, capital growth, stress tests,  Basel 3,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6172200" y="3745468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~</a:t>
            </a:r>
            <a:r>
              <a:rPr lang="en-US" dirty="0" smtClean="0"/>
              <a:t>consensus</a:t>
            </a:r>
          </a:p>
        </p:txBody>
      </p:sp>
    </p:spTree>
    <p:extLst>
      <p:ext uri="{BB962C8B-B14F-4D97-AF65-F5344CB8AC3E}">
        <p14:creationId xmlns:p14="http://schemas.microsoft.com/office/powerpoint/2010/main" val="2482799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Longer term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057400"/>
            <a:ext cx="5906864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6324600" y="3477491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Deposits &gt; $1tn </a:t>
            </a:r>
            <a:r>
              <a:rPr lang="en-US" dirty="0"/>
              <a:t> </a:t>
            </a:r>
            <a:r>
              <a:rPr lang="en-US" dirty="0" smtClean="0"/>
              <a:t>- could see even more loans.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24600" y="3886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Underestimating loss rates?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24600" y="41910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No cash taxes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Estimates may be aggressive; even so, very cheap</a:t>
            </a:r>
          </a:p>
        </p:txBody>
      </p:sp>
    </p:spTree>
    <p:extLst>
      <p:ext uri="{BB962C8B-B14F-4D97-AF65-F5344CB8AC3E}">
        <p14:creationId xmlns:p14="http://schemas.microsoft.com/office/powerpoint/2010/main" val="327382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 buybacks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14401" y="1524000"/>
            <a:ext cx="76961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Stress tests &amp; Basel 3 likely to dictate buyback levels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Under Basel 3, BAC can return 100% of earnings and still grow capital.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Only true for BAC &amp; C due to huge deferred tax assets.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Potential for very large buybacks over time.</a:t>
            </a:r>
          </a:p>
          <a:p>
            <a:pPr lvl="1"/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Long term investors should be hoping for continued low prices </a:t>
            </a:r>
            <a:r>
              <a:rPr lang="en-US" sz="2400" dirty="0" smtClean="0">
                <a:sym typeface="Wingdings" pitchFamily="2" charset="2"/>
              </a:rPr>
              <a:t>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5701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Valuation – Base Case &amp; Downside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017365"/>
              </p:ext>
            </p:extLst>
          </p:nvPr>
        </p:nvGraphicFramePr>
        <p:xfrm>
          <a:off x="1371600" y="1752600"/>
          <a:ext cx="7315200" cy="3606800"/>
        </p:xfrm>
        <a:graphic>
          <a:graphicData uri="http://schemas.openxmlformats.org/drawingml/2006/table">
            <a:tbl>
              <a:tblPr lastRow="1" bandRow="1">
                <a:tableStyleId>{F5AB1C69-6EDB-4FF4-983F-18BD219EF322}</a:tableStyleId>
              </a:tblPr>
              <a:tblGrid>
                <a:gridCol w="4611756"/>
                <a:gridCol w="1351722"/>
                <a:gridCol w="135172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Per Share – Base case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Per</a:t>
                      </a:r>
                      <a:r>
                        <a:rPr lang="en-US" baseline="0" dirty="0" smtClean="0"/>
                        <a:t> Share – Downside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Current Tangible</a:t>
                      </a:r>
                      <a:r>
                        <a:rPr lang="en-US" baseline="0" dirty="0" smtClean="0"/>
                        <a:t> Book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Subtract: Additional</a:t>
                      </a:r>
                      <a:r>
                        <a:rPr lang="en-US" baseline="0" dirty="0" smtClean="0"/>
                        <a:t> Mortgage Losses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Subtract: Europe Losses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Subtract:</a:t>
                      </a:r>
                      <a:r>
                        <a:rPr lang="en-US" baseline="0" dirty="0" smtClean="0"/>
                        <a:t> Additional Buffer of 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-$.5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Add:         Tax 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De-risked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Current Tangible Book Value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$13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$12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lvl="1"/>
                      <a:r>
                        <a:rPr lang="en-US" dirty="0" smtClean="0"/>
                        <a:t>Add:  2H 2012 - </a:t>
                      </a:r>
                      <a:r>
                        <a:rPr lang="en-US" baseline="0" dirty="0" smtClean="0"/>
                        <a:t>2014 consensus earnings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Tangible Book Value end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13458" y="5542601"/>
            <a:ext cx="85236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Believe BAC management will buy shares until price is &gt;= Tangible Book Value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Implies 100%+ returns to end of 2014.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3792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3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 Capital Levels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258" y="1219200"/>
            <a:ext cx="51244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00400" y="4267200"/>
            <a:ext cx="3405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CSFB April 30, 2012 report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4734342"/>
            <a:ext cx="8087599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BAC capital </a:t>
            </a:r>
            <a:r>
              <a:rPr lang="en-US" dirty="0" smtClean="0"/>
              <a:t>(in dollars) highest </a:t>
            </a:r>
            <a:r>
              <a:rPr lang="en-US" dirty="0"/>
              <a:t>among US banks, </a:t>
            </a:r>
            <a:r>
              <a:rPr lang="en-US" dirty="0" smtClean="0"/>
              <a:t>record </a:t>
            </a:r>
            <a:r>
              <a:rPr lang="en-US" dirty="0"/>
              <a:t>high for company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BAC capital ratios second highest among large US banks, record high for company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Recent capital increases faster than competitors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dirty="0" smtClean="0"/>
              <a:t>2% gain in the last 6 months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Currently ~5 years ahead of Basel 3 schedule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smtClean="0"/>
              <a:t>Capital levels appear sufficient.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82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NIM expansion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447800" y="5158632"/>
            <a:ext cx="5623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BAC reduced annual debt expense by $1Bn in Q2 alone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9238" y="1447801"/>
            <a:ext cx="6798926" cy="3595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0760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Credit Quality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57350"/>
            <a:ext cx="8488772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2406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Cheap for a Reason?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197265"/>
              </p:ext>
            </p:extLst>
          </p:nvPr>
        </p:nvGraphicFramePr>
        <p:xfrm>
          <a:off x="1219200" y="2133600"/>
          <a:ext cx="6096000" cy="1112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Mortgage Litigation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Europe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JPM</a:t>
                      </a:r>
                      <a:r>
                        <a:rPr lang="en-US" baseline="0" dirty="0" smtClean="0"/>
                        <a:t> Trading Losses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30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Accounting Issues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25689"/>
            <a:ext cx="777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Risk in US banks was 2007-2009, when US default rates were rapidly rising to unknown levels.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European banks currently have that risk w/ EU sovereign &amp; real-estate debt. </a:t>
            </a:r>
          </a:p>
          <a:p>
            <a:pPr lvl="2"/>
            <a:endParaRPr lang="en-US" sz="24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In 2012 we can analyze how BAC marked their books during the financial crisis.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BAC</a:t>
            </a:r>
            <a:r>
              <a:rPr lang="en-US" sz="2400" i="1" dirty="0" smtClean="0"/>
              <a:t> over</a:t>
            </a:r>
            <a:r>
              <a:rPr lang="en-US" sz="2400" dirty="0" smtClean="0"/>
              <a:t>-reserved for losses during the financial crisis.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BAC has offset tens of billions of dollars of assets with gains selling other assets at &gt; tangible book value.  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/>
              <a:t>Big settlements (foreclosure, </a:t>
            </a:r>
            <a:r>
              <a:rPr lang="en-US" sz="2400" dirty="0" err="1" smtClean="0"/>
              <a:t>etc</a:t>
            </a:r>
            <a:r>
              <a:rPr lang="en-US" sz="2400" dirty="0" smtClean="0"/>
              <a:t>) were reserved before they </a:t>
            </a:r>
            <a:r>
              <a:rPr lang="en-US" sz="2400" smtClean="0"/>
              <a:t>were announced.</a:t>
            </a:r>
            <a:endParaRPr lang="en-US" sz="2400" dirty="0" smtClean="0"/>
          </a:p>
          <a:p>
            <a:pPr marL="800100" lvl="1" indent="-342900">
              <a:buFont typeface="Arial" pitchFamily="34" charset="0"/>
              <a:buChar char="•"/>
            </a:pPr>
            <a:endParaRPr lang="en-US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Post-financial crisis, big banks have more regulators looking at balance sheet than likely any other industry.</a:t>
            </a:r>
          </a:p>
        </p:txBody>
      </p:sp>
    </p:spTree>
    <p:extLst>
      <p:ext uri="{BB962C8B-B14F-4D97-AF65-F5344CB8AC3E}">
        <p14:creationId xmlns:p14="http://schemas.microsoft.com/office/powerpoint/2010/main" val="376601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Litigation Overview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5766" y="1524000"/>
            <a:ext cx="838723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Complicated topic: multiple plaintiffs, jurisdictions, laws claims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Some view outcomes as random with huge tail risks – rendering BAC un-investable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Perspective: opportunity for value investors if one can understand risk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2004-2008 originations: damage is done, question is who pays.</a:t>
            </a:r>
          </a:p>
          <a:p>
            <a:pPr marL="1200150" lvl="2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/>
              <a:t>BAC has paid $13Bn in claims and has $16Bn in reserves </a:t>
            </a:r>
            <a:r>
              <a:rPr lang="en-US" sz="2400" dirty="0" smtClean="0"/>
              <a:t>, plus </a:t>
            </a:r>
            <a:r>
              <a:rPr lang="en-US" sz="2400" dirty="0"/>
              <a:t>unstated litigation reserves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/>
              <a:t>By far the most reserves in the industry</a:t>
            </a:r>
            <a:r>
              <a:rPr lang="en-US" sz="2400" dirty="0" smtClean="0"/>
              <a:t>.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2400" dirty="0" smtClean="0"/>
              <a:t>Question is final costs relative to existing reserves.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638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Simplify: group risk into three buckets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104297"/>
              </p:ext>
            </p:extLst>
          </p:nvPr>
        </p:nvGraphicFramePr>
        <p:xfrm>
          <a:off x="685800" y="2362200"/>
          <a:ext cx="7543801" cy="1478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335154"/>
                <a:gridCol w="2076703"/>
                <a:gridCol w="2131944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Bucket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Outstanding ($B)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Claims ($B)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GSE</a:t>
                      </a:r>
                      <a:r>
                        <a:rPr lang="en-US" baseline="0" dirty="0" smtClean="0"/>
                        <a:t> (Fannie/Freddie)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Private Investors (</a:t>
                      </a:r>
                      <a:r>
                        <a:rPr lang="en-US" dirty="0" err="1" smtClean="0"/>
                        <a:t>Pimco</a:t>
                      </a:r>
                      <a:r>
                        <a:rPr lang="en-US" dirty="0" smtClean="0"/>
                        <a:t>, AIG,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etc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Mortgage</a:t>
                      </a:r>
                      <a:r>
                        <a:rPr lang="en-US" baseline="0" dirty="0" smtClean="0"/>
                        <a:t> Insurers (MBIA, </a:t>
                      </a:r>
                      <a:r>
                        <a:rPr lang="en-US" baseline="0" dirty="0" err="1" smtClean="0"/>
                        <a:t>etc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7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Fannie / Freddie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1676400"/>
            <a:ext cx="8229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BAC has been repurchasing GSE mortgages for years.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80% of historical claims already settled @ 31% loss rate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$8Bn claims remain, but claims still growing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Reserves based on historical experience &amp; loss rates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Baseline estimate:  already reserved based on years of loss experience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Downside: Fannie may become more aggressive in claims.  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Double current claims ($8Bn) @ 31% loss rate = $2.5Bn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208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43160"/>
              </p:ext>
            </p:extLst>
          </p:nvPr>
        </p:nvGraphicFramePr>
        <p:xfrm>
          <a:off x="152400" y="2362200"/>
          <a:ext cx="8763000" cy="14782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429000"/>
                <a:gridCol w="1828800"/>
                <a:gridCol w="1447800"/>
                <a:gridCol w="2057400"/>
              </a:tblGrid>
              <a:tr h="1422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r>
                        <a:rPr lang="en-US" baseline="0" dirty="0" smtClean="0"/>
                        <a:t> Bucket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Outstanding ($B)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Claims ($B)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Downside ($B)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GSE</a:t>
                      </a:r>
                      <a:r>
                        <a:rPr lang="en-US" baseline="0" dirty="0" smtClean="0"/>
                        <a:t> (Fannie/Freddie)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$426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$2.5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Private Investors (</a:t>
                      </a:r>
                      <a:r>
                        <a:rPr lang="en-US" b="1" dirty="0" err="1" smtClean="0"/>
                        <a:t>Pimco</a:t>
                      </a:r>
                      <a:r>
                        <a:rPr lang="en-US" b="1" dirty="0" smtClean="0"/>
                        <a:t>, AIG,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etc</a:t>
                      </a:r>
                      <a:r>
                        <a:rPr lang="en-US" b="1" baseline="0" dirty="0" smtClean="0"/>
                        <a:t>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Mortgage</a:t>
                      </a:r>
                      <a:r>
                        <a:rPr lang="en-US" baseline="0" dirty="0" smtClean="0"/>
                        <a:t> Insurers (MBIA, </a:t>
                      </a:r>
                      <a:r>
                        <a:rPr lang="en-US" baseline="0" dirty="0" err="1" smtClean="0"/>
                        <a:t>etc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$3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53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Private Plaintiffs = Many Dice Rolls?</a:t>
            </a:r>
            <a:endParaRPr lang="en-US" dirty="0"/>
          </a:p>
        </p:txBody>
      </p:sp>
      <p:pic>
        <p:nvPicPr>
          <p:cNvPr id="2050" name="Picture 2" descr="http://www.goinsurancerates.com/system/wp/blogs/goinsurancerates/aig-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507" y="1295400"/>
            <a:ext cx="2209800" cy="1167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etfdigest.com/images/stories/etf_buzz/747/pimco_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0078" y="2399235"/>
            <a:ext cx="2857500" cy="790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waypointwealth.com/account/images/logo-BlackRock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6173" y="3840145"/>
            <a:ext cx="3021157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llstate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07" y="2928216"/>
            <a:ext cx="3124200" cy="878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etropolitan Life Insuranc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293" y="4528351"/>
            <a:ext cx="3159643" cy="1930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images2.wikia.nocookie.net/__cb20120305014741/logopedia/images/e/e5/Prudential_l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21" y="4419600"/>
            <a:ext cx="2971800" cy="92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:\Users\Kai\AppData\Local\Microsoft\Windows\Temporary Internet Files\Content.IE5\5O090BO2\MP900308993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5116" y="3133932"/>
            <a:ext cx="1660854" cy="1101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924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Perspective: One die roll, already cast</a:t>
            </a:r>
            <a:endParaRPr lang="en-US" dirty="0"/>
          </a:p>
        </p:txBody>
      </p:sp>
      <p:pic>
        <p:nvPicPr>
          <p:cNvPr id="3075" name="Picture 3" descr="C:\Users\Kai\AppData\Local\Microsoft\Windows\Temporary Internet Files\Content.IE5\BI31SEWL\MP900308995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05021"/>
            <a:ext cx="1303337" cy="1970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09800" y="1527208"/>
            <a:ext cx="69342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For efficiency purposes, similar litigation</a:t>
            </a:r>
          </a:p>
          <a:p>
            <a:r>
              <a:rPr lang="en-US" sz="2800" dirty="0" smtClean="0"/>
              <a:t>is sent to one judge, in this case judge </a:t>
            </a:r>
            <a:r>
              <a:rPr lang="en-US" sz="2800" dirty="0" err="1" smtClean="0"/>
              <a:t>Pfaelzer</a:t>
            </a:r>
            <a:r>
              <a:rPr lang="en-US" sz="2800" dirty="0"/>
              <a:t> </a:t>
            </a:r>
            <a:r>
              <a:rPr lang="en-US" sz="2800" dirty="0" smtClean="0"/>
              <a:t>in CA.</a:t>
            </a:r>
          </a:p>
          <a:p>
            <a:endParaRPr lang="en-US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She has dismissed virtually every Federal </a:t>
            </a:r>
          </a:p>
          <a:p>
            <a:r>
              <a:rPr lang="en-US" sz="2800" dirty="0" smtClean="0"/>
              <a:t>(i.e. securities laws) claim against BAC.</a:t>
            </a:r>
          </a:p>
          <a:p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 smtClean="0"/>
              <a:t>She has ruled that BAC can’t be forced to pay for Countrywide’s mistakes.</a:t>
            </a:r>
            <a:endParaRPr lang="en-US" sz="2800" dirty="0"/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058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3147</TotalTime>
  <Words>1653</Words>
  <Application>Microsoft Office PowerPoint</Application>
  <PresentationFormat>On-screen Show (4:3)</PresentationFormat>
  <Paragraphs>342</Paragraphs>
  <Slides>30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PowerPoint Presentation</vt:lpstr>
      <vt:lpstr>Valuation</vt:lpstr>
      <vt:lpstr>Cheap for a Reason?</vt:lpstr>
      <vt:lpstr>Litigation Overview</vt:lpstr>
      <vt:lpstr>Simplify: group risk into three buckets</vt:lpstr>
      <vt:lpstr>Fannie / Freddie</vt:lpstr>
      <vt:lpstr>PowerPoint Presentation</vt:lpstr>
      <vt:lpstr>Private Plaintiffs = Many Dice Rolls?</vt:lpstr>
      <vt:lpstr>Perspective: One die roll, already cast</vt:lpstr>
      <vt:lpstr>Statute of Repose, Limitations</vt:lpstr>
      <vt:lpstr>What about state claims?</vt:lpstr>
      <vt:lpstr>Private Investor - Valuation</vt:lpstr>
      <vt:lpstr>PowerPoint Presentation</vt:lpstr>
      <vt:lpstr>MBIA</vt:lpstr>
      <vt:lpstr>PowerPoint Presentation</vt:lpstr>
      <vt:lpstr>PIIGS exposure</vt:lpstr>
      <vt:lpstr>Europe: Medium-Term Upside?</vt:lpstr>
      <vt:lpstr>Impact to Valuation</vt:lpstr>
      <vt:lpstr>Downside Case Assumptions</vt:lpstr>
      <vt:lpstr>PowerPoint Presentation</vt:lpstr>
      <vt:lpstr>Earnings Outlook &amp;  Stock Buyback Opportunity</vt:lpstr>
      <vt:lpstr>Consensus earnings: strong growth</vt:lpstr>
      <vt:lpstr>Longer term</vt:lpstr>
      <vt:lpstr>BAC buybacks</vt:lpstr>
      <vt:lpstr>Valuation – Base Case &amp; Downside</vt:lpstr>
      <vt:lpstr>Questions?</vt:lpstr>
      <vt:lpstr>BAC Capital Levels</vt:lpstr>
      <vt:lpstr>NIM expansion</vt:lpstr>
      <vt:lpstr>Credit Quality</vt:lpstr>
      <vt:lpstr>Accounting Issues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</dc:creator>
  <cp:lastModifiedBy>Theresa</cp:lastModifiedBy>
  <cp:revision>918</cp:revision>
  <dcterms:created xsi:type="dcterms:W3CDTF">2012-06-05T02:09:16Z</dcterms:created>
  <dcterms:modified xsi:type="dcterms:W3CDTF">2012-06-25T17:16:10Z</dcterms:modified>
</cp:coreProperties>
</file>