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05CE3-7CBF-430F-81D1-1B9F1BD40E96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A4ABE-6005-42EC-889F-6734022554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8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733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A4ABE-6005-42EC-889F-6734022554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9905B8-388D-4EC4-875B-CBEF805F31D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7DB13D-005F-41E4-9573-4D59D4654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28193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Pacific </a:t>
            </a:r>
            <a:r>
              <a:rPr lang="en-US" sz="4800" dirty="0" err="1" smtClean="0"/>
              <a:t>Sunwear</a:t>
            </a:r>
            <a:r>
              <a:rPr lang="en-US" sz="4800" dirty="0" smtClean="0"/>
              <a:t> of California </a:t>
            </a:r>
            <a:br>
              <a:rPr lang="en-US" sz="4800" dirty="0" smtClean="0"/>
            </a:br>
            <a:r>
              <a:rPr lang="en-US" sz="4800" dirty="0" smtClean="0"/>
              <a:t>Fallen Angel </a:t>
            </a:r>
            <a:br>
              <a:rPr lang="en-US" sz="4800" dirty="0" smtClean="0"/>
            </a:b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505200"/>
            <a:ext cx="4953000" cy="1752600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sz="5700" dirty="0" smtClean="0"/>
          </a:p>
          <a:p>
            <a:endParaRPr lang="en-US" dirty="0"/>
          </a:p>
          <a:p>
            <a:r>
              <a:rPr lang="en-US" dirty="0" smtClean="0"/>
              <a:t>Shane Calhoun, CFA </a:t>
            </a:r>
          </a:p>
          <a:p>
            <a:r>
              <a:rPr lang="en-US" dirty="0" smtClean="0"/>
              <a:t>shane@belcarocapital.com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8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sheet not strong enough to withstand another two years like 2009 and 2010 without additional capital raise</a:t>
            </a:r>
          </a:p>
          <a:p>
            <a:r>
              <a:rPr lang="en-US" dirty="0" smtClean="0"/>
              <a:t>Can’t get women’s line right </a:t>
            </a:r>
          </a:p>
          <a:p>
            <a:r>
              <a:rPr lang="en-US" dirty="0" smtClean="0"/>
              <a:t>Customers move away from surf &amp; skate genre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	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numbers</a:t>
            </a: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438400"/>
            <a:ext cx="259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438400"/>
            <a:ext cx="2743200" cy="116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2438400"/>
            <a:ext cx="2657475" cy="248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 Power	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2001 store count equal to where management has outlined as part of the strategy</a:t>
            </a:r>
          </a:p>
          <a:p>
            <a:r>
              <a:rPr lang="en-US" dirty="0" smtClean="0"/>
              <a:t>Not an apples-to-apples comp – 2001 includes 101 demo stores/$900k rev store = total 665 stores</a:t>
            </a:r>
          </a:p>
          <a:p>
            <a:r>
              <a:rPr lang="en-US" dirty="0" smtClean="0"/>
              <a:t>Company was in hyper growth mode in 2001 (added 100+ new stores in 2002) GP should be higher for more mature stores</a:t>
            </a:r>
          </a:p>
          <a:p>
            <a:r>
              <a:rPr lang="en-US" dirty="0" smtClean="0"/>
              <a:t>Lots of levers to pull to drive margins – reduce headcount, better inventory management, upside to store revs from here as shoes/apparel added back, potential traffic gains from closed stores, greater e-commerce penetration, etc…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953758" y="1444625"/>
            <a:ext cx="3424308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have a huge vested interest</a:t>
            </a:r>
          </a:p>
          <a:p>
            <a:pPr lvl="1"/>
            <a:r>
              <a:rPr lang="en-US" dirty="0" smtClean="0"/>
              <a:t>GGC convert is at $1.75 for 13.5M shares</a:t>
            </a:r>
          </a:p>
          <a:p>
            <a:pPr lvl="1"/>
            <a:r>
              <a:rPr lang="en-US" dirty="0" smtClean="0"/>
              <a:t>They have $60M of skin in the game</a:t>
            </a:r>
          </a:p>
          <a:p>
            <a:pPr lvl="1"/>
            <a:r>
              <a:rPr lang="en-US" dirty="0" smtClean="0"/>
              <a:t>The “Greeks” have 30% of the outstanding shares at 2-3x current share price</a:t>
            </a:r>
          </a:p>
          <a:p>
            <a:pPr lvl="1"/>
            <a:r>
              <a:rPr lang="en-US" dirty="0" smtClean="0"/>
              <a:t>They are still the preferred vendor – QZK, </a:t>
            </a:r>
            <a:r>
              <a:rPr lang="en-US" dirty="0" err="1" smtClean="0"/>
              <a:t>Volcom</a:t>
            </a:r>
            <a:r>
              <a:rPr lang="en-US" dirty="0" smtClean="0"/>
              <a:t>, etc… need these guys to stay around</a:t>
            </a:r>
          </a:p>
          <a:p>
            <a:pPr lvl="1" indent="-742950">
              <a:buFont typeface="Arial" pitchFamily="34" charset="0"/>
              <a:buChar char="•"/>
            </a:pPr>
            <a:r>
              <a:rPr lang="en-US" dirty="0" smtClean="0"/>
              <a:t>At .2 forward EV/Sales it’s worth a look 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…..but it’s still a retail turnaround in crappy environment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Started as a surf shop in Newport Beach in 1980 with first mall-based store opened in 1981</a:t>
            </a:r>
          </a:p>
          <a:p>
            <a:r>
              <a:rPr lang="en-US" dirty="0" smtClean="0"/>
              <a:t>Went public in March 1993 and was one of the best performing stocks up to its peak in 2005 </a:t>
            </a:r>
          </a:p>
          <a:p>
            <a:r>
              <a:rPr lang="en-US" dirty="0" smtClean="0"/>
              <a:t>Became dominate surf and skate retailer with over 965 store footprint in the U.S.</a:t>
            </a:r>
          </a:p>
          <a:p>
            <a:r>
              <a:rPr lang="en-US" dirty="0" smtClean="0"/>
              <a:t>Diversified business with two other store concepts – </a:t>
            </a:r>
            <a:r>
              <a:rPr lang="en-US" dirty="0" err="1" smtClean="0"/>
              <a:t>d.e.m.o</a:t>
            </a:r>
            <a:r>
              <a:rPr lang="en-US" dirty="0" smtClean="0"/>
              <a:t>. (hip hop retailer), One Thousand Steps (shoe  and accessories)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1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pic>
        <p:nvPicPr>
          <p:cNvPr id="1026" name="Picture 2" descr="Chart forPacific Sunwear of California Inc. (PSUN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34357"/>
            <a:ext cx="76200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Victim of its own success</a:t>
            </a:r>
          </a:p>
          <a:p>
            <a:pPr lvl="1"/>
            <a:r>
              <a:rPr lang="en-US" dirty="0" smtClean="0"/>
              <a:t>Management teams of high multiple, high growth stocks tend to emphasize growth over returns on equity </a:t>
            </a:r>
          </a:p>
          <a:p>
            <a:pPr lvl="1"/>
            <a:r>
              <a:rPr lang="en-US" dirty="0" smtClean="0"/>
              <a:t>PSUN kept pushing growth in stores while ROIC was decreasing</a:t>
            </a:r>
          </a:p>
          <a:p>
            <a:pPr lvl="1"/>
            <a:r>
              <a:rPr lang="en-US" dirty="0" smtClean="0"/>
              <a:t>Forgot who got who made them – neglected heritage brands over higher margin private label. </a:t>
            </a:r>
          </a:p>
          <a:p>
            <a:pPr lvl="1"/>
            <a:r>
              <a:rPr lang="en-US" dirty="0" smtClean="0"/>
              <a:t>Branched off into unrelated store concepts – </a:t>
            </a:r>
            <a:r>
              <a:rPr lang="en-US" dirty="0" err="1" smtClean="0"/>
              <a:t>d.e.m.o</a:t>
            </a:r>
            <a:r>
              <a:rPr lang="en-US" dirty="0" smtClean="0"/>
              <a:t>, One Thousand Steps </a:t>
            </a:r>
          </a:p>
          <a:p>
            <a:pPr lvl="1"/>
            <a:r>
              <a:rPr lang="en-US" dirty="0" smtClean="0"/>
              <a:t>Exited footwear – prior management underestimated correlation between footwear and men’s apparel sales</a:t>
            </a:r>
          </a:p>
          <a:p>
            <a:pPr lvl="1"/>
            <a:r>
              <a:rPr lang="en-US" dirty="0" smtClean="0"/>
              <a:t>New competitors aggressively entered the scene to capitalize on this space – </a:t>
            </a:r>
            <a:r>
              <a:rPr lang="en-US" dirty="0" err="1" smtClean="0"/>
              <a:t>Zumiez</a:t>
            </a:r>
            <a:r>
              <a:rPr lang="en-US" dirty="0" smtClean="0"/>
              <a:t>, Hollister</a:t>
            </a:r>
          </a:p>
          <a:p>
            <a:pPr lvl="1">
              <a:buNone/>
            </a:pPr>
            <a:endParaRPr lang="en-US" dirty="0" smtClean="0"/>
          </a:p>
          <a:p>
            <a:pPr marL="347663" lvl="1">
              <a:buFont typeface="Arial" pitchFamily="34" charset="0"/>
              <a:buChar char="•"/>
            </a:pPr>
            <a:r>
              <a:rPr lang="en-US" dirty="0" smtClean="0"/>
              <a:t>Significant economic slowdown</a:t>
            </a:r>
          </a:p>
          <a:p>
            <a:pPr marL="747713" lvl="2"/>
            <a:r>
              <a:rPr lang="en-US" dirty="0" smtClean="0"/>
              <a:t>Unveiled how poor the company had been managed in the previous 5 years  </a:t>
            </a:r>
          </a:p>
          <a:p>
            <a:pPr marL="747713" lvl="2"/>
            <a:r>
              <a:rPr lang="en-US" dirty="0" smtClean="0"/>
              <a:t>Sales declines highlighted bad real estate deals (occupancy costs 20%)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…..lots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…..and valuations compress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82296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New Management Team </a:t>
            </a:r>
          </a:p>
          <a:p>
            <a:pPr lvl="1"/>
            <a:r>
              <a:rPr lang="en-US" dirty="0" smtClean="0"/>
              <a:t>CEO came in mid 2009 replaced most of senior management team by 2010</a:t>
            </a:r>
          </a:p>
          <a:p>
            <a:r>
              <a:rPr lang="en-US" dirty="0" smtClean="0"/>
              <a:t>Business strategy</a:t>
            </a:r>
          </a:p>
          <a:p>
            <a:pPr lvl="1"/>
            <a:r>
              <a:rPr lang="en-US" dirty="0" smtClean="0"/>
              <a:t>Focus on heritage brands to get target customer (15-22 year old) reengaged </a:t>
            </a:r>
          </a:p>
          <a:p>
            <a:pPr lvl="1"/>
            <a:r>
              <a:rPr lang="en-US" dirty="0" smtClean="0"/>
              <a:t>Improve organization and culture</a:t>
            </a:r>
          </a:p>
          <a:p>
            <a:pPr lvl="1"/>
            <a:r>
              <a:rPr lang="en-US" dirty="0" smtClean="0"/>
              <a:t>Great products drive results -&gt; men’s focus on brands, women’s revamp the whole deal (customer segmentation, merchandising, speed to market)</a:t>
            </a:r>
          </a:p>
          <a:p>
            <a:pPr lvl="1"/>
            <a:r>
              <a:rPr lang="en-US" dirty="0" smtClean="0"/>
              <a:t>More intelligent use of market data to properly merchandise stores “localization”</a:t>
            </a:r>
          </a:p>
          <a:p>
            <a:pPr lvl="1"/>
            <a:r>
              <a:rPr lang="en-US" dirty="0" smtClean="0"/>
              <a:t>Develop a coherent e-commerce strategy</a:t>
            </a:r>
          </a:p>
          <a:p>
            <a:pPr lvl="1"/>
            <a:r>
              <a:rPr lang="en-US" dirty="0" smtClean="0"/>
              <a:t>Reintroduce footwear and accessories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Turnaround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the productivity of the stores</a:t>
            </a:r>
          </a:p>
          <a:p>
            <a:r>
              <a:rPr lang="en-US" dirty="0" smtClean="0"/>
              <a:t>Get the stores back to positive comps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to profitability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Golden Gate Capital loans $60M to provide capital to close underperforming stores and to fund operations</a:t>
            </a:r>
          </a:p>
          <a:p>
            <a:r>
              <a:rPr lang="en-US" dirty="0" smtClean="0"/>
              <a:t>Store base going from 877 in 2010 to 570 by end of FY2013</a:t>
            </a:r>
          </a:p>
          <a:p>
            <a:r>
              <a:rPr lang="en-US" dirty="0" smtClean="0"/>
              <a:t>Closing 100-120 stores in 4Q2012</a:t>
            </a:r>
          </a:p>
          <a:p>
            <a:pPr lvl="1"/>
            <a:r>
              <a:rPr lang="en-US" dirty="0" smtClean="0"/>
              <a:t>Average sales for lower performing stores is $600k vs. $1.1M  company average</a:t>
            </a:r>
          </a:p>
          <a:p>
            <a:pPr lvl="1"/>
            <a:r>
              <a:rPr lang="en-US" dirty="0" smtClean="0"/>
              <a:t>Higher productivity from existing stores will help drive improved gross margin</a:t>
            </a:r>
          </a:p>
          <a:p>
            <a:pPr lvl="1"/>
            <a:r>
              <a:rPr lang="en-US" dirty="0" smtClean="0"/>
              <a:t>By FY 2013 cash should increase by $10-15M from reduction in inventory needs </a:t>
            </a:r>
          </a:p>
          <a:p>
            <a:pPr lvl="1"/>
            <a:r>
              <a:rPr lang="en-US" dirty="0" smtClean="0"/>
              <a:t>This exits exposure to C &amp; D properties with remaining 600 in A &amp; B malls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Shrink to Success </a:t>
            </a:r>
            <a:br>
              <a:rPr lang="en-US" dirty="0" smtClean="0"/>
            </a:br>
            <a:r>
              <a:rPr lang="en-US" sz="2000" dirty="0" smtClean="0"/>
              <a:t>Right-size the business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95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Revamp women’s business – progress being made, core customer being reengaged</a:t>
            </a:r>
          </a:p>
          <a:p>
            <a:r>
              <a:rPr lang="en-US" dirty="0" smtClean="0"/>
              <a:t>Broaden out shoes and apparel (currently 425 stores) – men’s footwear up 38% in 2011, women’s up 42%</a:t>
            </a:r>
          </a:p>
          <a:p>
            <a:r>
              <a:rPr lang="en-US" dirty="0" smtClean="0"/>
              <a:t>Fine tune merchandising (localization) and e-commerce to drive further sales, optimize inventory needs, and strengthen relationship with customer</a:t>
            </a:r>
          </a:p>
          <a:p>
            <a:r>
              <a:rPr lang="en-US" dirty="0" smtClean="0"/>
              <a:t>Trending in right direction 2009 (-20%) 2010 (-8%) 2011 (-1%)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Positive Comps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598</TotalTime>
  <Words>710</Words>
  <Application>Microsoft Office PowerPoint</Application>
  <PresentationFormat>On-screen Show (4:3)</PresentationFormat>
  <Paragraphs>84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Pacific Sunwear of California  Fallen Angel   </vt:lpstr>
      <vt:lpstr>A Brief History</vt:lpstr>
      <vt:lpstr>What happened?</vt:lpstr>
      <vt:lpstr>…..lots of things</vt:lpstr>
      <vt:lpstr>…..and valuations compress</vt:lpstr>
      <vt:lpstr>Turnaround time</vt:lpstr>
      <vt:lpstr>Roadmap to profitability</vt:lpstr>
      <vt:lpstr>Shrink to Success  Right-size the business</vt:lpstr>
      <vt:lpstr>Driving Positive Comps</vt:lpstr>
      <vt:lpstr>Risks </vt:lpstr>
      <vt:lpstr>Some numbers</vt:lpstr>
      <vt:lpstr>Earnings Power </vt:lpstr>
      <vt:lpstr>…..but it’s still a retail turnaround in crappy environment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PacSun</dc:title>
  <dc:creator>shane</dc:creator>
  <cp:lastModifiedBy>Theresa</cp:lastModifiedBy>
  <cp:revision>46</cp:revision>
  <dcterms:created xsi:type="dcterms:W3CDTF">2012-06-20T18:09:59Z</dcterms:created>
  <dcterms:modified xsi:type="dcterms:W3CDTF">2012-06-25T17:21:51Z</dcterms:modified>
</cp:coreProperties>
</file>