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0"/>
  </p:notesMasterIdLst>
  <p:sldIdLst>
    <p:sldId id="256" r:id="rId2"/>
    <p:sldId id="272" r:id="rId3"/>
    <p:sldId id="274" r:id="rId4"/>
    <p:sldId id="273" r:id="rId5"/>
    <p:sldId id="275" r:id="rId6"/>
    <p:sldId id="268" r:id="rId7"/>
    <p:sldId id="269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43" autoAdjust="0"/>
  </p:normalViewPr>
  <p:slideViewPr>
    <p:cSldViewPr snapToGrid="0" snapToObjects="1">
      <p:cViewPr varScale="1">
        <p:scale>
          <a:sx n="84" d="100"/>
          <a:sy n="84" d="100"/>
        </p:scale>
        <p:origin x="-11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2A24F-B766-DB4F-95C1-33DD604C6D3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77510-2A8A-4D46-9230-B5351D5C3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92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some of the best reasons.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77510-2A8A-4D46-9230-B5351D5C37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37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Big Data! Unstructured info, and lots of it. Text mining and natural language</a:t>
            </a:r>
            <a:r>
              <a:rPr lang="en-US" baseline="0" dirty="0" smtClean="0"/>
              <a:t> processing only gets you so far.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77510-2A8A-4D46-9230-B5351D5C37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75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914401" y="6190701"/>
            <a:ext cx="5029199" cy="36930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2625"/>
            <a:ext cx="4554537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914401" y="6190701"/>
            <a:ext cx="5029199" cy="36930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2625"/>
            <a:ext cx="4554537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remember nothing else from this presentation, remember this: there are no accidents in SEC filings. Everything is there for a reason. Finding it is another story!</a:t>
            </a:r>
          </a:p>
          <a:p>
            <a:r>
              <a:rPr lang="en-US" dirty="0" smtClean="0"/>
              <a:t>AMR: new</a:t>
            </a:r>
            <a:r>
              <a:rPr lang="en-US" baseline="0" dirty="0" smtClean="0"/>
              <a:t> risk factor on pilot retirements. Also new language about lack of financing and encumbrances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77510-2A8A-4D46-9230-B5351D5C37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5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08E3181-F61E-9147-A1A3-5D87BDDC89BE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95FECF2-962D-804A-B7A9-5C691BFC6E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l@footnoted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10991"/>
            <a:ext cx="7772400" cy="2123243"/>
          </a:xfrm>
        </p:spPr>
        <p:txBody>
          <a:bodyPr>
            <a:normAutofit/>
          </a:bodyPr>
          <a:lstStyle/>
          <a:p>
            <a:pPr lvl="0"/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Hiding in Plain Site: Diving </a:t>
            </a:r>
            <a:r>
              <a:rPr lang="en-US" sz="4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Deeply into </a:t>
            </a:r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SEC filings</a:t>
            </a:r>
            <a:endParaRPr lang="en-US" sz="4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>
                <a:latin typeface="Arial"/>
                <a:cs typeface="Arial"/>
              </a:rPr>
              <a:t>Michelle Leder</a:t>
            </a:r>
          </a:p>
          <a:p>
            <a:r>
              <a:rPr lang="en-US" b="1" dirty="0" smtClean="0">
                <a:latin typeface="Arial"/>
                <a:cs typeface="Arial"/>
              </a:rPr>
              <a:t>Editor/founder footnoted and </a:t>
            </a:r>
            <a:r>
              <a:rPr lang="en-US" b="1" dirty="0" err="1" smtClean="0">
                <a:latin typeface="Arial"/>
                <a:cs typeface="Arial"/>
              </a:rPr>
              <a:t>footnotedPro</a:t>
            </a:r>
            <a:endParaRPr lang="en-US" b="1" dirty="0" smtClean="0">
              <a:latin typeface="Arial"/>
              <a:cs typeface="Arial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ml@footnoted.org</a:t>
            </a:r>
            <a:endParaRPr lang="en-US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b="1" dirty="0" smtClean="0">
                <a:latin typeface="Arial"/>
                <a:cs typeface="Arial"/>
              </a:rPr>
              <a:t>Twitter: @footnoted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528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74070"/>
            <a:ext cx="6781800" cy="698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Brief background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ct val="74074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ootnoted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launched in August 2003 to coincide with publication of Financial Fineprint: Uncovering a Company’s True Value (John Wiley &amp; Sons)</a:t>
            </a:r>
          </a:p>
          <a:p>
            <a:pPr marL="0" lvl="0" indent="0">
              <a:buSzPct val="74074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ootnotedPro, a subscription-only service launched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October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2008</a:t>
            </a:r>
          </a:p>
          <a:p>
            <a:pPr marL="0" lvl="0" indent="0">
              <a:buSzPct val="74074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Morningstar acquired the site in February 2010 enabling us to add additional resources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959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74070"/>
            <a:ext cx="6781800" cy="698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Why read SEC filings?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SzPct val="35000"/>
              <a:buFont typeface="Courier New"/>
              <a:buChar char="o"/>
            </a:pPr>
            <a:endParaRPr lang="x-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Clr>
                <a:srgbClr val="FF0000"/>
              </a:buClr>
              <a:buSzPct val="74074"/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43935" y="1590440"/>
            <a:ext cx="7160935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Clr>
                <a:schemeClr val="accent1"/>
              </a:buClr>
              <a:buSzPct val="74074"/>
              <a:buFont typeface="Arial"/>
              <a:buChar char="•"/>
            </a:pP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they’re there!</a:t>
            </a:r>
          </a:p>
          <a:p>
            <a:pPr lvl="0">
              <a:buClr>
                <a:schemeClr val="accent1"/>
              </a:buClr>
              <a:buSzPct val="74074"/>
              <a:buFont typeface="Arial"/>
              <a:buChar char="•"/>
            </a:pP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so few people (including </a:t>
            </a:r>
            <a:r>
              <a:rPr lang="x-none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analysts)</a:t>
            </a:r>
            <a:endParaRPr lang="en-US" sz="28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chemeClr val="accent1"/>
              </a:buClr>
              <a:buSzPct val="74074"/>
            </a:pPr>
            <a:r>
              <a:rPr lang="x-none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actually </a:t>
            </a: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</a:p>
          <a:p>
            <a:pPr lvl="0">
              <a:buClr>
                <a:schemeClr val="accent1"/>
              </a:buClr>
              <a:buSzPct val="74074"/>
              <a:buFont typeface="Arial"/>
              <a:buChar char="•"/>
            </a:pP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it can give you a competitive edge</a:t>
            </a:r>
          </a:p>
          <a:p>
            <a:pPr lvl="0">
              <a:buClr>
                <a:schemeClr val="accent1"/>
              </a:buClr>
              <a:buSzPct val="74074"/>
              <a:buFont typeface="Arial"/>
              <a:buChar char="•"/>
            </a:pP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it can help generate alpha</a:t>
            </a:r>
          </a:p>
          <a:p>
            <a:pPr lvl="0">
              <a:buClr>
                <a:schemeClr val="accent1"/>
              </a:buClr>
              <a:buSzPct val="74074"/>
              <a:buFont typeface="Arial"/>
              <a:buChar char="•"/>
            </a:pPr>
            <a:r>
              <a:rPr lang="x-none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knowledge = power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403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74070"/>
            <a:ext cx="6781800" cy="698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Digging 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SzPct val="740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year, over 650,000 filings made to SEC</a:t>
            </a:r>
          </a:p>
          <a:p>
            <a:pPr lvl="0">
              <a:buSzPct val="740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Using various search techniques, w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 through hundreds of SEC filings to find the nuggets that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really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matter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lvl="0">
              <a:buSzPct val="74000"/>
              <a:buFont typeface="Arial"/>
              <a:buChar char="•"/>
            </a:pP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Best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items often filed late on a Friday night. We call that the “Friday Night Dump”. Nearly 8% of all 8Ks filed last year were filed during the last 90 minutes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 the day o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Friday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(4 pm-5:30 EST)</a:t>
            </a:r>
          </a:p>
          <a:p>
            <a:pPr lvl="0">
              <a:buSzPct val="740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Much of what we find is negative, but we also find some positive signals too.</a:t>
            </a:r>
          </a:p>
          <a:p>
            <a:pPr lvl="0">
              <a:buSzPct val="35000"/>
              <a:buFont typeface="Courier New"/>
              <a:buChar char="o"/>
            </a:pPr>
            <a:endParaRPr lang="x-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Clr>
                <a:srgbClr val="FF0000"/>
              </a:buClr>
              <a:buSzPct val="74074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766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74070"/>
            <a:ext cx="6781800" cy="698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Challenge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SzPct val="35000"/>
              <a:buFont typeface="Courier New"/>
              <a:buChar char="o"/>
            </a:pP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35000"/>
              <a:buFont typeface="Courier New"/>
              <a:buChar char="o"/>
            </a:pP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740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Beyond the sheer number, filings are large blocks of text written mostly by attorneys.</a:t>
            </a:r>
          </a:p>
          <a:p>
            <a:pPr>
              <a:buSzPct val="74000"/>
              <a:buFont typeface="Arial"/>
              <a:buChar char="•"/>
            </a:pP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Largest 10-K filed in 2011 was 2,229 pages and contained 30 separate exhibits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74000"/>
              <a:buFont typeface="Arial"/>
              <a:buChar char="•"/>
            </a:pP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Lawyers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boilerplate = poor signal-to-noise ratio </a:t>
            </a: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74000"/>
              <a:buFont typeface="Arial"/>
              <a:buChar char="•"/>
            </a:pP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Poor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choices for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investors: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ry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come up with reliable search 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algorithms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h</a:t>
            </a:r>
            <a:r>
              <a:rPr lang="x-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 </a:t>
            </a:r>
            <a:r>
              <a:rPr lang="x-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don’t miss something</a:t>
            </a:r>
          </a:p>
          <a:p>
            <a:pPr lvl="0">
              <a:buSzPct val="35000"/>
              <a:buFont typeface="Courier New"/>
              <a:buChar char="o"/>
            </a:pP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35000"/>
              <a:buFont typeface="Courier New"/>
              <a:buChar char="o"/>
            </a:pPr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35000"/>
              <a:buFont typeface="Courier New"/>
              <a:buChar char="o"/>
            </a:pPr>
            <a:endParaRPr lang="x-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Clr>
                <a:srgbClr val="FF0000"/>
              </a:buClr>
              <a:buSzPct val="74074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59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762000" y="5461842"/>
            <a:ext cx="6781800" cy="461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r>
              <a:rPr lang="en-US" sz="2400" i="0" u="none" strike="noStrike" cap="small" baseline="0" dirty="0" smtClean="0">
                <a:solidFill>
                  <a:schemeClr val="tx1"/>
                </a:solidFill>
                <a:ea typeface="Arial"/>
                <a:cs typeface="Arial"/>
                <a:sym typeface="Arial"/>
              </a:rPr>
              <a:t>Search is Dumb!</a:t>
            </a:r>
            <a:endParaRPr lang="x-none" sz="2400" i="0" u="none" strike="noStrike" cap="small" baseline="0" dirty="0">
              <a:solidFill>
                <a:schemeClr val="tx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idx="1"/>
          </p:nvPr>
        </p:nvSpPr>
        <p:spPr>
          <a:xfrm>
            <a:off x="762000" y="685800"/>
            <a:ext cx="7543800" cy="20528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Aft>
                <a:spcPts val="600"/>
              </a:spcAft>
              <a:buSzPct val="74074"/>
              <a:buFont typeface="Arial"/>
              <a:buChar char="•"/>
            </a:pPr>
            <a:r>
              <a:rPr lang="x-none" sz="1800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would take a skilled army to read everything</a:t>
            </a:r>
          </a:p>
          <a:p>
            <a:pPr marL="0" marR="0" lvl="0" indent="0" algn="l" rtl="0">
              <a:buSzPct val="74074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Computers are dumb &amp; search is </a:t>
            </a:r>
            <a:r>
              <a:rPr lang="x-none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imperfect</a:t>
            </a:r>
            <a:endParaRPr lang="en-US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buSzPct val="74074"/>
              <a:buFont typeface="Arial"/>
              <a:buChar char="•"/>
            </a:pPr>
            <a:r>
              <a:rPr lang="x-none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Searching </a:t>
            </a: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“subpoena” turns up hypotheticals as well as actual </a:t>
            </a:r>
            <a:r>
              <a:rPr lang="x-none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events</a:t>
            </a:r>
            <a:endParaRPr lang="en-US" sz="1800" b="0" i="0" u="none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buSzPct val="74074"/>
              <a:buFont typeface="Arial"/>
              <a:buChar char="•"/>
            </a:pPr>
            <a:r>
              <a:rPr lang="x-none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Pick </a:t>
            </a: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poison: a lot of false positives — or missing something</a:t>
            </a:r>
          </a:p>
          <a:p>
            <a:endParaRPr lang="x-none"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01600" y="2539772"/>
            <a:ext cx="8890000" cy="1874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5" name="Shape 145"/>
          <p:cNvSpPr/>
          <p:nvPr/>
        </p:nvSpPr>
        <p:spPr>
          <a:xfrm>
            <a:off x="762000" y="4620588"/>
            <a:ext cx="7810500" cy="520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762000" y="5141288"/>
            <a:ext cx="6781800" cy="461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ct val="25000"/>
              <a:buFont typeface="Arial"/>
              <a:buNone/>
            </a:pPr>
            <a:r>
              <a:rPr lang="x-none" sz="2400" i="0" u="none" strike="noStrike" cap="small" baseline="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How we do it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idx="1"/>
          </p:nvPr>
        </p:nvSpPr>
        <p:spPr>
          <a:xfrm>
            <a:off x="762000" y="685800"/>
            <a:ext cx="7543800" cy="38471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R="0" lvl="0" algn="l" rtl="0">
              <a:spcAft>
                <a:spcPts val="1200"/>
              </a:spcAft>
              <a:buSzPct val="74000"/>
              <a:buFont typeface="Arial"/>
              <a:buChar char="•"/>
            </a:pPr>
            <a:r>
              <a:rPr lang="x-none" sz="1800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combine </a:t>
            </a:r>
            <a:r>
              <a:rPr lang="en-US" sz="1800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250+ </a:t>
            </a:r>
            <a:r>
              <a:rPr lang="x-none" sz="1800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proprietary </a:t>
            </a:r>
            <a:r>
              <a:rPr lang="x-none" sz="1800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 algorithms, a lot of reading, and sound judgment to find hidden opportunities and early signs of potential problems</a:t>
            </a:r>
          </a:p>
          <a:p>
            <a:pPr marL="285750" marR="0" lvl="1" indent="-285750" algn="l" rtl="0">
              <a:buSzPct val="74000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Bottom-up approach identifies companies that may not cross an investor’s radar otherwise</a:t>
            </a:r>
          </a:p>
          <a:p>
            <a:pPr marL="285750" marR="0" lvl="1" indent="-285750" algn="l" rtl="0">
              <a:buSzPct val="74000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Algorithms can flag several hundred alerts a week at peak season, or more than 100 filings a day</a:t>
            </a:r>
          </a:p>
          <a:p>
            <a:pPr marL="285750" marR="0" lvl="1" indent="-285750" algn="l" rtl="0">
              <a:buSzPct val="74000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zeroing in on the most promising material, we typically flag between 40 and 150 filings a week</a:t>
            </a:r>
          </a:p>
          <a:p>
            <a:pPr marL="285750" marR="0" lvl="1" indent="-285750" algn="l" rtl="0">
              <a:buSzPct val="74000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Seasonal patterns — spring is busiest, June-July is slower</a:t>
            </a:r>
          </a:p>
          <a:p>
            <a:pPr marL="285750" marR="0" lvl="1" indent="-285750" algn="l" rtl="0">
              <a:buSzPct val="74000"/>
              <a:buFont typeface="Arial"/>
              <a:buChar char="•"/>
            </a:pPr>
            <a:r>
              <a:rPr lang="x-none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 parameters refined over several </a:t>
            </a:r>
            <a:r>
              <a:rPr lang="x-none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years</a:t>
            </a: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constantly revised based on new patterns</a:t>
            </a:r>
            <a:endParaRPr lang="x-none"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buSzPct val="25000"/>
              <a:buNone/>
            </a:pPr>
            <a:r>
              <a:rPr lang="x-none"/>
              <a:t> 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6553200" y="6400800"/>
            <a:ext cx="2209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 of our favorite examples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4000"/>
            </a:pPr>
            <a:r>
              <a:rPr lang="en-US" dirty="0" smtClean="0"/>
              <a:t>AMR’s 10-Q in Oct. 2011 was 956 pages and had several clues that it was prepping for bankruptcy.</a:t>
            </a:r>
          </a:p>
          <a:p>
            <a:pPr>
              <a:buSzPct val="74000"/>
            </a:pPr>
            <a:r>
              <a:rPr lang="en-US" dirty="0" smtClean="0"/>
              <a:t>Wal-Mart’s December 10-Q had several new disclosures about FCPA problems, months before NY Times story broke</a:t>
            </a:r>
          </a:p>
          <a:p>
            <a:pPr>
              <a:buSzPct val="74000"/>
            </a:pPr>
            <a:r>
              <a:rPr lang="en-US" dirty="0" smtClean="0"/>
              <a:t>Motorola Mobility revised a number of employment agreements in a 10-Q filed just a month before Google announced it was buying company late last summer.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5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579</Words>
  <Application>Microsoft Office PowerPoint</Application>
  <PresentationFormat>On-screen Show (4:3)</PresentationFormat>
  <Paragraphs>55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Hiding in Plain Site: Diving Deeply into SEC filings</vt:lpstr>
      <vt:lpstr>Brief background</vt:lpstr>
      <vt:lpstr>Why read SEC filings?</vt:lpstr>
      <vt:lpstr>Digging in</vt:lpstr>
      <vt:lpstr>The Challenge</vt:lpstr>
      <vt:lpstr>Search is Dumb!</vt:lpstr>
      <vt:lpstr>How we do it</vt:lpstr>
      <vt:lpstr>Some of our favorite examples</vt:lpstr>
    </vt:vector>
  </TitlesOfParts>
  <Company>author/journalist/blogger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in Plain Site: Diving into SEC filings</dc:title>
  <dc:creator>Michelle Leder</dc:creator>
  <cp:lastModifiedBy>Theresa</cp:lastModifiedBy>
  <cp:revision>12</cp:revision>
  <dcterms:created xsi:type="dcterms:W3CDTF">2012-06-19T14:51:36Z</dcterms:created>
  <dcterms:modified xsi:type="dcterms:W3CDTF">2012-06-28T15:13:38Z</dcterms:modified>
</cp:coreProperties>
</file>