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59" r:id="rId4"/>
    <p:sldId id="281" r:id="rId5"/>
    <p:sldId id="260" r:id="rId6"/>
    <p:sldId id="261" r:id="rId7"/>
    <p:sldId id="279" r:id="rId8"/>
    <p:sldId id="273" r:id="rId9"/>
    <p:sldId id="274" r:id="rId10"/>
    <p:sldId id="262" r:id="rId11"/>
    <p:sldId id="263" r:id="rId12"/>
    <p:sldId id="264" r:id="rId13"/>
    <p:sldId id="265" r:id="rId14"/>
    <p:sldId id="270" r:id="rId15"/>
    <p:sldId id="280" r:id="rId16"/>
    <p:sldId id="272" r:id="rId17"/>
    <p:sldId id="275" r:id="rId18"/>
    <p:sldId id="277" r:id="rId19"/>
    <p:sldId id="278" r:id="rId20"/>
    <p:sldId id="276" r:id="rId21"/>
    <p:sldId id="282" r:id="rId22"/>
    <p:sldId id="283" r:id="rId23"/>
    <p:sldId id="268" r:id="rId24"/>
    <p:sldId id="267" r:id="rId25"/>
  </p:sldIdLst>
  <p:sldSz cx="12188825"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70" d="100"/>
          <a:sy n="70" d="100"/>
        </p:scale>
        <p:origin x="398" y="43"/>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F:\03.%20Elance%20Projects\Greenhaven\GHR%20Performance%20Summary3%2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bg2">
                    <a:lumMod val="50000"/>
                  </a:schemeClr>
                </a:solidFill>
                <a:latin typeface="+mn-lt"/>
                <a:ea typeface="+mn-ea"/>
                <a:cs typeface="+mn-cs"/>
              </a:defRPr>
            </a:pPr>
            <a:r>
              <a:rPr lang="en-US" sz="1400" b="1" dirty="0" smtClean="0">
                <a:solidFill>
                  <a:schemeClr val="bg2">
                    <a:lumMod val="50000"/>
                  </a:schemeClr>
                </a:solidFill>
              </a:rPr>
              <a:t>DISTRIBUTION</a:t>
            </a:r>
            <a:r>
              <a:rPr lang="en-US" sz="1400" b="1" baseline="0" dirty="0" smtClean="0">
                <a:solidFill>
                  <a:schemeClr val="bg2">
                    <a:lumMod val="50000"/>
                  </a:schemeClr>
                </a:solidFill>
              </a:rPr>
              <a:t> OF MONTHLY RETURNS</a:t>
            </a:r>
            <a:endParaRPr lang="en-US" sz="1400" b="1" dirty="0">
              <a:solidFill>
                <a:schemeClr val="bg2">
                  <a:lumMod val="50000"/>
                </a:schemeClr>
              </a:solidFill>
            </a:endParaRPr>
          </a:p>
        </c:rich>
      </c:tx>
      <c:layout>
        <c:manualLayout>
          <c:xMode val="edge"/>
          <c:yMode val="edge"/>
          <c:x val="0.11955326540064801"/>
          <c:y val="4.0066103001401003E-2"/>
        </c:manualLayout>
      </c:layout>
      <c:overlay val="0"/>
      <c:spPr>
        <a:noFill/>
        <a:ln>
          <a:noFill/>
        </a:ln>
        <a:effectLst/>
      </c:spPr>
    </c:title>
    <c:autoTitleDeleted val="0"/>
    <c:plotArea>
      <c:layout>
        <c:manualLayout>
          <c:layoutTarget val="inner"/>
          <c:xMode val="edge"/>
          <c:yMode val="edge"/>
          <c:x val="0.106423667915297"/>
          <c:y val="2.7428476696694199E-2"/>
          <c:w val="0.85751784124422703"/>
          <c:h val="0.795493987792247"/>
        </c:manualLayout>
      </c:layout>
      <c:barChart>
        <c:barDir val="col"/>
        <c:grouping val="clustered"/>
        <c:varyColors val="0"/>
        <c:ser>
          <c:idx val="0"/>
          <c:order val="0"/>
          <c:tx>
            <c:strRef>
              <c:f>Inputs!$B$2</c:f>
              <c:strCache>
                <c:ptCount val="1"/>
                <c:pt idx="0">
                  <c:v>Greenhaven Road</c:v>
                </c:pt>
              </c:strCache>
            </c:strRef>
          </c:tx>
          <c:spPr>
            <a:solidFill>
              <a:srgbClr val="005C11"/>
            </a:solidFill>
            <a:ln>
              <a:noFill/>
            </a:ln>
            <a:effectLst/>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cat>
            <c:strRef>
              <c:f>'Performance Data'!$G$14:$G$25</c:f>
              <c:strCache>
                <c:ptCount val="12"/>
                <c:pt idx="0">
                  <c:v>&lt; -10%</c:v>
                </c:pt>
                <c:pt idx="1">
                  <c:v>-10% to -8%</c:v>
                </c:pt>
                <c:pt idx="2">
                  <c:v>-8% to -6%</c:v>
                </c:pt>
                <c:pt idx="3">
                  <c:v>-6% to -4%</c:v>
                </c:pt>
                <c:pt idx="4">
                  <c:v>-4% to -2%</c:v>
                </c:pt>
                <c:pt idx="5">
                  <c:v>-2% to 0%</c:v>
                </c:pt>
                <c:pt idx="6">
                  <c:v>0% to 2%</c:v>
                </c:pt>
                <c:pt idx="7">
                  <c:v>2% to 4%</c:v>
                </c:pt>
                <c:pt idx="8">
                  <c:v>4% to 6%</c:v>
                </c:pt>
                <c:pt idx="9">
                  <c:v>6% to 8%</c:v>
                </c:pt>
                <c:pt idx="10">
                  <c:v>8% to 10%</c:v>
                </c:pt>
                <c:pt idx="11">
                  <c:v>&gt; 10%</c:v>
                </c:pt>
              </c:strCache>
            </c:strRef>
          </c:cat>
          <c:val>
            <c:numRef>
              <c:f>'Performance &gt;2011'!$I$6:$I$17</c:f>
              <c:numCache>
                <c:formatCode>General</c:formatCode>
                <c:ptCount val="12"/>
                <c:pt idx="0">
                  <c:v>2</c:v>
                </c:pt>
                <c:pt idx="1">
                  <c:v>0</c:v>
                </c:pt>
                <c:pt idx="2">
                  <c:v>1</c:v>
                </c:pt>
                <c:pt idx="3">
                  <c:v>2</c:v>
                </c:pt>
                <c:pt idx="4">
                  <c:v>3</c:v>
                </c:pt>
                <c:pt idx="5">
                  <c:v>6</c:v>
                </c:pt>
                <c:pt idx="6">
                  <c:v>13</c:v>
                </c:pt>
                <c:pt idx="7">
                  <c:v>8</c:v>
                </c:pt>
                <c:pt idx="8">
                  <c:v>8</c:v>
                </c:pt>
                <c:pt idx="9">
                  <c:v>3</c:v>
                </c:pt>
                <c:pt idx="10">
                  <c:v>1</c:v>
                </c:pt>
                <c:pt idx="11">
                  <c:v>3</c:v>
                </c:pt>
              </c:numCache>
            </c:numRef>
          </c:val>
        </c:ser>
        <c:dLbls>
          <c:showLegendKey val="0"/>
          <c:showVal val="0"/>
          <c:showCatName val="0"/>
          <c:showSerName val="0"/>
          <c:showPercent val="0"/>
          <c:showBubbleSize val="0"/>
        </c:dLbls>
        <c:gapWidth val="50"/>
        <c:overlap val="-27"/>
        <c:axId val="403933304"/>
        <c:axId val="403931344"/>
        <c:extLst>
          <c:ext xmlns:c15="http://schemas.microsoft.com/office/drawing/2012/chart" uri="{02D57815-91ED-43cb-92C2-25804820EDAC}">
            <c15:filteredBarSeries>
              <c15:ser>
                <c:idx val="1"/>
                <c:order val="1"/>
                <c:tx>
                  <c:strRef>
                    <c:extLst>
                      <c:ext uri="{02D57815-91ED-43cb-92C2-25804820EDAC}">
                        <c15:formulaRef>
                          <c15:sqref>'Performance Data'!$J$13</c15:sqref>
                        </c15:formulaRef>
                      </c:ext>
                    </c:extLst>
                    <c:strCache>
                      <c:ptCount val="1"/>
                      <c:pt idx="0">
                        <c:v>Barclay HF Index</c:v>
                      </c:pt>
                    </c:strCache>
                  </c:strRef>
                </c:tx>
                <c:spPr>
                  <a:solidFill>
                    <a:schemeClr val="accent5">
                      <a:shade val="76000"/>
                    </a:schemeClr>
                  </a:solidFill>
                  <a:ln>
                    <a:noFill/>
                  </a:ln>
                  <a:effectLst/>
                </c:spPr>
                <c:invertIfNegative val="0"/>
                <c:val>
                  <c:numRef>
                    <c:extLst>
                      <c:ext uri="{02D57815-91ED-43cb-92C2-25804820EDAC}">
                        <c15:formulaRef>
                          <c15:sqref>'Performance Data'!$J$14:$J$25</c15:sqref>
                        </c15:formulaRef>
                      </c:ext>
                    </c:extLst>
                    <c:numCache>
                      <c:formatCode>General</c:formatCode>
                      <c:ptCount val="12"/>
                      <c:pt idx="0">
                        <c:v>0</c:v>
                      </c:pt>
                      <c:pt idx="1">
                        <c:v>1</c:v>
                      </c:pt>
                      <c:pt idx="2">
                        <c:v>1</c:v>
                      </c:pt>
                      <c:pt idx="3">
                        <c:v>1</c:v>
                      </c:pt>
                      <c:pt idx="4">
                        <c:v>8</c:v>
                      </c:pt>
                      <c:pt idx="5">
                        <c:v>27</c:v>
                      </c:pt>
                      <c:pt idx="6">
                        <c:v>63</c:v>
                      </c:pt>
                      <c:pt idx="7">
                        <c:v>19</c:v>
                      </c:pt>
                      <c:pt idx="8">
                        <c:v>2</c:v>
                      </c:pt>
                      <c:pt idx="9">
                        <c:v>0</c:v>
                      </c:pt>
                      <c:pt idx="10">
                        <c:v>0</c:v>
                      </c:pt>
                      <c:pt idx="11">
                        <c:v>0</c:v>
                      </c:pt>
                    </c:numCache>
                  </c:numRef>
                </c:val>
              </c15:ser>
            </c15:filteredBarSeries>
          </c:ext>
        </c:extLst>
      </c:barChart>
      <c:catAx>
        <c:axId val="403933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931344"/>
        <c:crosses val="autoZero"/>
        <c:auto val="1"/>
        <c:lblAlgn val="ctr"/>
        <c:lblOffset val="100"/>
        <c:noMultiLvlLbl val="0"/>
      </c:catAx>
      <c:valAx>
        <c:axId val="403931344"/>
        <c:scaling>
          <c:orientation val="minMax"/>
          <c:max val="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a:t>
                </a:r>
                <a:r>
                  <a:rPr lang="en-US" baseline="0"/>
                  <a:t> Months</a:t>
                </a:r>
                <a:endParaRPr lang="en-US"/>
              </a:p>
            </c:rich>
          </c:tx>
          <c:layout>
            <c:manualLayout>
              <c:xMode val="edge"/>
              <c:yMode val="edge"/>
              <c:x val="5.5210477992321001E-3"/>
              <c:y val="0.361823128690138"/>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933304"/>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rot="-5400000" vert="horz" anchor="t" anchorCtr="0"/>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77578-4C8E-DF46-B76F-5E6025748495}" type="datetimeFigureOut">
              <a:rPr lang="es-ES" smtClean="0"/>
              <a:t>28/06/2015</a:t>
            </a:fld>
            <a:endParaRPr lang="en-US"/>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061DF-BF70-AD4D-A3BF-7BB1AE0F9E77}" type="slidenum">
              <a:rPr lang="en-US" smtClean="0"/>
              <a:t>‹#›</a:t>
            </a:fld>
            <a:endParaRPr lang="en-US"/>
          </a:p>
        </p:txBody>
      </p:sp>
    </p:spTree>
    <p:extLst>
      <p:ext uri="{BB962C8B-B14F-4D97-AF65-F5344CB8AC3E}">
        <p14:creationId xmlns:p14="http://schemas.microsoft.com/office/powerpoint/2010/main" val="1281205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0D547C52-183E-674D-B3CF-0AC189932C41}" type="slidenum">
              <a:rPr lang="en-US" sz="1200">
                <a:latin typeface="Calibri" charset="0"/>
              </a:rPr>
              <a:pPr/>
              <a:t>1</a:t>
            </a:fld>
            <a:endParaRPr lang="en-US" sz="1200">
              <a:latin typeface="Calibri" charset="0"/>
            </a:endParaRPr>
          </a:p>
        </p:txBody>
      </p:sp>
    </p:spTree>
    <p:extLst>
      <p:ext uri="{BB962C8B-B14F-4D97-AF65-F5344CB8AC3E}">
        <p14:creationId xmlns:p14="http://schemas.microsoft.com/office/powerpoint/2010/main" val="2101292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037031B3-7E5B-E143-8BF6-2641E7850067}" type="slidenum">
              <a:rPr lang="en-US" sz="1200">
                <a:latin typeface="Calibri" charset="0"/>
              </a:rPr>
              <a:pPr/>
              <a:t>10</a:t>
            </a:fld>
            <a:endParaRPr lang="en-US" sz="1200">
              <a:latin typeface="Calibri" charset="0"/>
            </a:endParaRPr>
          </a:p>
        </p:txBody>
      </p:sp>
    </p:spTree>
    <p:extLst>
      <p:ext uri="{BB962C8B-B14F-4D97-AF65-F5344CB8AC3E}">
        <p14:creationId xmlns:p14="http://schemas.microsoft.com/office/powerpoint/2010/main" val="329651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7DB0B2E0-D6EA-CB48-9460-B6B3FC550994}" type="slidenum">
              <a:rPr lang="en-US" sz="1200">
                <a:latin typeface="Calibri" charset="0"/>
              </a:rPr>
              <a:pPr/>
              <a:t>11</a:t>
            </a:fld>
            <a:endParaRPr lang="en-US" sz="1200">
              <a:latin typeface="Calibri" charset="0"/>
            </a:endParaRPr>
          </a:p>
        </p:txBody>
      </p:sp>
    </p:spTree>
    <p:extLst>
      <p:ext uri="{BB962C8B-B14F-4D97-AF65-F5344CB8AC3E}">
        <p14:creationId xmlns:p14="http://schemas.microsoft.com/office/powerpoint/2010/main" val="1629331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7CE4FA75-13E5-474F-BAA7-5373883F2F0C}" type="slidenum">
              <a:rPr lang="en-US" sz="1200">
                <a:latin typeface="Calibri" charset="0"/>
              </a:rPr>
              <a:pPr/>
              <a:t>12</a:t>
            </a:fld>
            <a:endParaRPr lang="en-US" sz="1200">
              <a:latin typeface="Calibri" charset="0"/>
            </a:endParaRPr>
          </a:p>
        </p:txBody>
      </p:sp>
    </p:spTree>
    <p:extLst>
      <p:ext uri="{BB962C8B-B14F-4D97-AF65-F5344CB8AC3E}">
        <p14:creationId xmlns:p14="http://schemas.microsoft.com/office/powerpoint/2010/main" val="4040536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F6BD1B0F-477B-3F4D-B147-A954499369C8}" type="slidenum">
              <a:rPr lang="en-US" sz="1200">
                <a:latin typeface="Calibri" charset="0"/>
              </a:rPr>
              <a:pPr/>
              <a:t>13</a:t>
            </a:fld>
            <a:endParaRPr lang="en-US" sz="1200">
              <a:latin typeface="Calibri" charset="0"/>
            </a:endParaRPr>
          </a:p>
        </p:txBody>
      </p:sp>
    </p:spTree>
    <p:extLst>
      <p:ext uri="{BB962C8B-B14F-4D97-AF65-F5344CB8AC3E}">
        <p14:creationId xmlns:p14="http://schemas.microsoft.com/office/powerpoint/2010/main" val="240404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0A990459-C719-AC47-BEDC-34732070F655}" type="slidenum">
              <a:rPr lang="en-US" sz="1200">
                <a:latin typeface="Calibri" charset="0"/>
              </a:rPr>
              <a:pPr/>
              <a:t>15</a:t>
            </a:fld>
            <a:endParaRPr lang="en-US" sz="1200">
              <a:latin typeface="Calibri" charset="0"/>
            </a:endParaRPr>
          </a:p>
        </p:txBody>
      </p:sp>
    </p:spTree>
    <p:extLst>
      <p:ext uri="{BB962C8B-B14F-4D97-AF65-F5344CB8AC3E}">
        <p14:creationId xmlns:p14="http://schemas.microsoft.com/office/powerpoint/2010/main" val="1996101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16</a:t>
            </a:fld>
            <a:endParaRPr lang="en-US" sz="1200">
              <a:latin typeface="Calibri" charset="0"/>
            </a:endParaRPr>
          </a:p>
        </p:txBody>
      </p:sp>
    </p:spTree>
    <p:extLst>
      <p:ext uri="{BB962C8B-B14F-4D97-AF65-F5344CB8AC3E}">
        <p14:creationId xmlns:p14="http://schemas.microsoft.com/office/powerpoint/2010/main" val="248363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17</a:t>
            </a:fld>
            <a:endParaRPr lang="en-US" sz="1200">
              <a:latin typeface="Calibri" charset="0"/>
            </a:endParaRPr>
          </a:p>
        </p:txBody>
      </p:sp>
    </p:spTree>
    <p:extLst>
      <p:ext uri="{BB962C8B-B14F-4D97-AF65-F5344CB8AC3E}">
        <p14:creationId xmlns:p14="http://schemas.microsoft.com/office/powerpoint/2010/main" val="46074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18</a:t>
            </a:fld>
            <a:endParaRPr lang="en-US" sz="1200">
              <a:latin typeface="Calibri" charset="0"/>
            </a:endParaRPr>
          </a:p>
        </p:txBody>
      </p:sp>
    </p:spTree>
    <p:extLst>
      <p:ext uri="{BB962C8B-B14F-4D97-AF65-F5344CB8AC3E}">
        <p14:creationId xmlns:p14="http://schemas.microsoft.com/office/powerpoint/2010/main" val="293382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20</a:t>
            </a:fld>
            <a:endParaRPr lang="en-US" sz="1200">
              <a:latin typeface="Calibri" charset="0"/>
            </a:endParaRPr>
          </a:p>
        </p:txBody>
      </p:sp>
    </p:spTree>
    <p:extLst>
      <p:ext uri="{BB962C8B-B14F-4D97-AF65-F5344CB8AC3E}">
        <p14:creationId xmlns:p14="http://schemas.microsoft.com/office/powerpoint/2010/main" val="2882532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21</a:t>
            </a:fld>
            <a:endParaRPr lang="en-US" sz="1200">
              <a:latin typeface="Calibri" charset="0"/>
            </a:endParaRPr>
          </a:p>
        </p:txBody>
      </p:sp>
    </p:spTree>
    <p:extLst>
      <p:ext uri="{BB962C8B-B14F-4D97-AF65-F5344CB8AC3E}">
        <p14:creationId xmlns:p14="http://schemas.microsoft.com/office/powerpoint/2010/main" val="290684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2</a:t>
            </a:fld>
            <a:endParaRPr lang="en-US" sz="1200">
              <a:latin typeface="Calibri" charset="0"/>
            </a:endParaRPr>
          </a:p>
        </p:txBody>
      </p:sp>
    </p:spTree>
    <p:extLst>
      <p:ext uri="{BB962C8B-B14F-4D97-AF65-F5344CB8AC3E}">
        <p14:creationId xmlns:p14="http://schemas.microsoft.com/office/powerpoint/2010/main" val="820003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22</a:t>
            </a:fld>
            <a:endParaRPr lang="en-US" sz="1200">
              <a:latin typeface="Calibri" charset="0"/>
            </a:endParaRPr>
          </a:p>
        </p:txBody>
      </p:sp>
    </p:spTree>
    <p:extLst>
      <p:ext uri="{BB962C8B-B14F-4D97-AF65-F5344CB8AC3E}">
        <p14:creationId xmlns:p14="http://schemas.microsoft.com/office/powerpoint/2010/main" val="358753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1E2B5134-CD3D-DD49-B152-582F047FCB11}" type="slidenum">
              <a:rPr lang="en-US" sz="1200">
                <a:latin typeface="Calibri" charset="0"/>
              </a:rPr>
              <a:pPr/>
              <a:t>23</a:t>
            </a:fld>
            <a:endParaRPr lang="en-US" sz="1200">
              <a:latin typeface="Calibri" charset="0"/>
            </a:endParaRPr>
          </a:p>
        </p:txBody>
      </p:sp>
    </p:spTree>
    <p:extLst>
      <p:ext uri="{BB962C8B-B14F-4D97-AF65-F5344CB8AC3E}">
        <p14:creationId xmlns:p14="http://schemas.microsoft.com/office/powerpoint/2010/main" val="3504925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Segoe UI Light" charset="0"/>
              </a:rPr>
              <a:t>THIS SLIDE NEEDS DATA AND WILL PROBABLY BE SPLIT INTO TWO OR THREE SILDES – THIS IS REALLY A PLACE HOLDER</a:t>
            </a:r>
          </a:p>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322D1471-2E35-524A-8E2D-25339E90099B}" type="slidenum">
              <a:rPr lang="en-US" sz="1200">
                <a:latin typeface="Calibri" charset="0"/>
              </a:rPr>
              <a:pPr/>
              <a:t>24</a:t>
            </a:fld>
            <a:endParaRPr lang="en-US" sz="1200">
              <a:latin typeface="Calibri" charset="0"/>
            </a:endParaRPr>
          </a:p>
        </p:txBody>
      </p:sp>
    </p:spTree>
    <p:extLst>
      <p:ext uri="{BB962C8B-B14F-4D97-AF65-F5344CB8AC3E}">
        <p14:creationId xmlns:p14="http://schemas.microsoft.com/office/powerpoint/2010/main" val="378633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12A74468-5BD7-DF48-BC3E-9037DF06ECE5}" type="slidenum">
              <a:rPr lang="en-US" sz="1200">
                <a:latin typeface="Calibri" charset="0"/>
              </a:rPr>
              <a:pPr/>
              <a:t>3</a:t>
            </a:fld>
            <a:endParaRPr lang="en-US" sz="1200">
              <a:latin typeface="Calibri" charset="0"/>
            </a:endParaRPr>
          </a:p>
        </p:txBody>
      </p:sp>
    </p:spTree>
    <p:extLst>
      <p:ext uri="{BB962C8B-B14F-4D97-AF65-F5344CB8AC3E}">
        <p14:creationId xmlns:p14="http://schemas.microsoft.com/office/powerpoint/2010/main" val="206058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Let’s do this on a slide like</a:t>
            </a:r>
            <a:r>
              <a:rPr lang="en-US" baseline="0" dirty="0" smtClean="0">
                <a:latin typeface="Calibri" charset="0"/>
              </a:rPr>
              <a:t> slide number 2, Can you add in animation so that the bullet points come up one at a time</a:t>
            </a:r>
            <a:endParaRPr lang="en-US" dirty="0">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D59AA9E2-6DA4-F247-93DE-0EE8628A17CC}" type="slidenum">
              <a:rPr lang="en-US" sz="1200">
                <a:latin typeface="Calibri" charset="0"/>
              </a:rPr>
              <a:pPr/>
              <a:t>4</a:t>
            </a:fld>
            <a:endParaRPr lang="en-US" sz="1200">
              <a:latin typeface="Calibri" charset="0"/>
            </a:endParaRPr>
          </a:p>
        </p:txBody>
      </p:sp>
    </p:spTree>
    <p:extLst>
      <p:ext uri="{BB962C8B-B14F-4D97-AF65-F5344CB8AC3E}">
        <p14:creationId xmlns:p14="http://schemas.microsoft.com/office/powerpoint/2010/main" val="62684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Let’s do this on a slide like</a:t>
            </a:r>
            <a:r>
              <a:rPr lang="en-US" baseline="0" dirty="0" smtClean="0">
                <a:latin typeface="Calibri" charset="0"/>
              </a:rPr>
              <a:t> slide number 2, Can you add in animation so that the bullet points come up one at a time</a:t>
            </a:r>
            <a:endParaRPr lang="en-US" dirty="0">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D59AA9E2-6DA4-F247-93DE-0EE8628A17CC}" type="slidenum">
              <a:rPr lang="en-US" sz="1200">
                <a:latin typeface="Calibri" charset="0"/>
              </a:rPr>
              <a:pPr/>
              <a:t>5</a:t>
            </a:fld>
            <a:endParaRPr lang="en-US" sz="1200">
              <a:latin typeface="Calibri" charset="0"/>
            </a:endParaRPr>
          </a:p>
        </p:txBody>
      </p:sp>
    </p:spTree>
    <p:extLst>
      <p:ext uri="{BB962C8B-B14F-4D97-AF65-F5344CB8AC3E}">
        <p14:creationId xmlns:p14="http://schemas.microsoft.com/office/powerpoint/2010/main" val="180121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Let’s also make this</a:t>
            </a:r>
            <a:r>
              <a:rPr lang="en-US" baseline="0" dirty="0" smtClean="0">
                <a:latin typeface="Calibri" charset="0"/>
              </a:rPr>
              <a:t> like slide 2, with a white background.  Can you make the three lines at the bottom bullet points that are animated so they come up one at a time</a:t>
            </a:r>
            <a:endParaRPr lang="en-US"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57A01EE-4A6D-AE41-BB7A-BDDF5D58ECE0}" type="slidenum">
              <a:rPr lang="en-US" sz="1200">
                <a:latin typeface="Calibri" charset="0"/>
              </a:rPr>
              <a:pPr/>
              <a:t>6</a:t>
            </a:fld>
            <a:endParaRPr lang="en-US" sz="1200">
              <a:latin typeface="Calibri" charset="0"/>
            </a:endParaRPr>
          </a:p>
        </p:txBody>
      </p:sp>
    </p:spTree>
    <p:extLst>
      <p:ext uri="{BB962C8B-B14F-4D97-AF65-F5344CB8AC3E}">
        <p14:creationId xmlns:p14="http://schemas.microsoft.com/office/powerpoint/2010/main" val="344020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Let’s also make this</a:t>
            </a:r>
            <a:r>
              <a:rPr lang="en-US" baseline="0" dirty="0" smtClean="0">
                <a:latin typeface="Calibri" charset="0"/>
              </a:rPr>
              <a:t> like slide 2, with a white background.  Can you make the three lines at the bottom bullet points that are animated so they come up one at a time</a:t>
            </a:r>
            <a:endParaRPr lang="en-US"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57A01EE-4A6D-AE41-BB7A-BDDF5D58ECE0}" type="slidenum">
              <a:rPr lang="en-US" sz="1200">
                <a:latin typeface="Calibri" charset="0"/>
              </a:rPr>
              <a:pPr/>
              <a:t>7</a:t>
            </a:fld>
            <a:endParaRPr lang="en-US" sz="1200">
              <a:latin typeface="Calibri" charset="0"/>
            </a:endParaRPr>
          </a:p>
        </p:txBody>
      </p:sp>
    </p:spTree>
    <p:extLst>
      <p:ext uri="{BB962C8B-B14F-4D97-AF65-F5344CB8AC3E}">
        <p14:creationId xmlns:p14="http://schemas.microsoft.com/office/powerpoint/2010/main" val="421570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 – Can you</a:t>
            </a:r>
            <a:r>
              <a:rPr lang="en-US" baseline="0" dirty="0" smtClean="0">
                <a:latin typeface="Calibri" charset="0"/>
              </a:rPr>
              <a:t> animate so the HAS 500 Seats comes up, then Buys 2.3 Products, then Spends $30K</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8</a:t>
            </a:fld>
            <a:endParaRPr lang="en-US" sz="1200">
              <a:latin typeface="Calibri" charset="0"/>
            </a:endParaRPr>
          </a:p>
        </p:txBody>
      </p:sp>
    </p:spTree>
    <p:extLst>
      <p:ext uri="{BB962C8B-B14F-4D97-AF65-F5344CB8AC3E}">
        <p14:creationId xmlns:p14="http://schemas.microsoft.com/office/powerpoint/2010/main" val="209087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FIX LOGO</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fld id="{80039663-1344-1D49-B6C4-8DA9B5A6AE30}" type="slidenum">
              <a:rPr lang="en-US" sz="1200">
                <a:latin typeface="Calibri" charset="0"/>
              </a:rPr>
              <a:pPr/>
              <a:t>9</a:t>
            </a:fld>
            <a:endParaRPr lang="en-US" sz="1200">
              <a:latin typeface="Calibri" charset="0"/>
            </a:endParaRPr>
          </a:p>
        </p:txBody>
      </p:sp>
    </p:spTree>
    <p:extLst>
      <p:ext uri="{BB962C8B-B14F-4D97-AF65-F5344CB8AC3E}">
        <p14:creationId xmlns:p14="http://schemas.microsoft.com/office/powerpoint/2010/main" val="297845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162" y="2130426"/>
            <a:ext cx="10360501" cy="1470025"/>
          </a:xfrm>
        </p:spPr>
        <p:txBody>
          <a:bodyPr/>
          <a:lstStyle/>
          <a:p>
            <a:r>
              <a:rPr lang="es-ES_tradnl" smtClean="0"/>
              <a:t>Clic para editar título</a:t>
            </a:r>
            <a:endParaRPr lang="en-US"/>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A1D31B45-3079-6942-8278-16C6F95200BB}" type="datetimeFigureOut">
              <a:rPr lang="es-ES" smtClean="0"/>
              <a:t>28/06/2015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86167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A1D31B45-3079-6942-8278-16C6F95200BB}" type="datetimeFigureOut">
              <a:rPr lang="es-ES" smtClean="0"/>
              <a:t>28/06/2015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88517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274639"/>
            <a:ext cx="2742486" cy="5851525"/>
          </a:xfrm>
        </p:spPr>
        <p:txBody>
          <a:bodyPr vert="eaVert"/>
          <a:lstStyle/>
          <a:p>
            <a:r>
              <a:rPr lang="es-ES_tradnl" smtClean="0"/>
              <a:t>Clic para editar título</a:t>
            </a:r>
            <a:endParaRPr lang="en-US"/>
          </a:p>
        </p:txBody>
      </p:sp>
      <p:sp>
        <p:nvSpPr>
          <p:cNvPr id="3" name="Marcador de texto vertical 2"/>
          <p:cNvSpPr>
            <a:spLocks noGrp="1"/>
          </p:cNvSpPr>
          <p:nvPr>
            <p:ph type="body" orient="vert" idx="1"/>
          </p:nvPr>
        </p:nvSpPr>
        <p:spPr>
          <a:xfrm>
            <a:off x="609441" y="274639"/>
            <a:ext cx="802431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A1D31B45-3079-6942-8278-16C6F95200BB}" type="datetimeFigureOut">
              <a:rPr lang="es-ES" smtClean="0"/>
              <a:t>28/06/2015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1497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74" y="465336"/>
            <a:ext cx="11026294" cy="386437"/>
          </a:xfrm>
        </p:spPr>
        <p:txBody>
          <a:bodyPr>
            <a:no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42473" y="1064182"/>
            <a:ext cx="3419759" cy="441586"/>
          </a:xfrm>
        </p:spPr>
        <p:txBody>
          <a:bodyPr>
            <a:noAutofit/>
          </a:bodyPr>
          <a:lstStyle>
            <a:lvl1pPr marL="0" indent="0">
              <a:buNone/>
              <a:defRPr>
                <a:solidFill>
                  <a:srgbClr val="005C1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Content Placeholder 2"/>
          <p:cNvSpPr>
            <a:spLocks noGrp="1"/>
          </p:cNvSpPr>
          <p:nvPr>
            <p:ph idx="15"/>
          </p:nvPr>
        </p:nvSpPr>
        <p:spPr>
          <a:xfrm>
            <a:off x="442473" y="1640706"/>
            <a:ext cx="3199568" cy="4277429"/>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Content Placeholder 2"/>
          <p:cNvSpPr>
            <a:spLocks noGrp="1"/>
          </p:cNvSpPr>
          <p:nvPr>
            <p:ph idx="16"/>
          </p:nvPr>
        </p:nvSpPr>
        <p:spPr>
          <a:xfrm>
            <a:off x="4312008" y="1064182"/>
            <a:ext cx="3419759" cy="441586"/>
          </a:xfrm>
        </p:spPr>
        <p:txBody>
          <a:bodyPr>
            <a:noAutofit/>
          </a:bodyPr>
          <a:lstStyle>
            <a:lvl1pPr marL="0" indent="0">
              <a:buNone/>
              <a:defRPr>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1" name="Content Placeholder 2"/>
          <p:cNvSpPr>
            <a:spLocks noGrp="1"/>
          </p:cNvSpPr>
          <p:nvPr>
            <p:ph idx="17"/>
          </p:nvPr>
        </p:nvSpPr>
        <p:spPr>
          <a:xfrm>
            <a:off x="4312007" y="1640706"/>
            <a:ext cx="3212089" cy="4277429"/>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Content Placeholder 2"/>
          <p:cNvSpPr>
            <a:spLocks noGrp="1"/>
          </p:cNvSpPr>
          <p:nvPr>
            <p:ph idx="18"/>
          </p:nvPr>
        </p:nvSpPr>
        <p:spPr>
          <a:xfrm>
            <a:off x="8194065" y="1064182"/>
            <a:ext cx="3419759" cy="441586"/>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3" name="Content Placeholder 2"/>
          <p:cNvSpPr>
            <a:spLocks noGrp="1"/>
          </p:cNvSpPr>
          <p:nvPr>
            <p:ph idx="19"/>
          </p:nvPr>
        </p:nvSpPr>
        <p:spPr>
          <a:xfrm>
            <a:off x="8194063" y="1640706"/>
            <a:ext cx="3274704" cy="4277429"/>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Content Placeholder 2"/>
          <p:cNvSpPr>
            <a:spLocks noGrp="1"/>
          </p:cNvSpPr>
          <p:nvPr>
            <p:ph idx="20"/>
          </p:nvPr>
        </p:nvSpPr>
        <p:spPr>
          <a:xfrm>
            <a:off x="421600" y="6264319"/>
            <a:ext cx="6873956" cy="487862"/>
          </a:xfrm>
        </p:spPr>
        <p:txBody>
          <a:bodyPr>
            <a:normAutofit/>
          </a:bodyPr>
          <a:lstStyle>
            <a:lvl1pPr marL="0" indent="0">
              <a:buNone/>
              <a:defRPr sz="1200" i="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8" name="Content Placeholder 2"/>
          <p:cNvSpPr>
            <a:spLocks noGrp="1"/>
          </p:cNvSpPr>
          <p:nvPr>
            <p:ph idx="21"/>
          </p:nvPr>
        </p:nvSpPr>
        <p:spPr>
          <a:xfrm>
            <a:off x="168780" y="6189165"/>
            <a:ext cx="236125" cy="299319"/>
          </a:xfrm>
        </p:spPr>
        <p:txBody>
          <a:bodyPr>
            <a:noAutofit/>
          </a:bodyPr>
          <a:lstStyle>
            <a:lvl1pPr marL="0" indent="0">
              <a:buNone/>
              <a:defRPr sz="3200" i="0" baseline="0">
                <a:solidFill>
                  <a:srgbClr val="005C1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4" name="Date Placeholder 3"/>
          <p:cNvSpPr>
            <a:spLocks noGrp="1"/>
          </p:cNvSpPr>
          <p:nvPr>
            <p:ph type="dt" sz="half" idx="22"/>
          </p:nvPr>
        </p:nvSpPr>
        <p:spPr>
          <a:xfrm>
            <a:off x="7295838" y="6386515"/>
            <a:ext cx="872898" cy="365125"/>
          </a:xfrm>
        </p:spPr>
        <p:txBody>
          <a:bodyPr/>
          <a:lstStyle>
            <a:lvl1pPr>
              <a:defRPr smtClean="0"/>
            </a:lvl1pPr>
          </a:lstStyle>
          <a:p>
            <a:pPr>
              <a:defRPr/>
            </a:pPr>
            <a:fld id="{393AB59C-5E12-5242-BD0B-524124A56E21}" type="datetimeFigureOut">
              <a:rPr lang="en-US"/>
              <a:pPr>
                <a:defRPr/>
              </a:pPr>
              <a:t>6/28/2015</a:t>
            </a:fld>
            <a:endParaRPr lang="en-US"/>
          </a:p>
        </p:txBody>
      </p:sp>
      <p:sp>
        <p:nvSpPr>
          <p:cNvPr id="15" name="Slide Number Placeholder 5"/>
          <p:cNvSpPr>
            <a:spLocks noGrp="1"/>
          </p:cNvSpPr>
          <p:nvPr>
            <p:ph type="sldNum" sz="quarter" idx="23"/>
          </p:nvPr>
        </p:nvSpPr>
        <p:spPr>
          <a:xfrm>
            <a:off x="8283005" y="6356352"/>
            <a:ext cx="2742486" cy="365125"/>
          </a:xfrm>
        </p:spPr>
        <p:txBody>
          <a:bodyPr/>
          <a:lstStyle>
            <a:lvl1pPr>
              <a:defRPr smtClean="0"/>
            </a:lvl1pPr>
          </a:lstStyle>
          <a:p>
            <a:pPr>
              <a:defRPr/>
            </a:pPr>
            <a:fld id="{711ED008-23C1-F347-830D-152DB9239812}" type="slidenum">
              <a:rPr lang="en-US"/>
              <a:pPr>
                <a:defRPr/>
              </a:pPr>
              <a:t>‹#›</a:t>
            </a:fld>
            <a:endParaRPr lang="en-US"/>
          </a:p>
        </p:txBody>
      </p:sp>
    </p:spTree>
    <p:extLst>
      <p:ext uri="{BB962C8B-B14F-4D97-AF65-F5344CB8AC3E}">
        <p14:creationId xmlns:p14="http://schemas.microsoft.com/office/powerpoint/2010/main" val="236745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74" y="465336"/>
            <a:ext cx="11026294" cy="386437"/>
          </a:xfrm>
        </p:spPr>
        <p:txBody>
          <a:bodyPr>
            <a:no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42472" y="1377332"/>
            <a:ext cx="5283258" cy="441586"/>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Content Placeholder 2"/>
          <p:cNvSpPr>
            <a:spLocks noGrp="1"/>
          </p:cNvSpPr>
          <p:nvPr>
            <p:ph idx="15"/>
          </p:nvPr>
        </p:nvSpPr>
        <p:spPr>
          <a:xfrm>
            <a:off x="442472" y="1953854"/>
            <a:ext cx="4943080" cy="3883275"/>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Content Placeholder 2"/>
          <p:cNvSpPr>
            <a:spLocks noGrp="1"/>
          </p:cNvSpPr>
          <p:nvPr>
            <p:ph idx="16"/>
          </p:nvPr>
        </p:nvSpPr>
        <p:spPr>
          <a:xfrm>
            <a:off x="6265557" y="1377332"/>
            <a:ext cx="5283258" cy="441586"/>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1" name="Content Placeholder 2"/>
          <p:cNvSpPr>
            <a:spLocks noGrp="1"/>
          </p:cNvSpPr>
          <p:nvPr>
            <p:ph idx="17"/>
          </p:nvPr>
        </p:nvSpPr>
        <p:spPr>
          <a:xfrm>
            <a:off x="6265557" y="1953854"/>
            <a:ext cx="4962425" cy="3883275"/>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6" name="Content Placeholder 2"/>
          <p:cNvSpPr>
            <a:spLocks noGrp="1"/>
          </p:cNvSpPr>
          <p:nvPr>
            <p:ph idx="20"/>
          </p:nvPr>
        </p:nvSpPr>
        <p:spPr>
          <a:xfrm>
            <a:off x="442474" y="897639"/>
            <a:ext cx="11026294" cy="311203"/>
          </a:xfrm>
        </p:spPr>
        <p:txBody>
          <a:bodyPr>
            <a:normAutofit/>
          </a:bodyPr>
          <a:lstStyle>
            <a:lvl1pPr marL="0" indent="0">
              <a:buNone/>
              <a:defRPr sz="1400" i="1"/>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Content Placeholder 2"/>
          <p:cNvSpPr>
            <a:spLocks noGrp="1"/>
          </p:cNvSpPr>
          <p:nvPr>
            <p:ph idx="21"/>
          </p:nvPr>
        </p:nvSpPr>
        <p:spPr>
          <a:xfrm>
            <a:off x="421600" y="6264319"/>
            <a:ext cx="6873956" cy="487862"/>
          </a:xfrm>
        </p:spPr>
        <p:txBody>
          <a:bodyPr>
            <a:normAutofit/>
          </a:bodyPr>
          <a:lstStyle>
            <a:lvl1pPr marL="0" indent="0">
              <a:buNone/>
              <a:defRPr sz="1200" i="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1" name="Content Placeholder 2"/>
          <p:cNvSpPr>
            <a:spLocks noGrp="1"/>
          </p:cNvSpPr>
          <p:nvPr>
            <p:ph idx="22"/>
          </p:nvPr>
        </p:nvSpPr>
        <p:spPr>
          <a:xfrm>
            <a:off x="168780" y="6189165"/>
            <a:ext cx="236125" cy="299319"/>
          </a:xfrm>
        </p:spPr>
        <p:txBody>
          <a:bodyPr>
            <a:noAutofit/>
          </a:bodyPr>
          <a:lstStyle>
            <a:lvl1pPr marL="0" indent="0">
              <a:buNone/>
              <a:defRPr sz="3200" i="0" baseline="0">
                <a:solidFill>
                  <a:srgbClr val="005C1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Date Placeholder 3"/>
          <p:cNvSpPr>
            <a:spLocks noGrp="1"/>
          </p:cNvSpPr>
          <p:nvPr>
            <p:ph type="dt" sz="half" idx="23"/>
          </p:nvPr>
        </p:nvSpPr>
        <p:spPr>
          <a:xfrm>
            <a:off x="7295838" y="6386515"/>
            <a:ext cx="872898" cy="365125"/>
          </a:xfrm>
        </p:spPr>
        <p:txBody>
          <a:bodyPr/>
          <a:lstStyle>
            <a:lvl1pPr>
              <a:defRPr smtClean="0"/>
            </a:lvl1pPr>
          </a:lstStyle>
          <a:p>
            <a:pPr>
              <a:defRPr/>
            </a:pPr>
            <a:fld id="{D87BE715-20C3-ED4B-8A47-6CB393EA7BCA}" type="datetimeFigureOut">
              <a:rPr lang="en-US"/>
              <a:pPr>
                <a:defRPr/>
              </a:pPr>
              <a:t>6/28/2015</a:t>
            </a:fld>
            <a:endParaRPr lang="en-US"/>
          </a:p>
        </p:txBody>
      </p:sp>
      <p:sp>
        <p:nvSpPr>
          <p:cNvPr id="13" name="Slide Number Placeholder 5"/>
          <p:cNvSpPr>
            <a:spLocks noGrp="1"/>
          </p:cNvSpPr>
          <p:nvPr>
            <p:ph type="sldNum" sz="quarter" idx="24"/>
          </p:nvPr>
        </p:nvSpPr>
        <p:spPr>
          <a:xfrm>
            <a:off x="8283005" y="6356352"/>
            <a:ext cx="2742486" cy="365125"/>
          </a:xfrm>
        </p:spPr>
        <p:txBody>
          <a:bodyPr/>
          <a:lstStyle>
            <a:lvl1pPr>
              <a:defRPr smtClean="0"/>
            </a:lvl1pPr>
          </a:lstStyle>
          <a:p>
            <a:pPr>
              <a:defRPr/>
            </a:pPr>
            <a:fld id="{BBDBD5D8-4801-0A46-87F7-2B47EC6D8090}" type="slidenum">
              <a:rPr lang="en-US"/>
              <a:pPr>
                <a:defRPr/>
              </a:pPr>
              <a:t>‹#›</a:t>
            </a:fld>
            <a:endParaRPr lang="en-US"/>
          </a:p>
        </p:txBody>
      </p:sp>
    </p:spTree>
    <p:extLst>
      <p:ext uri="{BB962C8B-B14F-4D97-AF65-F5344CB8AC3E}">
        <p14:creationId xmlns:p14="http://schemas.microsoft.com/office/powerpoint/2010/main" val="369477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74" y="465336"/>
            <a:ext cx="11026294" cy="386437"/>
          </a:xfrm>
        </p:spPr>
        <p:txBody>
          <a:bodyPr>
            <a:no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42473" y="1377332"/>
            <a:ext cx="3419759" cy="441586"/>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Content Placeholder 2"/>
          <p:cNvSpPr>
            <a:spLocks noGrp="1"/>
          </p:cNvSpPr>
          <p:nvPr>
            <p:ph idx="15"/>
          </p:nvPr>
        </p:nvSpPr>
        <p:spPr>
          <a:xfrm>
            <a:off x="442473" y="1953854"/>
            <a:ext cx="3199568" cy="3883275"/>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Content Placeholder 2"/>
          <p:cNvSpPr>
            <a:spLocks noGrp="1"/>
          </p:cNvSpPr>
          <p:nvPr>
            <p:ph idx="16"/>
          </p:nvPr>
        </p:nvSpPr>
        <p:spPr>
          <a:xfrm>
            <a:off x="4312007" y="1377332"/>
            <a:ext cx="3419759" cy="441586"/>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1" name="Content Placeholder 2"/>
          <p:cNvSpPr>
            <a:spLocks noGrp="1"/>
          </p:cNvSpPr>
          <p:nvPr>
            <p:ph idx="17"/>
          </p:nvPr>
        </p:nvSpPr>
        <p:spPr>
          <a:xfrm>
            <a:off x="4312006" y="1953854"/>
            <a:ext cx="3212089" cy="3883275"/>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Content Placeholder 2"/>
          <p:cNvSpPr>
            <a:spLocks noGrp="1"/>
          </p:cNvSpPr>
          <p:nvPr>
            <p:ph idx="18"/>
          </p:nvPr>
        </p:nvSpPr>
        <p:spPr>
          <a:xfrm>
            <a:off x="8194063" y="1377332"/>
            <a:ext cx="3419759" cy="441586"/>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3" name="Content Placeholder 2"/>
          <p:cNvSpPr>
            <a:spLocks noGrp="1"/>
          </p:cNvSpPr>
          <p:nvPr>
            <p:ph idx="19"/>
          </p:nvPr>
        </p:nvSpPr>
        <p:spPr>
          <a:xfrm>
            <a:off x="8194063" y="1953854"/>
            <a:ext cx="3274704" cy="3883275"/>
          </a:xfrm>
        </p:spPr>
        <p:txBody>
          <a:bodyPr>
            <a:noAutofit/>
          </a:bodyPr>
          <a:lstStyle>
            <a:lvl1pPr marL="0" indent="0">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6" name="Content Placeholder 2"/>
          <p:cNvSpPr>
            <a:spLocks noGrp="1"/>
          </p:cNvSpPr>
          <p:nvPr>
            <p:ph idx="20"/>
          </p:nvPr>
        </p:nvSpPr>
        <p:spPr>
          <a:xfrm>
            <a:off x="442474" y="897639"/>
            <a:ext cx="11026294" cy="311203"/>
          </a:xfrm>
        </p:spPr>
        <p:txBody>
          <a:bodyPr>
            <a:normAutofit/>
          </a:bodyPr>
          <a:lstStyle>
            <a:lvl1pPr marL="0" indent="0">
              <a:buNone/>
              <a:defRPr sz="1400" i="1"/>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Content Placeholder 2"/>
          <p:cNvSpPr>
            <a:spLocks noGrp="1"/>
          </p:cNvSpPr>
          <p:nvPr>
            <p:ph idx="21"/>
          </p:nvPr>
        </p:nvSpPr>
        <p:spPr>
          <a:xfrm>
            <a:off x="421600" y="6264319"/>
            <a:ext cx="6873956" cy="487862"/>
          </a:xfrm>
        </p:spPr>
        <p:txBody>
          <a:bodyPr>
            <a:normAutofit/>
          </a:bodyPr>
          <a:lstStyle>
            <a:lvl1pPr marL="0" indent="0">
              <a:buNone/>
              <a:defRPr sz="1200" i="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1" name="Content Placeholder 2"/>
          <p:cNvSpPr>
            <a:spLocks noGrp="1"/>
          </p:cNvSpPr>
          <p:nvPr>
            <p:ph idx="22"/>
          </p:nvPr>
        </p:nvSpPr>
        <p:spPr>
          <a:xfrm>
            <a:off x="168780" y="6189165"/>
            <a:ext cx="236125" cy="299319"/>
          </a:xfrm>
        </p:spPr>
        <p:txBody>
          <a:bodyPr>
            <a:noAutofit/>
          </a:bodyPr>
          <a:lstStyle>
            <a:lvl1pPr marL="0" indent="0">
              <a:buNone/>
              <a:defRPr sz="3200" i="0" baseline="0">
                <a:solidFill>
                  <a:srgbClr val="005C1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4" name="Date Placeholder 3"/>
          <p:cNvSpPr>
            <a:spLocks noGrp="1"/>
          </p:cNvSpPr>
          <p:nvPr>
            <p:ph type="dt" sz="half" idx="23"/>
          </p:nvPr>
        </p:nvSpPr>
        <p:spPr>
          <a:xfrm>
            <a:off x="7295838" y="6386515"/>
            <a:ext cx="872898" cy="365125"/>
          </a:xfrm>
        </p:spPr>
        <p:txBody>
          <a:bodyPr/>
          <a:lstStyle>
            <a:lvl1pPr>
              <a:defRPr smtClean="0"/>
            </a:lvl1pPr>
          </a:lstStyle>
          <a:p>
            <a:pPr>
              <a:defRPr/>
            </a:pPr>
            <a:fld id="{5AC3EF13-182B-5E41-BD0B-A9DCCF606098}" type="datetimeFigureOut">
              <a:rPr lang="en-US"/>
              <a:pPr>
                <a:defRPr/>
              </a:pPr>
              <a:t>6/28/2015</a:t>
            </a:fld>
            <a:endParaRPr lang="en-US"/>
          </a:p>
        </p:txBody>
      </p:sp>
      <p:sp>
        <p:nvSpPr>
          <p:cNvPr id="15" name="Slide Number Placeholder 5"/>
          <p:cNvSpPr>
            <a:spLocks noGrp="1"/>
          </p:cNvSpPr>
          <p:nvPr>
            <p:ph type="sldNum" sz="quarter" idx="24"/>
          </p:nvPr>
        </p:nvSpPr>
        <p:spPr>
          <a:xfrm>
            <a:off x="8283005" y="6356352"/>
            <a:ext cx="2742486" cy="365125"/>
          </a:xfrm>
        </p:spPr>
        <p:txBody>
          <a:bodyPr/>
          <a:lstStyle>
            <a:lvl1pPr>
              <a:defRPr smtClean="0"/>
            </a:lvl1pPr>
          </a:lstStyle>
          <a:p>
            <a:pPr>
              <a:defRPr/>
            </a:pPr>
            <a:fld id="{17FF9311-9DAB-284C-96F1-C121772E400E}" type="slidenum">
              <a:rPr lang="en-US"/>
              <a:pPr>
                <a:defRPr/>
              </a:pPr>
              <a:t>‹#›</a:t>
            </a:fld>
            <a:endParaRPr lang="en-US"/>
          </a:p>
        </p:txBody>
      </p:sp>
    </p:spTree>
    <p:extLst>
      <p:ext uri="{BB962C8B-B14F-4D97-AF65-F5344CB8AC3E}">
        <p14:creationId xmlns:p14="http://schemas.microsoft.com/office/powerpoint/2010/main" val="241168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A1D31B45-3079-6942-8278-16C6F95200BB}" type="datetimeFigureOut">
              <a:rPr lang="es-ES" smtClean="0"/>
              <a:t>28/06/2015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73352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2833" y="4406901"/>
            <a:ext cx="10360501" cy="1362075"/>
          </a:xfrm>
        </p:spPr>
        <p:txBody>
          <a:bodyPr anchor="t"/>
          <a:lstStyle>
            <a:lvl1pPr algn="l">
              <a:defRPr sz="4000" b="1" cap="all"/>
            </a:lvl1pPr>
          </a:lstStyle>
          <a:p>
            <a:r>
              <a:rPr lang="es-ES_tradnl" smtClean="0"/>
              <a:t>Clic para editar título</a:t>
            </a:r>
            <a:endParaRPr lang="en-US"/>
          </a:p>
        </p:txBody>
      </p:sp>
      <p:sp>
        <p:nvSpPr>
          <p:cNvPr id="3" name="Marcador de texto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1D31B45-3079-6942-8278-16C6F95200BB}" type="datetimeFigureOut">
              <a:rPr lang="es-ES" smtClean="0"/>
              <a:t>28/06/2015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355339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fecha 4"/>
          <p:cNvSpPr>
            <a:spLocks noGrp="1"/>
          </p:cNvSpPr>
          <p:nvPr>
            <p:ph type="dt" sz="half" idx="10"/>
          </p:nvPr>
        </p:nvSpPr>
        <p:spPr/>
        <p:txBody>
          <a:bodyPr/>
          <a:lstStyle/>
          <a:p>
            <a:fld id="{A1D31B45-3079-6942-8278-16C6F95200BB}" type="datetimeFigureOut">
              <a:rPr lang="es-ES" smtClean="0"/>
              <a:t>28/06/2015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80103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n-US"/>
          </a:p>
        </p:txBody>
      </p:sp>
      <p:sp>
        <p:nvSpPr>
          <p:cNvPr id="3" name="Marcador de texto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texto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Marcador de fecha 6"/>
          <p:cNvSpPr>
            <a:spLocks noGrp="1"/>
          </p:cNvSpPr>
          <p:nvPr>
            <p:ph type="dt" sz="half" idx="10"/>
          </p:nvPr>
        </p:nvSpPr>
        <p:spPr/>
        <p:txBody>
          <a:bodyPr/>
          <a:lstStyle/>
          <a:p>
            <a:fld id="{A1D31B45-3079-6942-8278-16C6F95200BB}" type="datetimeFigureOut">
              <a:rPr lang="es-ES" smtClean="0"/>
              <a:t>28/06/2015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25580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fecha 2"/>
          <p:cNvSpPr>
            <a:spLocks noGrp="1"/>
          </p:cNvSpPr>
          <p:nvPr>
            <p:ph type="dt" sz="half" idx="10"/>
          </p:nvPr>
        </p:nvSpPr>
        <p:spPr/>
        <p:txBody>
          <a:bodyPr/>
          <a:lstStyle/>
          <a:p>
            <a:fld id="{A1D31B45-3079-6942-8278-16C6F95200BB}" type="datetimeFigureOut">
              <a:rPr lang="es-ES" smtClean="0"/>
              <a:t>28/06/2015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263964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1D31B45-3079-6942-8278-16C6F95200BB}" type="datetimeFigureOut">
              <a:rPr lang="es-ES" smtClean="0"/>
              <a:t>28/06/2015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80517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442" y="273050"/>
            <a:ext cx="4010039" cy="1162050"/>
          </a:xfrm>
        </p:spPr>
        <p:txBody>
          <a:bodyPr anchor="b"/>
          <a:lstStyle>
            <a:lvl1pPr algn="l">
              <a:defRPr sz="2000" b="1"/>
            </a:lvl1pPr>
          </a:lstStyle>
          <a:p>
            <a:r>
              <a:rPr lang="es-ES_tradnl" smtClean="0"/>
              <a:t>Clic para editar título</a:t>
            </a:r>
            <a:endParaRPr lang="en-US"/>
          </a:p>
        </p:txBody>
      </p:sp>
      <p:sp>
        <p:nvSpPr>
          <p:cNvPr id="3" name="Marcador de contenido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texto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1D31B45-3079-6942-8278-16C6F95200BB}" type="datetimeFigureOut">
              <a:rPr lang="es-ES" smtClean="0"/>
              <a:t>28/06/2015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33064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095" y="4800600"/>
            <a:ext cx="7313295" cy="566738"/>
          </a:xfrm>
        </p:spPr>
        <p:txBody>
          <a:bodyPr anchor="b"/>
          <a:lstStyle>
            <a:lvl1pPr algn="l">
              <a:defRPr sz="2000" b="1"/>
            </a:lvl1pPr>
          </a:lstStyle>
          <a:p>
            <a:r>
              <a:rPr lang="es-ES_tradnl" smtClean="0"/>
              <a:t>Clic para editar título</a:t>
            </a:r>
            <a:endParaRPr lang="en-US"/>
          </a:p>
        </p:txBody>
      </p:sp>
      <p:sp>
        <p:nvSpPr>
          <p:cNvPr id="3" name="Marcador de posición de imagen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1D31B45-3079-6942-8278-16C6F95200BB}" type="datetimeFigureOut">
              <a:rPr lang="es-ES" smtClean="0"/>
              <a:t>28/06/2015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92DFCB7-DDF5-FE4B-9B79-3D6FF06EA415}" type="slidenum">
              <a:rPr lang="en-US" smtClean="0"/>
              <a:t>‹#›</a:t>
            </a:fld>
            <a:endParaRPr lang="en-US"/>
          </a:p>
        </p:txBody>
      </p:sp>
    </p:spTree>
    <p:extLst>
      <p:ext uri="{BB962C8B-B14F-4D97-AF65-F5344CB8AC3E}">
        <p14:creationId xmlns:p14="http://schemas.microsoft.com/office/powerpoint/2010/main" val="191904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s-ES_tradnl" smtClean="0"/>
              <a:t>Clic para editar título</a:t>
            </a:r>
            <a:endParaRPr lang="en-US"/>
          </a:p>
        </p:txBody>
      </p:sp>
      <p:sp>
        <p:nvSpPr>
          <p:cNvPr id="3" name="Marcador de texto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31B45-3079-6942-8278-16C6F95200BB}" type="datetimeFigureOut">
              <a:rPr lang="es-ES" smtClean="0"/>
              <a:t>28/06/2015</a:t>
            </a:fld>
            <a:endParaRPr lang="en-US"/>
          </a:p>
        </p:txBody>
      </p:sp>
      <p:sp>
        <p:nvSpPr>
          <p:cNvPr id="5" name="Marcador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DFCB7-DDF5-FE4B-9B79-3D6FF06EA415}" type="slidenum">
              <a:rPr lang="en-US" smtClean="0"/>
              <a:t>‹#›</a:t>
            </a:fld>
            <a:endParaRPr lang="en-US"/>
          </a:p>
        </p:txBody>
      </p:sp>
    </p:spTree>
    <p:extLst>
      <p:ext uri="{BB962C8B-B14F-4D97-AF65-F5344CB8AC3E}">
        <p14:creationId xmlns:p14="http://schemas.microsoft.com/office/powerpoint/2010/main" val="163652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2.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558"/>
            <a:ext cx="12194977" cy="6856326"/>
          </a:xfrm>
          <a:prstGeom prst="rect">
            <a:avLst/>
          </a:prstGeom>
        </p:spPr>
      </p:pic>
      <p:sp>
        <p:nvSpPr>
          <p:cNvPr id="2" name="TextBox 1"/>
          <p:cNvSpPr txBox="1"/>
          <p:nvPr/>
        </p:nvSpPr>
        <p:spPr>
          <a:xfrm>
            <a:off x="1956500" y="4314207"/>
            <a:ext cx="8532179" cy="2400657"/>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bg1">
                    <a:alpha val="85000"/>
                  </a:schemeClr>
                </a:solidFill>
                <a:latin typeface="Segoe UI light"/>
                <a:ea typeface="+mn-ea"/>
                <a:cs typeface="Segoe UI light"/>
              </a:rPr>
              <a:t>FINDING VALUE </a:t>
            </a:r>
            <a:br>
              <a:rPr lang="en-US" sz="3000" dirty="0">
                <a:solidFill>
                  <a:schemeClr val="bg1">
                    <a:alpha val="85000"/>
                  </a:schemeClr>
                </a:solidFill>
                <a:latin typeface="Segoe UI light"/>
                <a:ea typeface="+mn-ea"/>
                <a:cs typeface="Segoe UI light"/>
              </a:rPr>
            </a:br>
            <a:r>
              <a:rPr lang="en-US" sz="3000" dirty="0">
                <a:solidFill>
                  <a:schemeClr val="bg1">
                    <a:alpha val="85000"/>
                  </a:schemeClr>
                </a:solidFill>
                <a:latin typeface="Segoe UI light"/>
                <a:ea typeface="+mn-ea"/>
                <a:cs typeface="Segoe UI light"/>
              </a:rPr>
              <a:t>OFF THE BEATEN PATH</a:t>
            </a:r>
          </a:p>
          <a:p>
            <a:pPr algn="ctr" eaLnBrk="1" fontAlgn="auto" hangingPunct="1">
              <a:spcBef>
                <a:spcPts val="0"/>
              </a:spcBef>
              <a:spcAft>
                <a:spcPts val="0"/>
              </a:spcAft>
              <a:defRPr/>
            </a:pPr>
            <a:r>
              <a:rPr lang="en-US" sz="3000" dirty="0">
                <a:solidFill>
                  <a:schemeClr val="bg1">
                    <a:alpha val="85000"/>
                  </a:schemeClr>
                </a:solidFill>
                <a:latin typeface="Segoe UI light"/>
                <a:ea typeface="+mn-ea"/>
                <a:cs typeface="Segoe UI light"/>
              </a:rPr>
              <a:t>HALOGEN SOFTWARE (TSE:HGN</a:t>
            </a:r>
            <a:r>
              <a:rPr lang="en-US" sz="3000" dirty="0" smtClean="0">
                <a:solidFill>
                  <a:schemeClr val="bg1">
                    <a:alpha val="85000"/>
                  </a:schemeClr>
                </a:solidFill>
                <a:latin typeface="Segoe UI light"/>
                <a:ea typeface="+mn-ea"/>
                <a:cs typeface="Segoe UI light"/>
              </a:rPr>
              <a:t>)</a:t>
            </a:r>
          </a:p>
          <a:p>
            <a:pPr algn="ctr" eaLnBrk="1" fontAlgn="auto" hangingPunct="1">
              <a:spcBef>
                <a:spcPts val="0"/>
              </a:spcBef>
              <a:spcAft>
                <a:spcPts val="0"/>
              </a:spcAft>
              <a:defRPr/>
            </a:pPr>
            <a:endParaRPr lang="en-US" sz="3000" dirty="0">
              <a:solidFill>
                <a:schemeClr val="bg1">
                  <a:alpha val="85000"/>
                </a:schemeClr>
              </a:solidFill>
              <a:latin typeface="Segoe UI light"/>
              <a:ea typeface="+mn-ea"/>
              <a:cs typeface="Segoe UI light"/>
            </a:endParaRPr>
          </a:p>
          <a:p>
            <a:pPr algn="ctr" eaLnBrk="1" fontAlgn="auto" hangingPunct="1">
              <a:spcBef>
                <a:spcPts val="0"/>
              </a:spcBef>
              <a:spcAft>
                <a:spcPts val="0"/>
              </a:spcAft>
              <a:defRPr/>
            </a:pPr>
            <a:r>
              <a:rPr lang="en-US" sz="3000" dirty="0" err="1">
                <a:solidFill>
                  <a:schemeClr val="bg1">
                    <a:alpha val="85000"/>
                  </a:schemeClr>
                </a:solidFill>
                <a:latin typeface="Segoe UI light"/>
                <a:ea typeface="+mn-ea"/>
                <a:cs typeface="Segoe UI light"/>
              </a:rPr>
              <a:t>ValueX</a:t>
            </a:r>
            <a:r>
              <a:rPr lang="en-US" sz="3000" dirty="0">
                <a:solidFill>
                  <a:schemeClr val="bg1">
                    <a:alpha val="85000"/>
                  </a:schemeClr>
                </a:solidFill>
                <a:latin typeface="Segoe UI light"/>
                <a:ea typeface="+mn-ea"/>
                <a:cs typeface="Segoe UI light"/>
              </a:rPr>
              <a:t> Vail 2015</a:t>
            </a:r>
          </a:p>
        </p:txBody>
      </p:sp>
    </p:spTree>
    <p:extLst>
      <p:ext uri="{BB962C8B-B14F-4D97-AF65-F5344CB8AC3E}">
        <p14:creationId xmlns:p14="http://schemas.microsoft.com/office/powerpoint/2010/main" val="4139805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3"/>
          <p:cNvSpPr>
            <a:spLocks noChangeArrowheads="1"/>
          </p:cNvSpPr>
          <p:nvPr/>
        </p:nvSpPr>
        <p:spPr bwMode="auto">
          <a:xfrm>
            <a:off x="4760220" y="6596390"/>
            <a:ext cx="266838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sz="1100" i="1" dirty="0" smtClean="0">
                <a:solidFill>
                  <a:schemeClr val="bg1">
                    <a:lumMod val="50000"/>
                  </a:schemeClr>
                </a:solidFill>
                <a:latin typeface="Segoe UI light"/>
                <a:cs typeface="Segoe UI light"/>
              </a:rPr>
              <a:t>Source: Halogen Investor Presentation</a:t>
            </a:r>
            <a:endParaRPr lang="en-US" sz="1100" i="1" dirty="0">
              <a:solidFill>
                <a:schemeClr val="bg1">
                  <a:lumMod val="50000"/>
                </a:schemeClr>
              </a:solidFill>
              <a:latin typeface="Segoe UI light"/>
              <a:cs typeface="Segoe UI light"/>
            </a:endParaRPr>
          </a:p>
        </p:txBody>
      </p:sp>
      <p:sp>
        <p:nvSpPr>
          <p:cNvPr id="8" name="Rectángulo 7"/>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442475" y="380044"/>
            <a:ext cx="3447675" cy="400110"/>
          </a:xfrm>
          <a:prstGeom prst="rect">
            <a:avLst/>
          </a:prstGeom>
        </p:spPr>
        <p:txBody>
          <a:bodyPr wrap="none">
            <a:spAutoFit/>
          </a:bodyPr>
          <a:lstStyle/>
          <a:p>
            <a:r>
              <a:rPr lang="en-ZA" sz="2000" dirty="0">
                <a:solidFill>
                  <a:srgbClr val="005B5C">
                    <a:alpha val="50000"/>
                  </a:srgbClr>
                </a:solidFill>
                <a:latin typeface="Segoe UI light"/>
                <a:cs typeface="Segoe UI light"/>
              </a:rPr>
              <a:t>UNDER PENETRATED MARKET</a:t>
            </a:r>
            <a:endParaRPr lang="en-US" sz="2400" dirty="0"/>
          </a:p>
        </p:txBody>
      </p:sp>
      <p:sp>
        <p:nvSpPr>
          <p:cNvPr id="4" name="Rectángulo 3"/>
          <p:cNvSpPr/>
          <p:nvPr/>
        </p:nvSpPr>
        <p:spPr>
          <a:xfrm>
            <a:off x="442475" y="821121"/>
            <a:ext cx="2595582" cy="369332"/>
          </a:xfrm>
          <a:prstGeom prst="rect">
            <a:avLst/>
          </a:prstGeom>
        </p:spPr>
        <p:txBody>
          <a:bodyPr wrap="none">
            <a:spAutoFit/>
          </a:bodyPr>
          <a:lstStyle/>
          <a:p>
            <a:pPr>
              <a:defRPr/>
            </a:pPr>
            <a:r>
              <a:rPr lang="en-ZA" dirty="0">
                <a:solidFill>
                  <a:srgbClr val="51AE85"/>
                </a:solidFill>
                <a:latin typeface="Adobe Garamond Pro" charset="0"/>
                <a:cs typeface="Adobe Garamond Pro" charset="0"/>
              </a:rPr>
              <a:t>Long runway for growth</a:t>
            </a:r>
          </a:p>
        </p:txBody>
      </p:sp>
      <p:grpSp>
        <p:nvGrpSpPr>
          <p:cNvPr id="15" name="Agrupar 14"/>
          <p:cNvGrpSpPr/>
          <p:nvPr/>
        </p:nvGrpSpPr>
        <p:grpSpPr>
          <a:xfrm>
            <a:off x="1794066" y="1475932"/>
            <a:ext cx="8600692" cy="1362120"/>
            <a:chOff x="1152762" y="1475932"/>
            <a:chExt cx="8600692" cy="1362120"/>
          </a:xfrm>
        </p:grpSpPr>
        <p:sp>
          <p:nvSpPr>
            <p:cNvPr id="2" name="CuadroTexto 1"/>
            <p:cNvSpPr txBox="1"/>
            <p:nvPr/>
          </p:nvSpPr>
          <p:spPr>
            <a:xfrm>
              <a:off x="1152762" y="1629925"/>
              <a:ext cx="4169531" cy="954107"/>
            </a:xfrm>
            <a:prstGeom prst="rect">
              <a:avLst/>
            </a:prstGeom>
            <a:noFill/>
          </p:spPr>
          <p:txBody>
            <a:bodyPr wrap="none" rtlCol="0">
              <a:spAutoFit/>
            </a:bodyPr>
            <a:lstStyle/>
            <a:p>
              <a:r>
                <a:rPr lang="en-US" sz="2800" dirty="0" smtClean="0">
                  <a:solidFill>
                    <a:schemeClr val="tx1">
                      <a:lumMod val="95000"/>
                      <a:lumOff val="5000"/>
                    </a:schemeClr>
                  </a:solidFill>
                  <a:latin typeface="Segoe UI light"/>
                  <a:cs typeface="Segoe UI light"/>
                </a:rPr>
                <a:t>300,000 Mid-Market*</a:t>
              </a:r>
            </a:p>
            <a:p>
              <a:r>
                <a:rPr lang="en-US" sz="2800" dirty="0" smtClean="0">
                  <a:solidFill>
                    <a:schemeClr val="tx1">
                      <a:lumMod val="95000"/>
                      <a:lumOff val="5000"/>
                    </a:schemeClr>
                  </a:solidFill>
                  <a:latin typeface="Segoe UI light"/>
                  <a:cs typeface="Segoe UI light"/>
                </a:rPr>
                <a:t>Organizations Worldwide</a:t>
              </a:r>
              <a:endParaRPr lang="en-US" sz="2800" dirty="0">
                <a:solidFill>
                  <a:schemeClr val="tx1">
                    <a:lumMod val="95000"/>
                    <a:lumOff val="5000"/>
                  </a:schemeClr>
                </a:solidFill>
                <a:latin typeface="Segoe UI light"/>
                <a:cs typeface="Segoe UI light"/>
              </a:endParaRPr>
            </a:p>
          </p:txBody>
        </p:sp>
        <p:sp>
          <p:nvSpPr>
            <p:cNvPr id="5" name="Cheurón 4"/>
            <p:cNvSpPr/>
            <p:nvPr/>
          </p:nvSpPr>
          <p:spPr>
            <a:xfrm>
              <a:off x="5726924" y="1475932"/>
              <a:ext cx="682057" cy="1262093"/>
            </a:xfrm>
            <a:prstGeom prst="chevron">
              <a:avLst/>
            </a:prstGeom>
            <a:solidFill>
              <a:srgbClr val="367A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 name="Agrupar 9"/>
            <p:cNvGrpSpPr/>
            <p:nvPr/>
          </p:nvGrpSpPr>
          <p:grpSpPr>
            <a:xfrm>
              <a:off x="6976995" y="1479771"/>
              <a:ext cx="2776459" cy="1254414"/>
              <a:chOff x="6976995" y="1693188"/>
              <a:chExt cx="2776459" cy="1254414"/>
            </a:xfrm>
          </p:grpSpPr>
          <p:sp>
            <p:nvSpPr>
              <p:cNvPr id="6" name="CuadroTexto 5"/>
              <p:cNvSpPr txBox="1"/>
              <p:nvPr/>
            </p:nvSpPr>
            <p:spPr>
              <a:xfrm>
                <a:off x="7464245" y="1693188"/>
                <a:ext cx="1840167" cy="923330"/>
              </a:xfrm>
              <a:prstGeom prst="rect">
                <a:avLst/>
              </a:prstGeom>
              <a:noFill/>
            </p:spPr>
            <p:txBody>
              <a:bodyPr wrap="none" rtlCol="0">
                <a:spAutoFit/>
              </a:bodyPr>
              <a:lstStyle/>
              <a:p>
                <a:r>
                  <a:rPr lang="en-US" sz="5400" b="1" dirty="0" smtClean="0">
                    <a:solidFill>
                      <a:srgbClr val="7F7F7F"/>
                    </a:solidFill>
                    <a:latin typeface="Segoe UI light"/>
                    <a:cs typeface="Segoe UI light"/>
                  </a:rPr>
                  <a:t>$15B</a:t>
                </a:r>
                <a:endParaRPr lang="en-US" sz="5400" b="1" dirty="0">
                  <a:solidFill>
                    <a:srgbClr val="7F7F7F"/>
                  </a:solidFill>
                  <a:latin typeface="Segoe UI light"/>
                  <a:cs typeface="Segoe UI light"/>
                </a:endParaRPr>
              </a:p>
            </p:txBody>
          </p:sp>
          <p:sp>
            <p:nvSpPr>
              <p:cNvPr id="9" name="CuadroTexto 8"/>
              <p:cNvSpPr txBox="1"/>
              <p:nvPr/>
            </p:nvSpPr>
            <p:spPr>
              <a:xfrm>
                <a:off x="6976995" y="2578270"/>
                <a:ext cx="2776459" cy="369332"/>
              </a:xfrm>
              <a:prstGeom prst="rect">
                <a:avLst/>
              </a:prstGeom>
              <a:noFill/>
            </p:spPr>
            <p:txBody>
              <a:bodyPr wrap="none" rtlCol="0">
                <a:spAutoFit/>
              </a:bodyPr>
              <a:lstStyle/>
              <a:p>
                <a:r>
                  <a:rPr lang="en-US" dirty="0" smtClean="0">
                    <a:solidFill>
                      <a:srgbClr val="7F7F7F"/>
                    </a:solidFill>
                    <a:latin typeface="Segoe UI light"/>
                    <a:cs typeface="Segoe UI light"/>
                  </a:rPr>
                  <a:t>Total Addressable Market</a:t>
                </a:r>
                <a:endParaRPr lang="en-US" dirty="0">
                  <a:solidFill>
                    <a:srgbClr val="7F7F7F"/>
                  </a:solidFill>
                  <a:latin typeface="Segoe UI light"/>
                  <a:cs typeface="Segoe UI light"/>
                </a:endParaRPr>
              </a:p>
            </p:txBody>
          </p:sp>
        </p:grpSp>
        <p:sp>
          <p:nvSpPr>
            <p:cNvPr id="12" name="CuadroTexto 11"/>
            <p:cNvSpPr txBox="1"/>
            <p:nvPr/>
          </p:nvSpPr>
          <p:spPr>
            <a:xfrm>
              <a:off x="1152762" y="2607220"/>
              <a:ext cx="1403806" cy="230832"/>
            </a:xfrm>
            <a:prstGeom prst="rect">
              <a:avLst/>
            </a:prstGeom>
            <a:noFill/>
          </p:spPr>
          <p:txBody>
            <a:bodyPr wrap="none" rtlCol="0">
              <a:spAutoFit/>
            </a:bodyPr>
            <a:lstStyle/>
            <a:p>
              <a:r>
                <a:rPr lang="en-US" sz="900" dirty="0" smtClean="0">
                  <a:latin typeface="Segoe UI light"/>
                  <a:cs typeface="Segoe UI light"/>
                </a:rPr>
                <a:t>*100-10,000 employees</a:t>
              </a:r>
              <a:endParaRPr lang="en-US" sz="900" dirty="0">
                <a:latin typeface="Segoe UI light"/>
                <a:cs typeface="Segoe UI light"/>
              </a:endParaRPr>
            </a:p>
          </p:txBody>
        </p:sp>
      </p:grpSp>
      <p:grpSp>
        <p:nvGrpSpPr>
          <p:cNvPr id="16" name="Agrupar 15"/>
          <p:cNvGrpSpPr/>
          <p:nvPr/>
        </p:nvGrpSpPr>
        <p:grpSpPr>
          <a:xfrm>
            <a:off x="2077660" y="3092942"/>
            <a:ext cx="8033505" cy="2991693"/>
            <a:chOff x="1604289" y="3092942"/>
            <a:chExt cx="8033505" cy="2991693"/>
          </a:xfrm>
        </p:grpSpPr>
        <p:pic>
          <p:nvPicPr>
            <p:cNvPr id="32773" name="Picture 3"/>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bwMode="auto">
            <a:xfrm>
              <a:off x="1604289" y="3092942"/>
              <a:ext cx="2756608" cy="2842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uadroTexto 10"/>
            <p:cNvSpPr txBox="1"/>
            <p:nvPr/>
          </p:nvSpPr>
          <p:spPr>
            <a:xfrm>
              <a:off x="4563042" y="4204913"/>
              <a:ext cx="5074752" cy="954107"/>
            </a:xfrm>
            <a:prstGeom prst="rect">
              <a:avLst/>
            </a:prstGeom>
            <a:noFill/>
          </p:spPr>
          <p:txBody>
            <a:bodyPr wrap="none" rtlCol="0">
              <a:spAutoFit/>
            </a:bodyPr>
            <a:lstStyle/>
            <a:p>
              <a:r>
                <a:rPr lang="en-US" sz="2800" dirty="0" smtClean="0">
                  <a:solidFill>
                    <a:srgbClr val="0D0D0D"/>
                  </a:solidFill>
                  <a:latin typeface="Segoe UI light"/>
                  <a:cs typeface="Segoe UI light"/>
                </a:rPr>
                <a:t>&gt;90% have no Talent</a:t>
              </a:r>
            </a:p>
            <a:p>
              <a:r>
                <a:rPr lang="en-US" sz="2800" dirty="0" smtClean="0">
                  <a:solidFill>
                    <a:srgbClr val="0D0D0D"/>
                  </a:solidFill>
                  <a:latin typeface="Segoe UI light"/>
                  <a:cs typeface="Segoe UI light"/>
                </a:rPr>
                <a:t>Management software solution</a:t>
              </a:r>
              <a:endParaRPr lang="en-US" sz="2800" dirty="0">
                <a:solidFill>
                  <a:srgbClr val="0D0D0D"/>
                </a:solidFill>
                <a:latin typeface="Segoe UI light"/>
                <a:cs typeface="Segoe UI light"/>
              </a:endParaRPr>
            </a:p>
          </p:txBody>
        </p:sp>
        <p:sp>
          <p:nvSpPr>
            <p:cNvPr id="14" name="CuadroTexto 13"/>
            <p:cNvSpPr txBox="1"/>
            <p:nvPr/>
          </p:nvSpPr>
          <p:spPr>
            <a:xfrm>
              <a:off x="1794066" y="5853803"/>
              <a:ext cx="4243563" cy="230832"/>
            </a:xfrm>
            <a:prstGeom prst="rect">
              <a:avLst/>
            </a:prstGeom>
            <a:noFill/>
          </p:spPr>
          <p:txBody>
            <a:bodyPr wrap="none" rtlCol="0">
              <a:spAutoFit/>
            </a:bodyPr>
            <a:lstStyle/>
            <a:p>
              <a:r>
                <a:rPr lang="en-US" sz="900" dirty="0" smtClean="0">
                  <a:latin typeface="Segoe UI light"/>
                  <a:cs typeface="Segoe UI light"/>
                </a:rPr>
                <a:t>*Company estimates based on various sources and management’s calculations</a:t>
              </a:r>
              <a:endParaRPr lang="en-US" sz="900" dirty="0">
                <a:latin typeface="Segoe UI light"/>
                <a:cs typeface="Segoe UI light"/>
              </a:endParaRPr>
            </a:p>
          </p:txBody>
        </p:sp>
      </p:grpSp>
      <p:pic>
        <p:nvPicPr>
          <p:cNvPr id="19"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278107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8"/>
          <p:cNvSpPr>
            <a:spLocks noGrp="1"/>
          </p:cNvSpPr>
          <p:nvPr>
            <p:ph idx="20"/>
          </p:nvPr>
        </p:nvSpPr>
        <p:spPr>
          <a:xfrm>
            <a:off x="4840004" y="6538522"/>
            <a:ext cx="2508816" cy="364301"/>
          </a:xfrm>
        </p:spPr>
        <p:txBody>
          <a:bodyPr anchor="ctr">
            <a:normAutofit/>
          </a:bodyPr>
          <a:lstStyle/>
          <a:p>
            <a:pPr algn="ctr" eaLnBrk="1" hangingPunct="1">
              <a:defRPr/>
            </a:pPr>
            <a:r>
              <a:rPr lang="en-ZA" sz="1100" dirty="0">
                <a:solidFill>
                  <a:srgbClr val="7F7F7F"/>
                </a:solidFill>
                <a:latin typeface="Segoe UI light"/>
                <a:cs typeface="Segoe UI light"/>
              </a:rPr>
              <a:t>Source: Cornerstone on Demand </a:t>
            </a:r>
          </a:p>
        </p:txBody>
      </p:sp>
      <p:sp>
        <p:nvSpPr>
          <p:cNvPr id="34820" name="Rectangle 13"/>
          <p:cNvSpPr>
            <a:spLocks noChangeArrowheads="1"/>
          </p:cNvSpPr>
          <p:nvPr/>
        </p:nvSpPr>
        <p:spPr bwMode="auto">
          <a:xfrm>
            <a:off x="442799" y="5507038"/>
            <a:ext cx="9468559"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1" hangingPunct="1"/>
            <a:endParaRPr lang="en-US">
              <a:solidFill>
                <a:srgbClr val="404040"/>
              </a:solidFill>
              <a:latin typeface="Adobe Garamond Pro" charset="0"/>
              <a:cs typeface="Adobe Garamond Pro" charset="0"/>
            </a:endParaRPr>
          </a:p>
          <a:p>
            <a:pPr algn="just" eaLnBrk="1" hangingPunct="1"/>
            <a:endParaRPr lang="en-US">
              <a:solidFill>
                <a:srgbClr val="404040"/>
              </a:solidFill>
              <a:latin typeface="Adobe Garamond Pro" charset="0"/>
              <a:cs typeface="Adobe Garamond Pro" charset="0"/>
            </a:endParaRPr>
          </a:p>
        </p:txBody>
      </p:sp>
      <p:pic>
        <p:nvPicPr>
          <p:cNvPr id="34821"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7490" y="1322388"/>
            <a:ext cx="7933845"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ángulo 8"/>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453411" y="443004"/>
            <a:ext cx="4723794" cy="400110"/>
          </a:xfrm>
          <a:prstGeom prst="rect">
            <a:avLst/>
          </a:prstGeom>
        </p:spPr>
        <p:txBody>
          <a:bodyPr wrap="none">
            <a:spAutoFit/>
          </a:bodyPr>
          <a:lstStyle/>
          <a:p>
            <a:r>
              <a:rPr lang="en-ZA" sz="2000" dirty="0">
                <a:solidFill>
                  <a:srgbClr val="005B5C">
                    <a:alpha val="50000"/>
                  </a:srgbClr>
                </a:solidFill>
                <a:latin typeface="Segoe UI light"/>
                <a:cs typeface="Segoe UI light"/>
              </a:rPr>
              <a:t>FRAGMENTED COMPETITIVE LANDSCAPE</a:t>
            </a:r>
            <a:endParaRPr lang="en-US" sz="2400" dirty="0"/>
          </a:p>
        </p:txBody>
      </p:sp>
      <p:sp>
        <p:nvSpPr>
          <p:cNvPr id="4" name="Rectángulo 3"/>
          <p:cNvSpPr/>
          <p:nvPr/>
        </p:nvSpPr>
        <p:spPr>
          <a:xfrm>
            <a:off x="453411" y="848304"/>
            <a:ext cx="2313454" cy="369332"/>
          </a:xfrm>
          <a:prstGeom prst="rect">
            <a:avLst/>
          </a:prstGeom>
        </p:spPr>
        <p:txBody>
          <a:bodyPr wrap="none">
            <a:spAutoFit/>
          </a:bodyPr>
          <a:lstStyle/>
          <a:p>
            <a:pPr>
              <a:defRPr/>
            </a:pPr>
            <a:r>
              <a:rPr lang="en-ZA" dirty="0">
                <a:solidFill>
                  <a:srgbClr val="51AE85"/>
                </a:solidFill>
                <a:latin typeface="Adobe Garamond Pro" charset="0"/>
                <a:cs typeface="Adobe Garamond Pro" charset="0"/>
              </a:rPr>
              <a:t>No Dominant Player </a:t>
            </a:r>
          </a:p>
        </p:txBody>
      </p:sp>
      <p:pic>
        <p:nvPicPr>
          <p:cNvPr id="11"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567689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8"/>
          <p:cNvSpPr>
            <a:spLocks noGrp="1"/>
          </p:cNvSpPr>
          <p:nvPr>
            <p:ph idx="20"/>
          </p:nvPr>
        </p:nvSpPr>
        <p:spPr>
          <a:xfrm>
            <a:off x="4613219" y="6586293"/>
            <a:ext cx="2962387" cy="346412"/>
          </a:xfrm>
        </p:spPr>
        <p:txBody>
          <a:bodyPr>
            <a:normAutofit/>
          </a:bodyPr>
          <a:lstStyle/>
          <a:p>
            <a:pPr eaLnBrk="1" hangingPunct="1">
              <a:defRPr/>
            </a:pPr>
            <a:r>
              <a:rPr lang="en-ZA" sz="1100" dirty="0">
                <a:solidFill>
                  <a:srgbClr val="7F7F7F"/>
                </a:solidFill>
                <a:latin typeface="Segoe UI light"/>
                <a:cs typeface="Segoe UI light"/>
              </a:rPr>
              <a:t>Source: Halogen Software </a:t>
            </a:r>
            <a:r>
              <a:rPr lang="en-ZA" sz="1100" dirty="0" smtClean="0">
                <a:solidFill>
                  <a:srgbClr val="7F7F7F"/>
                </a:solidFill>
                <a:latin typeface="Segoe UI light"/>
                <a:cs typeface="Segoe UI light"/>
              </a:rPr>
              <a:t>Investor Presentation</a:t>
            </a:r>
            <a:endParaRPr lang="en-ZA" sz="1100" dirty="0">
              <a:solidFill>
                <a:srgbClr val="7F7F7F"/>
              </a:solidFill>
              <a:latin typeface="Segoe UI light"/>
              <a:cs typeface="Segoe UI light"/>
            </a:endParaRPr>
          </a:p>
        </p:txBody>
      </p:sp>
      <p:sp>
        <p:nvSpPr>
          <p:cNvPr id="36868" name="Rectangle 13"/>
          <p:cNvSpPr>
            <a:spLocks noChangeArrowheads="1"/>
          </p:cNvSpPr>
          <p:nvPr/>
        </p:nvSpPr>
        <p:spPr bwMode="auto">
          <a:xfrm>
            <a:off x="442799" y="5507038"/>
            <a:ext cx="9468559"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1" hangingPunct="1"/>
            <a:endParaRPr lang="en-US">
              <a:solidFill>
                <a:srgbClr val="404040"/>
              </a:solidFill>
              <a:latin typeface="Adobe Garamond Pro" charset="0"/>
              <a:cs typeface="Adobe Garamond Pro" charset="0"/>
            </a:endParaRPr>
          </a:p>
          <a:p>
            <a:pPr algn="just" eaLnBrk="1" hangingPunct="1"/>
            <a:endParaRPr lang="en-US">
              <a:solidFill>
                <a:srgbClr val="404040"/>
              </a:solidFill>
              <a:latin typeface="Adobe Garamond Pro" charset="0"/>
              <a:cs typeface="Adobe Garamond Pro" charset="0"/>
            </a:endParaRPr>
          </a:p>
        </p:txBody>
      </p:sp>
      <p:pic>
        <p:nvPicPr>
          <p:cNvPr id="36870"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0311" y="1329921"/>
            <a:ext cx="9539978" cy="461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ángulo 8"/>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545333" y="496668"/>
            <a:ext cx="2938561" cy="400110"/>
          </a:xfrm>
          <a:prstGeom prst="rect">
            <a:avLst/>
          </a:prstGeom>
        </p:spPr>
        <p:txBody>
          <a:bodyPr wrap="none">
            <a:spAutoFit/>
          </a:bodyPr>
          <a:lstStyle/>
          <a:p>
            <a:r>
              <a:rPr lang="en-ZA" sz="2000" dirty="0">
                <a:solidFill>
                  <a:srgbClr val="005B5C">
                    <a:alpha val="50000"/>
                  </a:srgbClr>
                </a:solidFill>
                <a:latin typeface="Segoe UI light"/>
                <a:cs typeface="Segoe UI light"/>
              </a:rPr>
              <a:t>BROAD CUSTOMER BASE</a:t>
            </a:r>
            <a:endParaRPr lang="en-US" sz="2400" dirty="0"/>
          </a:p>
        </p:txBody>
      </p:sp>
      <p:sp>
        <p:nvSpPr>
          <p:cNvPr id="4" name="Rectángulo 3"/>
          <p:cNvSpPr/>
          <p:nvPr/>
        </p:nvSpPr>
        <p:spPr>
          <a:xfrm>
            <a:off x="545333" y="1010208"/>
            <a:ext cx="3384260" cy="369332"/>
          </a:xfrm>
          <a:prstGeom prst="rect">
            <a:avLst/>
          </a:prstGeom>
        </p:spPr>
        <p:txBody>
          <a:bodyPr wrap="none">
            <a:spAutoFit/>
          </a:bodyPr>
          <a:lstStyle/>
          <a:p>
            <a:pPr>
              <a:defRPr/>
            </a:pPr>
            <a:r>
              <a:rPr lang="en-ZA" dirty="0">
                <a:solidFill>
                  <a:srgbClr val="51AE85"/>
                </a:solidFill>
                <a:latin typeface="Adobe Garamond Pro" charset="0"/>
                <a:cs typeface="Adobe Garamond Pro" charset="0"/>
              </a:rPr>
              <a:t>No Customer &gt; 2% of Revenue</a:t>
            </a:r>
          </a:p>
        </p:txBody>
      </p:sp>
      <p:pic>
        <p:nvPicPr>
          <p:cNvPr id="11"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962506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42474" y="478694"/>
            <a:ext cx="3027909" cy="386437"/>
          </a:xfrm>
          <a:prstGeom prst="rect">
            <a:avLst/>
          </a:prstGeom>
        </p:spPr>
        <p:txBody>
          <a:bodyPr anchor="ctr"/>
          <a:lstStyle>
            <a:lvl1pPr algn="l" defTabSz="914400" rtl="0" eaLnBrk="1" latinLnBrk="0" hangingPunct="1">
              <a:lnSpc>
                <a:spcPct val="90000"/>
              </a:lnSpc>
              <a:spcBef>
                <a:spcPct val="0"/>
              </a:spcBef>
              <a:buNone/>
              <a:defRPr sz="2000" kern="1200">
                <a:solidFill>
                  <a:schemeClr val="tx1"/>
                </a:solidFill>
                <a:latin typeface="Segoe UI Light" panose="020B0502040204020203" pitchFamily="34" charset="0"/>
                <a:ea typeface="+mj-ea"/>
                <a:cs typeface="Segoe UI Light" panose="020B0502040204020203" pitchFamily="34" charset="0"/>
              </a:defRPr>
            </a:lvl1pPr>
          </a:lstStyle>
          <a:p>
            <a:pPr defTabSz="457200" fontAlgn="auto">
              <a:spcAft>
                <a:spcPts val="0"/>
              </a:spcAft>
              <a:defRPr/>
            </a:pPr>
            <a:r>
              <a:rPr lang="en-ZA" dirty="0">
                <a:solidFill>
                  <a:srgbClr val="005B5C">
                    <a:alpha val="50000"/>
                  </a:srgbClr>
                </a:solidFill>
                <a:latin typeface="Segoe UI light"/>
                <a:ea typeface="+mn-ea"/>
                <a:cs typeface="Segoe UI light"/>
              </a:rPr>
              <a:t>RECURRING REVENUE</a:t>
            </a:r>
          </a:p>
        </p:txBody>
      </p:sp>
      <p:pic>
        <p:nvPicPr>
          <p:cNvPr id="38915" name="Content Placeholder 13"/>
          <p:cNvPicPr>
            <a:picLocks noGrp="1"/>
          </p:cNvPicPr>
          <p:nvPr>
            <p:ph idx="15"/>
          </p:nvPr>
        </p:nvPicPr>
        <p:blipFill rotWithShape="1">
          <a:blip r:embed="rId3" cstate="screen">
            <a:grayscl/>
            <a:extLst>
              <a:ext uri="{BEBA8EAE-BF5A-486C-A8C5-ECC9F3942E4B}">
                <a14:imgProps xmlns:a14="http://schemas.microsoft.com/office/drawing/2010/main">
                  <a14:imgLayer r:embed="rId4">
                    <a14:imgEffect>
                      <a14:backgroundRemoval t="9129" b="99378" l="41880" r="98397">
                        <a14:foregroundMark x1="42094" y1="91494" x2="44551" y2="92324"/>
                        <a14:foregroundMark x1="86966" y1="50207" x2="86966" y2="50207"/>
                        <a14:foregroundMark x1="83013" y1="54149" x2="83013" y2="54149"/>
                        <a14:foregroundMark x1="89530" y1="51452" x2="89530" y2="51452"/>
                        <a14:foregroundMark x1="96688" y1="50000" x2="96688" y2="50000"/>
                        <a14:foregroundMark x1="94551" y1="47095" x2="94551" y2="47095"/>
                        <a14:foregroundMark x1="94017" y1="53734" x2="94017" y2="53734"/>
                        <a14:foregroundMark x1="81517" y1="57469" x2="81517" y2="57469"/>
                        <a14:foregroundMark x1="79167" y1="60581" x2="79167" y2="60581"/>
                        <a14:foregroundMark x1="76496" y1="65975" x2="76496" y2="65975"/>
                        <a14:foregroundMark x1="73504" y1="67635" x2="73504" y2="67635"/>
                        <a14:foregroundMark x1="71368" y1="70332" x2="71368" y2="70332"/>
                        <a14:foregroundMark x1="68376" y1="72614" x2="68376" y2="72614"/>
                        <a14:foregroundMark x1="66667" y1="75104" x2="66667" y2="75104"/>
                        <a14:foregroundMark x1="63889" y1="76349" x2="63889" y2="76349"/>
                        <a14:foregroundMark x1="60684" y1="78216" x2="60684" y2="78216"/>
                        <a14:foregroundMark x1="57906" y1="79046" x2="57906" y2="79046"/>
                        <a14:foregroundMark x1="55662" y1="79461" x2="55662" y2="79461"/>
                        <a14:foregroundMark x1="53098" y1="80498" x2="53098" y2="80498"/>
                        <a14:foregroundMark x1="50641" y1="80498" x2="50641" y2="80498"/>
                        <a14:foregroundMark x1="48077" y1="80913" x2="48077" y2="80913"/>
                        <a14:foregroundMark x1="45833" y1="84025" x2="45833" y2="84025"/>
                        <a14:foregroundMark x1="44872" y1="87344" x2="44872" y2="87344"/>
                        <a14:foregroundMark x1="46581" y1="88382" x2="46581" y2="88382"/>
                        <a14:foregroundMark x1="48932" y1="89212" x2="48932" y2="89212"/>
                        <a14:foregroundMark x1="51603" y1="88382" x2="51603" y2="88382"/>
                        <a14:foregroundMark x1="53953" y1="87967" x2="53953" y2="87967"/>
                        <a14:foregroundMark x1="57372" y1="88797" x2="57372" y2="88797"/>
                        <a14:foregroundMark x1="59615" y1="88382" x2="59615" y2="88382"/>
                        <a14:foregroundMark x1="62179" y1="88797" x2="62179" y2="88797"/>
                        <a14:foregroundMark x1="64957" y1="87967" x2="64957" y2="87967"/>
                        <a14:foregroundMark x1="66987" y1="89212" x2="66987" y2="89212"/>
                        <a14:foregroundMark x1="69444" y1="87552" x2="69444" y2="87552"/>
                        <a14:foregroundMark x1="72222" y1="87552" x2="72222" y2="87552"/>
                        <a14:foregroundMark x1="75000" y1="89627" x2="75000" y2="89627"/>
                        <a14:foregroundMark x1="77457" y1="87967" x2="77457" y2="87967"/>
                        <a14:foregroundMark x1="80449" y1="89212" x2="80449" y2="89212"/>
                        <a14:foregroundMark x1="82692" y1="88382" x2="82692" y2="88382"/>
                        <a14:foregroundMark x1="85256" y1="87967" x2="85256" y2="87967"/>
                        <a14:foregroundMark x1="88034" y1="88382" x2="88034" y2="88382"/>
                        <a14:foregroundMark x1="90278" y1="88382" x2="90278" y2="88382"/>
                        <a14:foregroundMark x1="93697" y1="67220" x2="95192" y2="80498"/>
                        <a14:foregroundMark x1="69444" y1="93154" x2="69658" y2="98340"/>
                        <a14:foregroundMark x1="95726" y1="88382" x2="83974" y2="88382"/>
                        <a14:foregroundMark x1="91560" y1="60581" x2="91987" y2="65560"/>
                      </a14:backgroundRemoval>
                    </a14:imgEffect>
                  </a14:imgLayer>
                </a14:imgProps>
              </a:ext>
              <a:ext uri="{28A0092B-C50C-407E-A947-70E740481C1C}">
                <a14:useLocalDpi xmlns:a14="http://schemas.microsoft.com/office/drawing/2010/main"/>
              </a:ext>
            </a:extLst>
          </a:blip>
          <a:srcRect l="42231" b="6777"/>
          <a:stretch/>
        </p:blipFill>
        <p:spPr>
          <a:xfrm>
            <a:off x="5203014" y="1033197"/>
            <a:ext cx="6433797" cy="4914817"/>
          </a:xfrm>
        </p:spPr>
      </p:pic>
      <p:sp>
        <p:nvSpPr>
          <p:cNvPr id="7" name="Rectángulo 6"/>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grpSp>
        <p:nvGrpSpPr>
          <p:cNvPr id="20" name="Agrupar 19"/>
          <p:cNvGrpSpPr/>
          <p:nvPr/>
        </p:nvGrpSpPr>
        <p:grpSpPr>
          <a:xfrm>
            <a:off x="750057" y="1471530"/>
            <a:ext cx="4225811" cy="3914940"/>
            <a:chOff x="1104920" y="1467856"/>
            <a:chExt cx="4225811" cy="3914940"/>
          </a:xfrm>
        </p:grpSpPr>
        <p:grpSp>
          <p:nvGrpSpPr>
            <p:cNvPr id="18" name="Agrupar 17"/>
            <p:cNvGrpSpPr/>
            <p:nvPr/>
          </p:nvGrpSpPr>
          <p:grpSpPr>
            <a:xfrm>
              <a:off x="1104920" y="1467856"/>
              <a:ext cx="3959549" cy="1015663"/>
              <a:chOff x="1403752" y="1467856"/>
              <a:chExt cx="3959549" cy="1015663"/>
            </a:xfrm>
          </p:grpSpPr>
          <p:sp>
            <p:nvSpPr>
              <p:cNvPr id="2" name="CuadroTexto 1"/>
              <p:cNvSpPr txBox="1"/>
              <p:nvPr/>
            </p:nvSpPr>
            <p:spPr>
              <a:xfrm>
                <a:off x="1403752" y="1467856"/>
                <a:ext cx="1724676" cy="1015663"/>
              </a:xfrm>
              <a:prstGeom prst="rect">
                <a:avLst/>
              </a:prstGeom>
              <a:noFill/>
            </p:spPr>
            <p:txBody>
              <a:bodyPr wrap="none" rtlCol="0">
                <a:spAutoFit/>
              </a:bodyPr>
              <a:lstStyle/>
              <a:p>
                <a:r>
                  <a:rPr lang="en-US" sz="6000" b="1" dirty="0" smtClean="0">
                    <a:solidFill>
                      <a:schemeClr val="tx1">
                        <a:lumMod val="65000"/>
                        <a:lumOff val="35000"/>
                      </a:schemeClr>
                    </a:solidFill>
                    <a:latin typeface="Segoe UI light"/>
                    <a:cs typeface="Segoe UI light"/>
                  </a:rPr>
                  <a:t>90% </a:t>
                </a:r>
                <a:endParaRPr lang="en-US" sz="6000" b="1" dirty="0">
                  <a:solidFill>
                    <a:schemeClr val="tx1">
                      <a:lumMod val="65000"/>
                      <a:lumOff val="35000"/>
                    </a:schemeClr>
                  </a:solidFill>
                  <a:latin typeface="Segoe UI light"/>
                  <a:cs typeface="Segoe UI light"/>
                </a:endParaRPr>
              </a:p>
            </p:txBody>
          </p:sp>
          <p:sp>
            <p:nvSpPr>
              <p:cNvPr id="3" name="CuadroTexto 2"/>
              <p:cNvSpPr txBox="1"/>
              <p:nvPr/>
            </p:nvSpPr>
            <p:spPr>
              <a:xfrm>
                <a:off x="3074885" y="1621744"/>
                <a:ext cx="484227" cy="707886"/>
              </a:xfrm>
              <a:prstGeom prst="rect">
                <a:avLst/>
              </a:prstGeom>
              <a:noFill/>
            </p:spPr>
            <p:txBody>
              <a:bodyPr wrap="none" rtlCol="0">
                <a:spAutoFit/>
              </a:bodyPr>
              <a:lstStyle/>
              <a:p>
                <a:r>
                  <a:rPr lang="en-US" sz="4000" dirty="0">
                    <a:solidFill>
                      <a:schemeClr val="tx1">
                        <a:lumMod val="65000"/>
                        <a:lumOff val="35000"/>
                      </a:schemeClr>
                    </a:solidFill>
                    <a:latin typeface="Segoe UI light"/>
                    <a:cs typeface="Segoe UI light"/>
                  </a:rPr>
                  <a:t>+</a:t>
                </a:r>
              </a:p>
            </p:txBody>
          </p:sp>
          <p:sp>
            <p:nvSpPr>
              <p:cNvPr id="4" name="CuadroTexto 3"/>
              <p:cNvSpPr txBox="1"/>
              <p:nvPr/>
            </p:nvSpPr>
            <p:spPr>
              <a:xfrm>
                <a:off x="3570773" y="1594044"/>
                <a:ext cx="1792528" cy="763286"/>
              </a:xfrm>
              <a:prstGeom prst="rect">
                <a:avLst/>
              </a:prstGeom>
              <a:noFill/>
            </p:spPr>
            <p:txBody>
              <a:bodyPr wrap="none" rtlCol="0">
                <a:spAutoFit/>
              </a:bodyPr>
              <a:lstStyle/>
              <a:p>
                <a:pPr>
                  <a:lnSpc>
                    <a:spcPct val="90000"/>
                  </a:lnSpc>
                </a:pPr>
                <a:r>
                  <a:rPr lang="es-ES" sz="2400" dirty="0" smtClean="0">
                    <a:solidFill>
                      <a:schemeClr val="tx1">
                        <a:lumMod val="65000"/>
                        <a:lumOff val="35000"/>
                      </a:schemeClr>
                    </a:solidFill>
                    <a:latin typeface="Segoe UI light"/>
                    <a:cs typeface="Segoe UI light"/>
                  </a:rPr>
                  <a:t>O</a:t>
                </a:r>
                <a:r>
                  <a:rPr lang="en-US" sz="2400" dirty="0" smtClean="0">
                    <a:solidFill>
                      <a:schemeClr val="tx1">
                        <a:lumMod val="65000"/>
                        <a:lumOff val="35000"/>
                      </a:schemeClr>
                    </a:solidFill>
                    <a:latin typeface="Segoe UI light"/>
                    <a:cs typeface="Segoe UI light"/>
                  </a:rPr>
                  <a:t>f quarterly</a:t>
                </a:r>
              </a:p>
              <a:p>
                <a:pPr>
                  <a:lnSpc>
                    <a:spcPct val="90000"/>
                  </a:lnSpc>
                </a:pPr>
                <a:r>
                  <a:rPr lang="en-US" sz="2400" dirty="0" smtClean="0">
                    <a:solidFill>
                      <a:schemeClr val="tx1">
                        <a:lumMod val="65000"/>
                        <a:lumOff val="35000"/>
                      </a:schemeClr>
                    </a:solidFill>
                    <a:latin typeface="Segoe UI light"/>
                    <a:cs typeface="Segoe UI light"/>
                  </a:rPr>
                  <a:t>revenue</a:t>
                </a:r>
                <a:endParaRPr lang="en-US" sz="2400" dirty="0">
                  <a:solidFill>
                    <a:schemeClr val="tx1">
                      <a:lumMod val="65000"/>
                      <a:lumOff val="35000"/>
                    </a:schemeClr>
                  </a:solidFill>
                  <a:latin typeface="Segoe UI light"/>
                  <a:cs typeface="Segoe UI light"/>
                </a:endParaRPr>
              </a:p>
            </p:txBody>
          </p:sp>
        </p:grpSp>
        <p:sp>
          <p:nvSpPr>
            <p:cNvPr id="5" name="CuadroTexto 4"/>
            <p:cNvSpPr txBox="1"/>
            <p:nvPr/>
          </p:nvSpPr>
          <p:spPr>
            <a:xfrm>
              <a:off x="1104920" y="2407439"/>
              <a:ext cx="4225811" cy="646331"/>
            </a:xfrm>
            <a:prstGeom prst="rect">
              <a:avLst/>
            </a:prstGeom>
            <a:noFill/>
          </p:spPr>
          <p:txBody>
            <a:bodyPr wrap="none" rtlCol="0">
              <a:spAutoFit/>
            </a:bodyPr>
            <a:lstStyle/>
            <a:p>
              <a:r>
                <a:rPr lang="es-ES" dirty="0" smtClean="0">
                  <a:solidFill>
                    <a:schemeClr val="tx1">
                      <a:lumMod val="65000"/>
                      <a:lumOff val="35000"/>
                    </a:schemeClr>
                  </a:solidFill>
                  <a:latin typeface="Segoe UI light"/>
                  <a:cs typeface="Segoe UI light"/>
                </a:rPr>
                <a:t>I</a:t>
              </a:r>
              <a:r>
                <a:rPr lang="en-US" dirty="0" smtClean="0">
                  <a:solidFill>
                    <a:schemeClr val="tx1">
                      <a:lumMod val="65000"/>
                      <a:lumOff val="35000"/>
                    </a:schemeClr>
                  </a:solidFill>
                  <a:latin typeface="Segoe UI light"/>
                  <a:cs typeface="Segoe UI light"/>
                </a:rPr>
                <a:t>s recognized from customers that were</a:t>
              </a:r>
            </a:p>
            <a:p>
              <a:r>
                <a:rPr lang="es-ES" dirty="0" smtClean="0">
                  <a:solidFill>
                    <a:schemeClr val="tx1">
                      <a:lumMod val="65000"/>
                      <a:lumOff val="35000"/>
                    </a:schemeClr>
                  </a:solidFill>
                  <a:latin typeface="Segoe UI light"/>
                  <a:cs typeface="Segoe UI light"/>
                </a:rPr>
                <a:t>I</a:t>
              </a:r>
              <a:r>
                <a:rPr lang="en-US" dirty="0" smtClean="0">
                  <a:solidFill>
                    <a:schemeClr val="tx1">
                      <a:lumMod val="65000"/>
                      <a:lumOff val="35000"/>
                    </a:schemeClr>
                  </a:solidFill>
                  <a:latin typeface="Segoe UI light"/>
                  <a:cs typeface="Segoe UI light"/>
                </a:rPr>
                <a:t>n place at beginning of quarter</a:t>
              </a:r>
              <a:endParaRPr lang="en-US" dirty="0">
                <a:solidFill>
                  <a:schemeClr val="tx1">
                    <a:lumMod val="65000"/>
                    <a:lumOff val="35000"/>
                  </a:schemeClr>
                </a:solidFill>
                <a:latin typeface="Segoe UI light"/>
                <a:cs typeface="Segoe UI light"/>
              </a:endParaRPr>
            </a:p>
          </p:txBody>
        </p:sp>
        <p:grpSp>
          <p:nvGrpSpPr>
            <p:cNvPr id="19" name="Agrupar 18"/>
            <p:cNvGrpSpPr/>
            <p:nvPr/>
          </p:nvGrpSpPr>
          <p:grpSpPr>
            <a:xfrm>
              <a:off x="1104920" y="3425866"/>
              <a:ext cx="3754501" cy="1956930"/>
              <a:chOff x="1295802" y="3425866"/>
              <a:chExt cx="3754501" cy="1956930"/>
            </a:xfrm>
          </p:grpSpPr>
          <p:sp>
            <p:nvSpPr>
              <p:cNvPr id="9" name="CuadroTexto 8"/>
              <p:cNvSpPr txBox="1"/>
              <p:nvPr/>
            </p:nvSpPr>
            <p:spPr>
              <a:xfrm>
                <a:off x="1446206" y="3425866"/>
                <a:ext cx="2672526" cy="369332"/>
              </a:xfrm>
              <a:prstGeom prst="rect">
                <a:avLst/>
              </a:prstGeom>
              <a:noFill/>
            </p:spPr>
            <p:txBody>
              <a:bodyPr wrap="none" rtlCol="0">
                <a:spAutoFit/>
              </a:bodyPr>
              <a:lstStyle/>
              <a:p>
                <a:r>
                  <a:rPr lang="en-US" dirty="0" smtClean="0">
                    <a:solidFill>
                      <a:srgbClr val="0D0D0D"/>
                    </a:solidFill>
                  </a:rPr>
                  <a:t>Subscription-based model</a:t>
                </a:r>
                <a:endParaRPr lang="en-US" dirty="0">
                  <a:solidFill>
                    <a:srgbClr val="0D0D0D"/>
                  </a:solidFill>
                </a:endParaRPr>
              </a:p>
            </p:txBody>
          </p:sp>
          <p:sp>
            <p:nvSpPr>
              <p:cNvPr id="10" name="CuadroTexto 9"/>
              <p:cNvSpPr txBox="1"/>
              <p:nvPr/>
            </p:nvSpPr>
            <p:spPr>
              <a:xfrm>
                <a:off x="1766264" y="3915587"/>
                <a:ext cx="2814154" cy="523220"/>
              </a:xfrm>
              <a:prstGeom prst="rect">
                <a:avLst/>
              </a:prstGeom>
              <a:noFill/>
            </p:spPr>
            <p:txBody>
              <a:bodyPr wrap="none" rtlCol="0">
                <a:spAutoFit/>
              </a:bodyPr>
              <a:lstStyle/>
              <a:p>
                <a:r>
                  <a:rPr lang="en-US" sz="1400" dirty="0" smtClean="0">
                    <a:solidFill>
                      <a:srgbClr val="0D0D0D"/>
                    </a:solidFill>
                    <a:latin typeface="Segoe UI light"/>
                    <a:cs typeface="Segoe UI light"/>
                  </a:rPr>
                  <a:t>2 year initial contract + automatic</a:t>
                </a:r>
              </a:p>
              <a:p>
                <a:r>
                  <a:rPr lang="es-ES" sz="1400" dirty="0" smtClean="0">
                    <a:solidFill>
                      <a:srgbClr val="0D0D0D"/>
                    </a:solidFill>
                    <a:latin typeface="Segoe UI light"/>
                    <a:cs typeface="Segoe UI light"/>
                  </a:rPr>
                  <a:t>A</a:t>
                </a:r>
                <a:r>
                  <a:rPr lang="en-US" sz="1400" dirty="0" err="1" smtClean="0">
                    <a:solidFill>
                      <a:srgbClr val="0D0D0D"/>
                    </a:solidFill>
                    <a:latin typeface="Segoe UI light"/>
                    <a:cs typeface="Segoe UI light"/>
                  </a:rPr>
                  <a:t>nnual</a:t>
                </a:r>
                <a:r>
                  <a:rPr lang="en-US" sz="1400" dirty="0" smtClean="0">
                    <a:solidFill>
                      <a:srgbClr val="0D0D0D"/>
                    </a:solidFill>
                    <a:latin typeface="Segoe UI light"/>
                    <a:cs typeface="Segoe UI light"/>
                  </a:rPr>
                  <a:t> renewals</a:t>
                </a:r>
                <a:endParaRPr lang="en-US" sz="1400" dirty="0">
                  <a:solidFill>
                    <a:srgbClr val="0D0D0D"/>
                  </a:solidFill>
                  <a:latin typeface="Segoe UI light"/>
                  <a:cs typeface="Segoe UI light"/>
                </a:endParaRPr>
              </a:p>
            </p:txBody>
          </p:sp>
          <p:sp>
            <p:nvSpPr>
              <p:cNvPr id="11" name="CuadroTexto 10"/>
              <p:cNvSpPr txBox="1"/>
              <p:nvPr/>
            </p:nvSpPr>
            <p:spPr>
              <a:xfrm>
                <a:off x="1446206" y="4549150"/>
                <a:ext cx="3150923" cy="369332"/>
              </a:xfrm>
              <a:prstGeom prst="rect">
                <a:avLst/>
              </a:prstGeom>
              <a:noFill/>
            </p:spPr>
            <p:txBody>
              <a:bodyPr wrap="none" rtlCol="0">
                <a:spAutoFit/>
              </a:bodyPr>
              <a:lstStyle/>
              <a:p>
                <a:r>
                  <a:rPr lang="en-US" dirty="0" smtClean="0">
                    <a:solidFill>
                      <a:srgbClr val="0D0D0D"/>
                    </a:solidFill>
                    <a:latin typeface="Segoe UI light"/>
                    <a:cs typeface="Segoe UI light"/>
                  </a:rPr>
                  <a:t>Dollar retention rate &gt; 100%</a:t>
                </a:r>
                <a:r>
                  <a:rPr lang="en-US" baseline="30000" dirty="0" smtClean="0">
                    <a:solidFill>
                      <a:srgbClr val="0D0D0D"/>
                    </a:solidFill>
                    <a:latin typeface="Segoe UI light"/>
                    <a:cs typeface="Segoe UI light"/>
                  </a:rPr>
                  <a:t>1</a:t>
                </a:r>
                <a:endParaRPr lang="en-US" baseline="30000" dirty="0">
                  <a:solidFill>
                    <a:srgbClr val="0D0D0D"/>
                  </a:solidFill>
                  <a:latin typeface="Segoe UI light"/>
                  <a:cs typeface="Segoe UI light"/>
                </a:endParaRPr>
              </a:p>
            </p:txBody>
          </p:sp>
          <p:sp>
            <p:nvSpPr>
              <p:cNvPr id="12" name="CuadroTexto 11"/>
              <p:cNvSpPr txBox="1"/>
              <p:nvPr/>
            </p:nvSpPr>
            <p:spPr>
              <a:xfrm>
                <a:off x="1446206" y="5013464"/>
                <a:ext cx="3604097" cy="369332"/>
              </a:xfrm>
              <a:prstGeom prst="rect">
                <a:avLst/>
              </a:prstGeom>
              <a:noFill/>
            </p:spPr>
            <p:txBody>
              <a:bodyPr wrap="none" rtlCol="0">
                <a:spAutoFit/>
              </a:bodyPr>
              <a:lstStyle/>
              <a:p>
                <a:r>
                  <a:rPr lang="en-US" dirty="0" smtClean="0">
                    <a:solidFill>
                      <a:srgbClr val="0D0D0D"/>
                    </a:solidFill>
                    <a:latin typeface="Segoe UI light"/>
                    <a:cs typeface="Segoe UI light"/>
                  </a:rPr>
                  <a:t>Low customer concentration &gt;2%</a:t>
                </a:r>
                <a:endParaRPr lang="en-US" dirty="0">
                  <a:solidFill>
                    <a:srgbClr val="0D0D0D"/>
                  </a:solidFill>
                  <a:latin typeface="Segoe UI light"/>
                  <a:cs typeface="Segoe UI light"/>
                </a:endParaRPr>
              </a:p>
            </p:txBody>
          </p:sp>
          <p:sp>
            <p:nvSpPr>
              <p:cNvPr id="13" name="Elipse 12"/>
              <p:cNvSpPr/>
              <p:nvPr/>
            </p:nvSpPr>
            <p:spPr>
              <a:xfrm>
                <a:off x="1295802" y="3562587"/>
                <a:ext cx="174794" cy="174794"/>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Elipse 14"/>
              <p:cNvSpPr/>
              <p:nvPr/>
            </p:nvSpPr>
            <p:spPr>
              <a:xfrm>
                <a:off x="1295802" y="4662189"/>
                <a:ext cx="174794" cy="174794"/>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Elipse 15"/>
              <p:cNvSpPr/>
              <p:nvPr/>
            </p:nvSpPr>
            <p:spPr>
              <a:xfrm>
                <a:off x="1295802" y="5146442"/>
                <a:ext cx="174794" cy="174794"/>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 name="Elipse 16"/>
              <p:cNvSpPr/>
              <p:nvPr/>
            </p:nvSpPr>
            <p:spPr>
              <a:xfrm>
                <a:off x="1622996" y="4079282"/>
                <a:ext cx="174794" cy="174794"/>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4" name="CuadroTexto 13"/>
          <p:cNvSpPr txBox="1"/>
          <p:nvPr/>
        </p:nvSpPr>
        <p:spPr>
          <a:xfrm>
            <a:off x="6457125" y="5918047"/>
            <a:ext cx="3925574" cy="338554"/>
          </a:xfrm>
          <a:prstGeom prst="rect">
            <a:avLst/>
          </a:prstGeom>
          <a:noFill/>
        </p:spPr>
        <p:txBody>
          <a:bodyPr wrap="none" rtlCol="0">
            <a:spAutoFit/>
          </a:bodyPr>
          <a:lstStyle/>
          <a:p>
            <a:r>
              <a:rPr lang="en-US" sz="1600" dirty="0" smtClean="0">
                <a:solidFill>
                  <a:srgbClr val="7F7F7F"/>
                </a:solidFill>
                <a:latin typeface="Segoe UI light"/>
                <a:cs typeface="Segoe UI light"/>
              </a:rPr>
              <a:t>Annualized Quarterly Recurring Revenue</a:t>
            </a:r>
            <a:endParaRPr lang="en-US" sz="1600" dirty="0">
              <a:solidFill>
                <a:srgbClr val="7F7F7F"/>
              </a:solidFill>
              <a:latin typeface="Segoe UI light"/>
              <a:cs typeface="Segoe UI light"/>
            </a:endParaRPr>
          </a:p>
        </p:txBody>
      </p:sp>
      <p:pic>
        <p:nvPicPr>
          <p:cNvPr id="23" name="Content Placeholder 13"/>
          <p:cNvPicPr>
            <a:picLocks noGrp="1"/>
          </p:cNvPicPr>
          <p:nvPr>
            <p:ph idx="15"/>
          </p:nvPr>
        </p:nvPicPr>
        <p:blipFill rotWithShape="1">
          <a:blip r:embed="rId5" cstate="screen">
            <a:grayscl/>
            <a:extLst>
              <a:ext uri="{28A0092B-C50C-407E-A947-70E740481C1C}">
                <a14:useLocalDpi xmlns:a14="http://schemas.microsoft.com/office/drawing/2010/main"/>
              </a:ext>
            </a:extLst>
          </a:blip>
          <a:srcRect/>
          <a:stretch/>
        </p:blipFill>
        <p:spPr>
          <a:xfrm>
            <a:off x="5203021" y="5496275"/>
            <a:ext cx="6433790" cy="451740"/>
          </a:xfrm>
          <a:prstGeom prst="rect">
            <a:avLst/>
          </a:prstGeom>
          <a:noFill/>
          <a:ln>
            <a:noFill/>
          </a:ln>
        </p:spPr>
      </p:pic>
      <p:sp>
        <p:nvSpPr>
          <p:cNvPr id="21" name="CuadroTexto 20"/>
          <p:cNvSpPr txBox="1"/>
          <p:nvPr/>
        </p:nvSpPr>
        <p:spPr>
          <a:xfrm>
            <a:off x="10608318" y="1318045"/>
            <a:ext cx="814446" cy="338554"/>
          </a:xfrm>
          <a:prstGeom prst="rect">
            <a:avLst/>
          </a:prstGeom>
          <a:noFill/>
        </p:spPr>
        <p:txBody>
          <a:bodyPr wrap="none" rtlCol="0">
            <a:spAutoFit/>
          </a:bodyPr>
          <a:lstStyle/>
          <a:p>
            <a:r>
              <a:rPr lang="en-US" sz="1600" dirty="0" smtClean="0">
                <a:solidFill>
                  <a:srgbClr val="7F7F7F"/>
                </a:solidFill>
              </a:rPr>
              <a:t>(US$M)</a:t>
            </a:r>
            <a:endParaRPr lang="en-US" sz="1600" dirty="0">
              <a:solidFill>
                <a:srgbClr val="7F7F7F"/>
              </a:solidFill>
            </a:endParaRPr>
          </a:p>
        </p:txBody>
      </p:sp>
      <p:sp>
        <p:nvSpPr>
          <p:cNvPr id="25" name="CuadroTexto 24"/>
          <p:cNvSpPr txBox="1"/>
          <p:nvPr/>
        </p:nvSpPr>
        <p:spPr>
          <a:xfrm>
            <a:off x="10857016" y="1636310"/>
            <a:ext cx="569762" cy="276999"/>
          </a:xfrm>
          <a:prstGeom prst="rect">
            <a:avLst/>
          </a:prstGeom>
          <a:noFill/>
        </p:spPr>
        <p:txBody>
          <a:bodyPr wrap="none" rtlCol="0">
            <a:spAutoFit/>
          </a:bodyPr>
          <a:lstStyle/>
          <a:p>
            <a:r>
              <a:rPr lang="en-US" sz="1200" dirty="0" smtClean="0">
                <a:solidFill>
                  <a:srgbClr val="7F7F7F"/>
                </a:solidFill>
                <a:latin typeface="Segoe UI light"/>
                <a:cs typeface="Segoe UI light"/>
              </a:rPr>
              <a:t>$57.6</a:t>
            </a:r>
            <a:endParaRPr lang="en-US" sz="1200" dirty="0">
              <a:solidFill>
                <a:srgbClr val="7F7F7F"/>
              </a:solidFill>
              <a:latin typeface="Segoe UI light"/>
              <a:cs typeface="Segoe UI light"/>
            </a:endParaRPr>
          </a:p>
        </p:txBody>
      </p:sp>
      <p:pic>
        <p:nvPicPr>
          <p:cNvPr id="27" name="Picture 1"/>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811625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descr="DeepInTheForest_cre8art4life_JulieGeiger.jpg"/>
          <p:cNvPicPr>
            <a:picLocks noChangeAspect="1"/>
          </p:cNvPicPr>
          <p:nvPr/>
        </p:nvPicPr>
        <p:blipFill rotWithShape="1">
          <a:blip r:embed="rId2" cstate="screen">
            <a:extLst>
              <a:ext uri="{28A0092B-C50C-407E-A947-70E740481C1C}">
                <a14:useLocalDpi xmlns:a14="http://schemas.microsoft.com/office/drawing/2010/main"/>
              </a:ext>
            </a:extLst>
          </a:blip>
          <a:srcRect r="-63"/>
          <a:stretch/>
        </p:blipFill>
        <p:spPr>
          <a:xfrm>
            <a:off x="0" y="0"/>
            <a:ext cx="12196520" cy="6858000"/>
          </a:xfrm>
          <a:prstGeom prst="rect">
            <a:avLst/>
          </a:prstGeom>
        </p:spPr>
      </p:pic>
      <p:sp>
        <p:nvSpPr>
          <p:cNvPr id="11" name="TextBox 1"/>
          <p:cNvSpPr txBox="1">
            <a:spLocks noChangeArrowheads="1"/>
          </p:cNvSpPr>
          <p:nvPr/>
        </p:nvSpPr>
        <p:spPr bwMode="auto">
          <a:xfrm>
            <a:off x="1011767" y="2265108"/>
            <a:ext cx="1016529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pPr algn="ctr" eaLnBrk="1" hangingPunct="1"/>
            <a:r>
              <a:rPr lang="ja-JP" altLang="en-US" dirty="0" smtClean="0">
                <a:solidFill>
                  <a:schemeClr val="bg1"/>
                </a:solidFill>
                <a:latin typeface="Segoe UI light"/>
                <a:cs typeface="Segoe UI light"/>
              </a:rPr>
              <a:t>“</a:t>
            </a:r>
            <a:r>
              <a:rPr lang="en-US" altLang="ja-JP" dirty="0" smtClean="0">
                <a:solidFill>
                  <a:schemeClr val="bg1"/>
                </a:solidFill>
                <a:latin typeface="Segoe UI light"/>
                <a:cs typeface="Segoe UI light"/>
              </a:rPr>
              <a:t>Another misconception for investors is that we are either going to miss or exceed our guidance by a large margin. The math</a:t>
            </a:r>
            <a:r>
              <a:rPr lang="ja-JP" altLang="en-US" dirty="0" smtClean="0">
                <a:solidFill>
                  <a:schemeClr val="bg1"/>
                </a:solidFill>
                <a:latin typeface="Segoe UI light"/>
                <a:cs typeface="Segoe UI light"/>
              </a:rPr>
              <a:t>’</a:t>
            </a:r>
            <a:r>
              <a:rPr lang="en-US" altLang="ja-JP" dirty="0" smtClean="0">
                <a:solidFill>
                  <a:schemeClr val="bg1"/>
                </a:solidFill>
                <a:latin typeface="Segoe UI light"/>
                <a:cs typeface="Segoe UI light"/>
              </a:rPr>
              <a:t>s too simple. It</a:t>
            </a:r>
            <a:r>
              <a:rPr lang="ja-JP" altLang="en-US" dirty="0" smtClean="0">
                <a:solidFill>
                  <a:schemeClr val="bg1"/>
                </a:solidFill>
                <a:latin typeface="Segoe UI light"/>
                <a:cs typeface="Segoe UI light"/>
              </a:rPr>
              <a:t>’</a:t>
            </a:r>
            <a:r>
              <a:rPr lang="en-US" altLang="ja-JP" dirty="0" smtClean="0">
                <a:solidFill>
                  <a:schemeClr val="bg1"/>
                </a:solidFill>
                <a:latin typeface="Segoe UI light"/>
                <a:cs typeface="Segoe UI light"/>
              </a:rPr>
              <a:t>s a rental model. It</a:t>
            </a:r>
            <a:r>
              <a:rPr lang="ja-JP" altLang="en-US" dirty="0" smtClean="0">
                <a:solidFill>
                  <a:schemeClr val="bg1"/>
                </a:solidFill>
                <a:latin typeface="Segoe UI light"/>
                <a:cs typeface="Segoe UI light"/>
              </a:rPr>
              <a:t>’</a:t>
            </a:r>
            <a:r>
              <a:rPr lang="en-US" altLang="ja-JP" dirty="0" smtClean="0">
                <a:solidFill>
                  <a:schemeClr val="bg1"/>
                </a:solidFill>
                <a:latin typeface="Segoe UI light"/>
                <a:cs typeface="Segoe UI light"/>
              </a:rPr>
              <a:t>s like a utility here. We are highly predictable. Some people might argue we</a:t>
            </a:r>
            <a:r>
              <a:rPr lang="ja-JP" altLang="en-US" dirty="0" smtClean="0">
                <a:solidFill>
                  <a:schemeClr val="bg1"/>
                </a:solidFill>
                <a:latin typeface="Segoe UI light"/>
                <a:cs typeface="Segoe UI light"/>
              </a:rPr>
              <a:t>’</a:t>
            </a:r>
            <a:r>
              <a:rPr lang="en-US" altLang="ja-JP" dirty="0" smtClean="0">
                <a:solidFill>
                  <a:schemeClr val="bg1"/>
                </a:solidFill>
                <a:latin typeface="Segoe UI light"/>
                <a:cs typeface="Segoe UI light"/>
              </a:rPr>
              <a:t>re a bit boring.</a:t>
            </a:r>
            <a:r>
              <a:rPr lang="ja-JP" altLang="en-US" dirty="0" smtClean="0">
                <a:solidFill>
                  <a:schemeClr val="bg1"/>
                </a:solidFill>
                <a:latin typeface="Segoe UI light"/>
                <a:cs typeface="Segoe UI light"/>
              </a:rPr>
              <a:t>”</a:t>
            </a:r>
            <a:r>
              <a:rPr lang="en-US" altLang="ja-JP" dirty="0" smtClean="0">
                <a:solidFill>
                  <a:schemeClr val="bg1"/>
                </a:solidFill>
                <a:latin typeface="Segoe UI light"/>
                <a:cs typeface="Segoe UI light"/>
              </a:rPr>
              <a:t>  </a:t>
            </a:r>
            <a:endParaRPr lang="en-US" dirty="0">
              <a:solidFill>
                <a:schemeClr val="bg1"/>
              </a:solidFill>
              <a:latin typeface="Segoe UI light"/>
              <a:cs typeface="Segoe UI light"/>
            </a:endParaRPr>
          </a:p>
        </p:txBody>
      </p:sp>
      <p:sp>
        <p:nvSpPr>
          <p:cNvPr id="13" name="Rectángulo 12"/>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grpSp>
        <p:nvGrpSpPr>
          <p:cNvPr id="4" name="Agrupar 3"/>
          <p:cNvGrpSpPr/>
          <p:nvPr/>
        </p:nvGrpSpPr>
        <p:grpSpPr>
          <a:xfrm>
            <a:off x="0" y="0"/>
            <a:ext cx="12196520" cy="6858000"/>
            <a:chOff x="0" y="0"/>
            <a:chExt cx="12196520" cy="6858000"/>
          </a:xfrm>
        </p:grpSpPr>
        <p:sp>
          <p:nvSpPr>
            <p:cNvPr id="3" name="Rectángulo 2"/>
            <p:cNvSpPr/>
            <p:nvPr/>
          </p:nvSpPr>
          <p:spPr>
            <a:xfrm>
              <a:off x="0" y="0"/>
              <a:ext cx="12196520" cy="1998110"/>
            </a:xfrm>
            <a:prstGeom prst="rect">
              <a:avLst/>
            </a:prstGeom>
            <a:solidFill>
              <a:schemeClr val="tx1">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ángulo 9"/>
            <p:cNvSpPr/>
            <p:nvPr/>
          </p:nvSpPr>
          <p:spPr>
            <a:xfrm rot="5400000">
              <a:off x="10272220" y="2955997"/>
              <a:ext cx="2861780" cy="946006"/>
            </a:xfrm>
            <a:prstGeom prst="rect">
              <a:avLst/>
            </a:prstGeom>
            <a:solidFill>
              <a:schemeClr val="tx1">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ángulo 7"/>
            <p:cNvSpPr/>
            <p:nvPr/>
          </p:nvSpPr>
          <p:spPr>
            <a:xfrm>
              <a:off x="0" y="4859890"/>
              <a:ext cx="12196520" cy="1998110"/>
            </a:xfrm>
            <a:prstGeom prst="rect">
              <a:avLst/>
            </a:prstGeom>
            <a:solidFill>
              <a:schemeClr val="tx1">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ángulo 8"/>
            <p:cNvSpPr/>
            <p:nvPr/>
          </p:nvSpPr>
          <p:spPr>
            <a:xfrm rot="5400000">
              <a:off x="-925006" y="2923116"/>
              <a:ext cx="2861780" cy="1011767"/>
            </a:xfrm>
            <a:prstGeom prst="rect">
              <a:avLst/>
            </a:prstGeom>
            <a:solidFill>
              <a:schemeClr val="tx1">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ángulo 17"/>
          <p:cNvSpPr/>
          <p:nvPr/>
        </p:nvSpPr>
        <p:spPr>
          <a:xfrm>
            <a:off x="5230871" y="3826754"/>
            <a:ext cx="1727083" cy="369332"/>
          </a:xfrm>
          <a:prstGeom prst="rect">
            <a:avLst/>
          </a:prstGeom>
        </p:spPr>
        <p:txBody>
          <a:bodyPr wrap="none">
            <a:spAutoFit/>
          </a:bodyPr>
          <a:lstStyle/>
          <a:p>
            <a:pPr algn="ctr"/>
            <a:r>
              <a:rPr lang="en-US" altLang="ja-JP" i="1" dirty="0">
                <a:solidFill>
                  <a:srgbClr val="FFFFFF"/>
                </a:solidFill>
                <a:effectLst>
                  <a:outerShdw blurRad="50800" dist="38100" dir="2700000" algn="tl" rotWithShape="0">
                    <a:prstClr val="black">
                      <a:alpha val="40000"/>
                    </a:prstClr>
                  </a:outerShdw>
                </a:effectLst>
                <a:latin typeface="Segoe UI light"/>
                <a:cs typeface="Segoe UI light"/>
              </a:rPr>
              <a:t>CEO Interview</a:t>
            </a:r>
            <a:endParaRPr lang="en-US" i="1" dirty="0">
              <a:solidFill>
                <a:srgbClr val="FFFFFF"/>
              </a:solidFill>
              <a:effectLst>
                <a:outerShdw blurRad="50800" dist="38100" dir="2700000" algn="tl" rotWithShape="0">
                  <a:prstClr val="black">
                    <a:alpha val="40000"/>
                  </a:prstClr>
                </a:outerShdw>
              </a:effectLst>
              <a:latin typeface="Segoe UI light"/>
              <a:cs typeface="Segoe UI light"/>
            </a:endParaRPr>
          </a:p>
        </p:txBody>
      </p:sp>
    </p:spTree>
    <p:extLst>
      <p:ext uri="{BB962C8B-B14F-4D97-AF65-F5344CB8AC3E}">
        <p14:creationId xmlns:p14="http://schemas.microsoft.com/office/powerpoint/2010/main" val="258186788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cstate="screen">
            <a:duotone>
              <a:schemeClr val="bg2">
                <a:shade val="45000"/>
                <a:satMod val="135000"/>
              </a:schemeClr>
              <a:prstClr val="white"/>
            </a:duotone>
            <a:alphaModFix/>
            <a:extLst>
              <a:ext uri="{28A0092B-C50C-407E-A947-70E740481C1C}">
                <a14:useLocalDpi xmlns:a14="http://schemas.microsoft.com/office/drawing/2010/main"/>
              </a:ext>
            </a:extLst>
          </a:blip>
          <a:srcRect/>
          <a:stretch>
            <a:fillRect/>
          </a:stretch>
        </p:blipFill>
        <p:spPr bwMode="auto">
          <a:xfrm>
            <a:off x="11175759" y="127865"/>
            <a:ext cx="923599" cy="101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6"/>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2" name="CuadroTexto 1"/>
          <p:cNvSpPr txBox="1"/>
          <p:nvPr/>
        </p:nvSpPr>
        <p:spPr>
          <a:xfrm>
            <a:off x="467326" y="897448"/>
            <a:ext cx="2044149" cy="369332"/>
          </a:xfrm>
          <a:prstGeom prst="rect">
            <a:avLst/>
          </a:prstGeom>
          <a:noFill/>
        </p:spPr>
        <p:txBody>
          <a:bodyPr wrap="none" rtlCol="0">
            <a:spAutoFit/>
          </a:bodyPr>
          <a:lstStyle/>
          <a:p>
            <a:r>
              <a:rPr lang="en-US" dirty="0">
                <a:solidFill>
                  <a:srgbClr val="51AE85"/>
                </a:solidFill>
                <a:latin typeface="Adobe Garamond Pro" charset="0"/>
                <a:cs typeface="Adobe Garamond Pro" charset="0"/>
              </a:rPr>
              <a:t>Board of </a:t>
            </a:r>
            <a:r>
              <a:rPr lang="en-US" dirty="0">
                <a:solidFill>
                  <a:srgbClr val="51AE85"/>
                </a:solidFill>
                <a:latin typeface="Adobe Garamond Pro" charset="0"/>
                <a:cs typeface="Adobe Garamond Pro" charset="0"/>
              </a:rPr>
              <a:t>Directors</a:t>
            </a:r>
          </a:p>
        </p:txBody>
      </p:sp>
      <p:pic>
        <p:nvPicPr>
          <p:cNvPr id="3" name="Imagen 2" descr="Paul-Loucks-400x40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32" y="2086116"/>
            <a:ext cx="1658669" cy="1658669"/>
          </a:xfrm>
          <a:prstGeom prst="ellipse">
            <a:avLst/>
          </a:prstGeom>
        </p:spPr>
      </p:pic>
      <p:grpSp>
        <p:nvGrpSpPr>
          <p:cNvPr id="5" name="Agrupar 4"/>
          <p:cNvGrpSpPr/>
          <p:nvPr/>
        </p:nvGrpSpPr>
        <p:grpSpPr>
          <a:xfrm>
            <a:off x="2211985" y="2568676"/>
            <a:ext cx="1544413" cy="693548"/>
            <a:chOff x="2509930" y="2150997"/>
            <a:chExt cx="1544413" cy="693548"/>
          </a:xfrm>
        </p:grpSpPr>
        <p:sp>
          <p:nvSpPr>
            <p:cNvPr id="4" name="CuadroTexto 3"/>
            <p:cNvSpPr txBox="1"/>
            <p:nvPr/>
          </p:nvSpPr>
          <p:spPr>
            <a:xfrm>
              <a:off x="2509930" y="2150997"/>
              <a:ext cx="1544413" cy="369332"/>
            </a:xfrm>
            <a:prstGeom prst="rect">
              <a:avLst/>
            </a:prstGeom>
            <a:noFill/>
          </p:spPr>
          <p:txBody>
            <a:bodyPr wrap="none" rtlCol="0">
              <a:spAutoFit/>
            </a:bodyPr>
            <a:lstStyle/>
            <a:p>
              <a:r>
                <a:rPr lang="en-US" b="1" dirty="0" smtClean="0">
                  <a:solidFill>
                    <a:schemeClr val="tx2"/>
                  </a:solidFill>
                  <a:latin typeface="Segoe UI light"/>
                  <a:cs typeface="Segoe UI light"/>
                </a:rPr>
                <a:t>Paul </a:t>
              </a:r>
              <a:r>
                <a:rPr lang="en-US" b="1" dirty="0" err="1" smtClean="0">
                  <a:solidFill>
                    <a:schemeClr val="tx2"/>
                  </a:solidFill>
                  <a:latin typeface="Segoe UI light"/>
                  <a:cs typeface="Segoe UI light"/>
                </a:rPr>
                <a:t>Loucks</a:t>
              </a:r>
              <a:endParaRPr lang="en-US" b="1" dirty="0">
                <a:solidFill>
                  <a:schemeClr val="tx2"/>
                </a:solidFill>
                <a:latin typeface="Segoe UI light"/>
                <a:cs typeface="Segoe UI light"/>
              </a:endParaRPr>
            </a:p>
          </p:txBody>
        </p:sp>
        <p:sp>
          <p:nvSpPr>
            <p:cNvPr id="11" name="CuadroTexto 10"/>
            <p:cNvSpPr txBox="1"/>
            <p:nvPr/>
          </p:nvSpPr>
          <p:spPr>
            <a:xfrm>
              <a:off x="2509930" y="2505991"/>
              <a:ext cx="629299" cy="338554"/>
            </a:xfrm>
            <a:prstGeom prst="rect">
              <a:avLst/>
            </a:prstGeom>
            <a:noFill/>
          </p:spPr>
          <p:txBody>
            <a:bodyPr wrap="none" rtlCol="0">
              <a:spAutoFit/>
            </a:bodyPr>
            <a:lstStyle/>
            <a:p>
              <a:r>
                <a:rPr lang="en-US" sz="1600" dirty="0" smtClean="0">
                  <a:solidFill>
                    <a:srgbClr val="7F7F7F"/>
                  </a:solidFill>
                  <a:latin typeface="Segoe UI light"/>
                  <a:cs typeface="Segoe UI light"/>
                </a:rPr>
                <a:t>CEO</a:t>
              </a:r>
              <a:endParaRPr lang="en-US" sz="1600" dirty="0">
                <a:solidFill>
                  <a:srgbClr val="7F7F7F"/>
                </a:solidFill>
                <a:latin typeface="Segoe UI light"/>
                <a:cs typeface="Segoe UI light"/>
              </a:endParaRPr>
            </a:p>
          </p:txBody>
        </p:sp>
      </p:grpSp>
      <p:pic>
        <p:nvPicPr>
          <p:cNvPr id="9" name="Imagen 8" descr="182x182xmichael_slaunwhite.jpg.pagespeed.ic.QX43_kur6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50878" y="2086116"/>
            <a:ext cx="1658669" cy="1658669"/>
          </a:xfrm>
          <a:prstGeom prst="ellipse">
            <a:avLst/>
          </a:prstGeom>
        </p:spPr>
      </p:pic>
      <p:grpSp>
        <p:nvGrpSpPr>
          <p:cNvPr id="14" name="Agrupar 13"/>
          <p:cNvGrpSpPr/>
          <p:nvPr/>
        </p:nvGrpSpPr>
        <p:grpSpPr>
          <a:xfrm>
            <a:off x="5777456" y="2445565"/>
            <a:ext cx="1980380" cy="939770"/>
            <a:chOff x="2509930" y="2150997"/>
            <a:chExt cx="1980380" cy="939770"/>
          </a:xfrm>
        </p:grpSpPr>
        <p:sp>
          <p:nvSpPr>
            <p:cNvPr id="15" name="CuadroTexto 14"/>
            <p:cNvSpPr txBox="1"/>
            <p:nvPr/>
          </p:nvSpPr>
          <p:spPr>
            <a:xfrm>
              <a:off x="2509930" y="2150997"/>
              <a:ext cx="1980380" cy="369332"/>
            </a:xfrm>
            <a:prstGeom prst="rect">
              <a:avLst/>
            </a:prstGeom>
            <a:noFill/>
          </p:spPr>
          <p:txBody>
            <a:bodyPr wrap="none" rtlCol="0">
              <a:spAutoFit/>
            </a:bodyPr>
            <a:lstStyle/>
            <a:p>
              <a:r>
                <a:rPr lang="en-US" b="1" dirty="0" smtClean="0">
                  <a:solidFill>
                    <a:schemeClr val="tx2"/>
                  </a:solidFill>
                  <a:latin typeface="Segoe UI light"/>
                  <a:cs typeface="Segoe UI light"/>
                </a:rPr>
                <a:t>Mike </a:t>
              </a:r>
              <a:r>
                <a:rPr lang="en-US" b="1" dirty="0" err="1" smtClean="0">
                  <a:solidFill>
                    <a:schemeClr val="tx2"/>
                  </a:solidFill>
                  <a:latin typeface="Segoe UI light"/>
                  <a:cs typeface="Segoe UI light"/>
                </a:rPr>
                <a:t>Slaunwhite</a:t>
              </a:r>
              <a:endParaRPr lang="en-US" b="1" dirty="0">
                <a:solidFill>
                  <a:schemeClr val="tx2"/>
                </a:solidFill>
                <a:latin typeface="Segoe UI light"/>
                <a:cs typeface="Segoe UI light"/>
              </a:endParaRPr>
            </a:p>
          </p:txBody>
        </p:sp>
        <p:sp>
          <p:nvSpPr>
            <p:cNvPr id="16" name="CuadroTexto 15"/>
            <p:cNvSpPr txBox="1"/>
            <p:nvPr/>
          </p:nvSpPr>
          <p:spPr>
            <a:xfrm>
              <a:off x="2509930" y="2505991"/>
              <a:ext cx="1074232" cy="584776"/>
            </a:xfrm>
            <a:prstGeom prst="rect">
              <a:avLst/>
            </a:prstGeom>
            <a:noFill/>
          </p:spPr>
          <p:txBody>
            <a:bodyPr wrap="none" rtlCol="0">
              <a:spAutoFit/>
            </a:bodyPr>
            <a:lstStyle/>
            <a:p>
              <a:r>
                <a:rPr lang="en-US" sz="1600" dirty="0" smtClean="0">
                  <a:solidFill>
                    <a:srgbClr val="7F7F7F"/>
                  </a:solidFill>
                  <a:latin typeface="Segoe UI light"/>
                  <a:cs typeface="Segoe UI light"/>
                </a:rPr>
                <a:t>Executive</a:t>
              </a:r>
            </a:p>
            <a:p>
              <a:r>
                <a:rPr lang="en-US" sz="1600" dirty="0" smtClean="0">
                  <a:solidFill>
                    <a:srgbClr val="7F7F7F"/>
                  </a:solidFill>
                  <a:latin typeface="Segoe UI light"/>
                  <a:cs typeface="Segoe UI light"/>
                </a:rPr>
                <a:t>Chairman</a:t>
              </a:r>
              <a:endParaRPr lang="en-US" sz="1600" dirty="0">
                <a:solidFill>
                  <a:srgbClr val="7F7F7F"/>
                </a:solidFill>
                <a:latin typeface="Segoe UI light"/>
                <a:cs typeface="Segoe UI light"/>
              </a:endParaRPr>
            </a:p>
          </p:txBody>
        </p:sp>
      </p:grpSp>
      <p:pic>
        <p:nvPicPr>
          <p:cNvPr id="10" name="Imagen 9" descr="182x182xpeter_hoult.jpg.pagespeed.ic._hSf7SBOKQ.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63278" y="2086116"/>
            <a:ext cx="1658669" cy="1658669"/>
          </a:xfrm>
          <a:prstGeom prst="ellipse">
            <a:avLst/>
          </a:prstGeom>
        </p:spPr>
      </p:pic>
      <p:grpSp>
        <p:nvGrpSpPr>
          <p:cNvPr id="18" name="Agrupar 17"/>
          <p:cNvGrpSpPr/>
          <p:nvPr/>
        </p:nvGrpSpPr>
        <p:grpSpPr>
          <a:xfrm>
            <a:off x="9708971" y="2445565"/>
            <a:ext cx="2055170" cy="939770"/>
            <a:chOff x="2509930" y="2426020"/>
            <a:chExt cx="2055170" cy="939770"/>
          </a:xfrm>
        </p:grpSpPr>
        <p:sp>
          <p:nvSpPr>
            <p:cNvPr id="19" name="CuadroTexto 18"/>
            <p:cNvSpPr txBox="1"/>
            <p:nvPr/>
          </p:nvSpPr>
          <p:spPr>
            <a:xfrm>
              <a:off x="2509930" y="2426020"/>
              <a:ext cx="1415923" cy="369332"/>
            </a:xfrm>
            <a:prstGeom prst="rect">
              <a:avLst/>
            </a:prstGeom>
            <a:noFill/>
          </p:spPr>
          <p:txBody>
            <a:bodyPr wrap="none" rtlCol="0">
              <a:spAutoFit/>
            </a:bodyPr>
            <a:lstStyle/>
            <a:p>
              <a:r>
                <a:rPr lang="en-US" b="1" dirty="0" smtClean="0">
                  <a:solidFill>
                    <a:schemeClr val="tx2"/>
                  </a:solidFill>
                  <a:latin typeface="Segoe UI light"/>
                  <a:cs typeface="Segoe UI light"/>
                </a:rPr>
                <a:t>Peter </a:t>
              </a:r>
              <a:r>
                <a:rPr lang="en-US" b="1" dirty="0" err="1" smtClean="0">
                  <a:solidFill>
                    <a:schemeClr val="tx2"/>
                  </a:solidFill>
                  <a:latin typeface="Segoe UI light"/>
                  <a:cs typeface="Segoe UI light"/>
                </a:rPr>
                <a:t>Hoult</a:t>
              </a:r>
              <a:endParaRPr lang="en-US" b="1" dirty="0">
                <a:solidFill>
                  <a:schemeClr val="tx2"/>
                </a:solidFill>
                <a:latin typeface="Segoe UI light"/>
                <a:cs typeface="Segoe UI light"/>
              </a:endParaRPr>
            </a:p>
          </p:txBody>
        </p:sp>
        <p:sp>
          <p:nvSpPr>
            <p:cNvPr id="20" name="CuadroTexto 19"/>
            <p:cNvSpPr txBox="1"/>
            <p:nvPr/>
          </p:nvSpPr>
          <p:spPr>
            <a:xfrm>
              <a:off x="2509930" y="2781014"/>
              <a:ext cx="2055170" cy="584776"/>
            </a:xfrm>
            <a:prstGeom prst="rect">
              <a:avLst/>
            </a:prstGeom>
            <a:noFill/>
          </p:spPr>
          <p:txBody>
            <a:bodyPr wrap="none" rtlCol="0">
              <a:spAutoFit/>
            </a:bodyPr>
            <a:lstStyle/>
            <a:p>
              <a:r>
                <a:rPr lang="en-US" sz="1600" dirty="0" smtClean="0">
                  <a:solidFill>
                    <a:srgbClr val="7F7F7F"/>
                  </a:solidFill>
                  <a:latin typeface="Segoe UI light"/>
                  <a:cs typeface="Segoe UI light"/>
                </a:rPr>
                <a:t>International</a:t>
              </a:r>
            </a:p>
            <a:p>
              <a:r>
                <a:rPr lang="en-US" sz="1600" dirty="0" smtClean="0">
                  <a:solidFill>
                    <a:srgbClr val="7F7F7F"/>
                  </a:solidFill>
                  <a:latin typeface="Segoe UI light"/>
                  <a:cs typeface="Segoe UI light"/>
                </a:rPr>
                <a:t>Business Consultant</a:t>
              </a:r>
              <a:endParaRPr lang="en-US" sz="1600" dirty="0">
                <a:solidFill>
                  <a:srgbClr val="7F7F7F"/>
                </a:solidFill>
                <a:latin typeface="Segoe UI light"/>
                <a:cs typeface="Segoe UI light"/>
              </a:endParaRPr>
            </a:p>
          </p:txBody>
        </p:sp>
      </p:grpSp>
      <p:pic>
        <p:nvPicPr>
          <p:cNvPr id="12" name="Imagen 11" descr="182x182xharry_gruner.jpg.pagespeed.ic.7dpj-tls5B.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4684" y="4468697"/>
            <a:ext cx="1653728" cy="1653728"/>
          </a:xfrm>
          <a:prstGeom prst="ellipse">
            <a:avLst/>
          </a:prstGeom>
        </p:spPr>
      </p:pic>
      <p:grpSp>
        <p:nvGrpSpPr>
          <p:cNvPr id="22" name="Agrupar 21"/>
          <p:cNvGrpSpPr/>
          <p:nvPr/>
        </p:nvGrpSpPr>
        <p:grpSpPr>
          <a:xfrm>
            <a:off x="2211985" y="4825676"/>
            <a:ext cx="1621508" cy="939770"/>
            <a:chOff x="2509930" y="2150997"/>
            <a:chExt cx="1621508" cy="939770"/>
          </a:xfrm>
        </p:grpSpPr>
        <p:sp>
          <p:nvSpPr>
            <p:cNvPr id="23" name="CuadroTexto 22"/>
            <p:cNvSpPr txBox="1"/>
            <p:nvPr/>
          </p:nvSpPr>
          <p:spPr>
            <a:xfrm>
              <a:off x="2509930" y="2150997"/>
              <a:ext cx="1621508" cy="369332"/>
            </a:xfrm>
            <a:prstGeom prst="rect">
              <a:avLst/>
            </a:prstGeom>
            <a:noFill/>
          </p:spPr>
          <p:txBody>
            <a:bodyPr wrap="none" rtlCol="0">
              <a:spAutoFit/>
            </a:bodyPr>
            <a:lstStyle/>
            <a:p>
              <a:r>
                <a:rPr lang="en-US" b="1" dirty="0" smtClean="0">
                  <a:solidFill>
                    <a:schemeClr val="tx2"/>
                  </a:solidFill>
                  <a:latin typeface="Segoe UI light"/>
                  <a:cs typeface="Segoe UI light"/>
                </a:rPr>
                <a:t>Harry </a:t>
              </a:r>
              <a:r>
                <a:rPr lang="en-US" b="1" dirty="0" err="1" smtClean="0">
                  <a:solidFill>
                    <a:schemeClr val="tx2"/>
                  </a:solidFill>
                  <a:latin typeface="Segoe UI light"/>
                  <a:cs typeface="Segoe UI light"/>
                </a:rPr>
                <a:t>Gruner</a:t>
              </a:r>
              <a:endParaRPr lang="en-US" b="1" dirty="0">
                <a:solidFill>
                  <a:schemeClr val="tx2"/>
                </a:solidFill>
                <a:latin typeface="Segoe UI light"/>
                <a:cs typeface="Segoe UI light"/>
              </a:endParaRPr>
            </a:p>
          </p:txBody>
        </p:sp>
        <p:sp>
          <p:nvSpPr>
            <p:cNvPr id="24" name="CuadroTexto 23"/>
            <p:cNvSpPr txBox="1"/>
            <p:nvPr/>
          </p:nvSpPr>
          <p:spPr>
            <a:xfrm>
              <a:off x="2509930" y="2505991"/>
              <a:ext cx="1336424" cy="584776"/>
            </a:xfrm>
            <a:prstGeom prst="rect">
              <a:avLst/>
            </a:prstGeom>
            <a:noFill/>
          </p:spPr>
          <p:txBody>
            <a:bodyPr wrap="none" rtlCol="0">
              <a:spAutoFit/>
            </a:bodyPr>
            <a:lstStyle/>
            <a:p>
              <a:r>
                <a:rPr lang="en-US" sz="1600" dirty="0" smtClean="0">
                  <a:solidFill>
                    <a:srgbClr val="7F7F7F"/>
                  </a:solidFill>
                  <a:latin typeface="Segoe UI light"/>
                  <a:cs typeface="Segoe UI light"/>
                </a:rPr>
                <a:t>JMI Founder</a:t>
              </a:r>
            </a:p>
            <a:p>
              <a:r>
                <a:rPr lang="es-ES" sz="1600" dirty="0">
                  <a:solidFill>
                    <a:srgbClr val="7F7F7F"/>
                  </a:solidFill>
                  <a:latin typeface="Segoe UI light"/>
                  <a:cs typeface="Segoe UI light"/>
                </a:rPr>
                <a:t>a</a:t>
              </a:r>
              <a:r>
                <a:rPr lang="en-US" sz="1600" dirty="0" err="1" smtClean="0">
                  <a:solidFill>
                    <a:srgbClr val="7F7F7F"/>
                  </a:solidFill>
                  <a:latin typeface="Segoe UI light"/>
                  <a:cs typeface="Segoe UI light"/>
                </a:rPr>
                <a:t>nd</a:t>
              </a:r>
              <a:r>
                <a:rPr lang="en-US" sz="1600" dirty="0" smtClean="0">
                  <a:solidFill>
                    <a:srgbClr val="7F7F7F"/>
                  </a:solidFill>
                  <a:latin typeface="Segoe UI light"/>
                  <a:cs typeface="Segoe UI light"/>
                </a:rPr>
                <a:t> Partner</a:t>
              </a:r>
              <a:endParaRPr lang="en-US" sz="1600" dirty="0">
                <a:solidFill>
                  <a:srgbClr val="7F7F7F"/>
                </a:solidFill>
                <a:latin typeface="Segoe UI light"/>
                <a:cs typeface="Segoe UI light"/>
              </a:endParaRPr>
            </a:p>
          </p:txBody>
        </p:sp>
      </p:grpSp>
      <p:pic>
        <p:nvPicPr>
          <p:cNvPr id="13" name="Imagen 12" descr="182x182xtimothy_williams.jpg.pagespeed.ic.N-Jgd1z_Gf.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50878" y="4468697"/>
            <a:ext cx="1653728" cy="1653728"/>
          </a:xfrm>
          <a:prstGeom prst="ellipse">
            <a:avLst/>
          </a:prstGeom>
        </p:spPr>
      </p:pic>
      <p:grpSp>
        <p:nvGrpSpPr>
          <p:cNvPr id="27" name="Agrupar 26"/>
          <p:cNvGrpSpPr/>
          <p:nvPr/>
        </p:nvGrpSpPr>
        <p:grpSpPr>
          <a:xfrm>
            <a:off x="5777456" y="4825676"/>
            <a:ext cx="1589385" cy="939770"/>
            <a:chOff x="2509930" y="2150997"/>
            <a:chExt cx="1589385" cy="939770"/>
          </a:xfrm>
        </p:grpSpPr>
        <p:sp>
          <p:nvSpPr>
            <p:cNvPr id="28" name="CuadroTexto 27"/>
            <p:cNvSpPr txBox="1"/>
            <p:nvPr/>
          </p:nvSpPr>
          <p:spPr>
            <a:xfrm>
              <a:off x="2509930" y="2150997"/>
              <a:ext cx="1589385" cy="369332"/>
            </a:xfrm>
            <a:prstGeom prst="rect">
              <a:avLst/>
            </a:prstGeom>
            <a:noFill/>
          </p:spPr>
          <p:txBody>
            <a:bodyPr wrap="none" rtlCol="0">
              <a:spAutoFit/>
            </a:bodyPr>
            <a:lstStyle/>
            <a:p>
              <a:r>
                <a:rPr lang="en-US" b="1" dirty="0" smtClean="0">
                  <a:solidFill>
                    <a:schemeClr val="tx2"/>
                  </a:solidFill>
                  <a:latin typeface="Segoe UI light"/>
                  <a:cs typeface="Segoe UI light"/>
                </a:rPr>
                <a:t>Tim Williams</a:t>
              </a:r>
              <a:endParaRPr lang="en-US" b="1" dirty="0">
                <a:solidFill>
                  <a:schemeClr val="tx2"/>
                </a:solidFill>
                <a:latin typeface="Segoe UI light"/>
                <a:cs typeface="Segoe UI light"/>
              </a:endParaRPr>
            </a:p>
          </p:txBody>
        </p:sp>
        <p:sp>
          <p:nvSpPr>
            <p:cNvPr id="29" name="CuadroTexto 28"/>
            <p:cNvSpPr txBox="1"/>
            <p:nvPr/>
          </p:nvSpPr>
          <p:spPr>
            <a:xfrm>
              <a:off x="2509930" y="2505991"/>
              <a:ext cx="1347444" cy="584776"/>
            </a:xfrm>
            <a:prstGeom prst="rect">
              <a:avLst/>
            </a:prstGeom>
            <a:noFill/>
          </p:spPr>
          <p:txBody>
            <a:bodyPr wrap="none" rtlCol="0">
              <a:spAutoFit/>
            </a:bodyPr>
            <a:lstStyle/>
            <a:p>
              <a:r>
                <a:rPr lang="en-US" sz="1600" dirty="0" smtClean="0">
                  <a:solidFill>
                    <a:srgbClr val="7F7F7F"/>
                  </a:solidFill>
                  <a:latin typeface="Segoe UI light"/>
                  <a:cs typeface="Segoe UI light"/>
                </a:rPr>
                <a:t>Former CEO</a:t>
              </a:r>
            </a:p>
            <a:p>
              <a:r>
                <a:rPr lang="en-US" sz="1600" dirty="0" err="1" smtClean="0">
                  <a:solidFill>
                    <a:srgbClr val="7F7F7F"/>
                  </a:solidFill>
                  <a:latin typeface="Segoe UI light"/>
                  <a:cs typeface="Segoe UI light"/>
                </a:rPr>
                <a:t>Blackbaud</a:t>
              </a:r>
              <a:endParaRPr lang="en-US" sz="1600" dirty="0">
                <a:solidFill>
                  <a:srgbClr val="7F7F7F"/>
                </a:solidFill>
                <a:latin typeface="Segoe UI light"/>
                <a:cs typeface="Segoe UI light"/>
              </a:endParaRPr>
            </a:p>
          </p:txBody>
        </p:sp>
      </p:grpSp>
      <p:pic>
        <p:nvPicPr>
          <p:cNvPr id="17" name="Imagen 16" descr="2013-02-28-01-48-59-Rob Ashe.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57836" y="4468697"/>
            <a:ext cx="1661183" cy="1653728"/>
          </a:xfrm>
          <a:prstGeom prst="ellipse">
            <a:avLst/>
          </a:prstGeom>
        </p:spPr>
      </p:pic>
      <p:grpSp>
        <p:nvGrpSpPr>
          <p:cNvPr id="31" name="Agrupar 30"/>
          <p:cNvGrpSpPr/>
          <p:nvPr/>
        </p:nvGrpSpPr>
        <p:grpSpPr>
          <a:xfrm>
            <a:off x="9688867" y="4825676"/>
            <a:ext cx="1347444" cy="939770"/>
            <a:chOff x="2509930" y="2150997"/>
            <a:chExt cx="1347444" cy="939770"/>
          </a:xfrm>
        </p:grpSpPr>
        <p:sp>
          <p:nvSpPr>
            <p:cNvPr id="32" name="CuadroTexto 31"/>
            <p:cNvSpPr txBox="1"/>
            <p:nvPr/>
          </p:nvSpPr>
          <p:spPr>
            <a:xfrm>
              <a:off x="2509930" y="2150997"/>
              <a:ext cx="1253393" cy="369332"/>
            </a:xfrm>
            <a:prstGeom prst="rect">
              <a:avLst/>
            </a:prstGeom>
            <a:noFill/>
          </p:spPr>
          <p:txBody>
            <a:bodyPr wrap="none" rtlCol="0">
              <a:spAutoFit/>
            </a:bodyPr>
            <a:lstStyle/>
            <a:p>
              <a:r>
                <a:rPr lang="en-US" b="1" dirty="0" smtClean="0">
                  <a:solidFill>
                    <a:schemeClr val="tx2"/>
                  </a:solidFill>
                  <a:latin typeface="Segoe UI light"/>
                  <a:cs typeface="Segoe UI light"/>
                </a:rPr>
                <a:t>Rob Ashe</a:t>
              </a:r>
              <a:endParaRPr lang="en-US" b="1" dirty="0">
                <a:solidFill>
                  <a:schemeClr val="tx2"/>
                </a:solidFill>
                <a:latin typeface="Segoe UI light"/>
                <a:cs typeface="Segoe UI light"/>
              </a:endParaRPr>
            </a:p>
          </p:txBody>
        </p:sp>
        <p:sp>
          <p:nvSpPr>
            <p:cNvPr id="33" name="CuadroTexto 32"/>
            <p:cNvSpPr txBox="1"/>
            <p:nvPr/>
          </p:nvSpPr>
          <p:spPr>
            <a:xfrm>
              <a:off x="2509930" y="2505991"/>
              <a:ext cx="1347444" cy="584776"/>
            </a:xfrm>
            <a:prstGeom prst="rect">
              <a:avLst/>
            </a:prstGeom>
            <a:noFill/>
          </p:spPr>
          <p:txBody>
            <a:bodyPr wrap="none" rtlCol="0">
              <a:spAutoFit/>
            </a:bodyPr>
            <a:lstStyle/>
            <a:p>
              <a:r>
                <a:rPr lang="en-US" sz="1600" dirty="0" smtClean="0">
                  <a:solidFill>
                    <a:srgbClr val="7F7F7F"/>
                  </a:solidFill>
                  <a:latin typeface="Segoe UI light"/>
                  <a:cs typeface="Segoe UI light"/>
                </a:rPr>
                <a:t>Former CEO</a:t>
              </a:r>
            </a:p>
            <a:p>
              <a:r>
                <a:rPr lang="en-US" sz="1600" dirty="0" err="1" smtClean="0">
                  <a:solidFill>
                    <a:srgbClr val="7F7F7F"/>
                  </a:solidFill>
                  <a:latin typeface="Segoe UI light"/>
                  <a:cs typeface="Segoe UI light"/>
                </a:rPr>
                <a:t>Cognos</a:t>
              </a:r>
              <a:endParaRPr lang="en-US" sz="1600" dirty="0">
                <a:solidFill>
                  <a:srgbClr val="7F7F7F"/>
                </a:solidFill>
                <a:latin typeface="Segoe UI light"/>
                <a:cs typeface="Segoe UI light"/>
              </a:endParaRPr>
            </a:p>
          </p:txBody>
        </p:sp>
      </p:grpSp>
      <p:sp>
        <p:nvSpPr>
          <p:cNvPr id="8" name="Title 1"/>
          <p:cNvSpPr txBox="1">
            <a:spLocks/>
          </p:cNvSpPr>
          <p:nvPr/>
        </p:nvSpPr>
        <p:spPr>
          <a:xfrm>
            <a:off x="442474" y="478694"/>
            <a:ext cx="5872192" cy="386437"/>
          </a:xfrm>
          <a:prstGeom prst="rect">
            <a:avLst/>
          </a:prstGeom>
        </p:spPr>
        <p:txBody>
          <a:bodyPr anchor="ctr"/>
          <a:lstStyle>
            <a:lvl1pPr algn="l" defTabSz="914400" rtl="0" eaLnBrk="1" latinLnBrk="0" hangingPunct="1">
              <a:lnSpc>
                <a:spcPct val="90000"/>
              </a:lnSpc>
              <a:spcBef>
                <a:spcPct val="0"/>
              </a:spcBef>
              <a:buNone/>
              <a:defRPr sz="2000" kern="1200">
                <a:solidFill>
                  <a:schemeClr val="tx1"/>
                </a:solidFill>
                <a:latin typeface="Segoe UI Light" panose="020B0502040204020203" pitchFamily="34" charset="0"/>
                <a:ea typeface="+mj-ea"/>
                <a:cs typeface="Segoe UI Light" panose="020B0502040204020203" pitchFamily="34" charset="0"/>
              </a:defRPr>
            </a:lvl1pPr>
          </a:lstStyle>
          <a:p>
            <a:pPr fontAlgn="auto">
              <a:spcAft>
                <a:spcPts val="0"/>
              </a:spcAft>
              <a:defRPr/>
            </a:pPr>
            <a:r>
              <a:rPr lang="en-ZA" dirty="0">
                <a:solidFill>
                  <a:srgbClr val="005B5C">
                    <a:alpha val="50000"/>
                  </a:srgbClr>
                </a:solidFill>
                <a:latin typeface="Segoe UI light"/>
                <a:ea typeface="+mn-ea"/>
                <a:cs typeface="Segoe UI light"/>
              </a:rPr>
              <a:t>46% INSIDER OWNERSHIP &amp; QUALITY BOARD</a:t>
            </a:r>
          </a:p>
        </p:txBody>
      </p:sp>
    </p:spTree>
    <p:extLst>
      <p:ext uri="{BB962C8B-B14F-4D97-AF65-F5344CB8AC3E}">
        <p14:creationId xmlns:p14="http://schemas.microsoft.com/office/powerpoint/2010/main" val="318802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635544" y="508366"/>
            <a:ext cx="776175" cy="400110"/>
          </a:xfrm>
          <a:prstGeom prst="rect">
            <a:avLst/>
          </a:prstGeom>
        </p:spPr>
        <p:txBody>
          <a:bodyPr wrap="none">
            <a:spAutoFit/>
          </a:bodyPr>
          <a:lstStyle/>
          <a:p>
            <a:r>
              <a:rPr lang="en-ZA" sz="2000" dirty="0" smtClean="0">
                <a:solidFill>
                  <a:srgbClr val="51AE85"/>
                </a:solidFill>
                <a:latin typeface="Segoe UI light"/>
                <a:cs typeface="Segoe UI light"/>
              </a:rPr>
              <a:t>RISKS</a:t>
            </a:r>
            <a:endParaRPr lang="en-US" dirty="0">
              <a:solidFill>
                <a:srgbClr val="51AE85"/>
              </a:solidFill>
            </a:endParaRPr>
          </a:p>
        </p:txBody>
      </p:sp>
      <p:sp>
        <p:nvSpPr>
          <p:cNvPr id="4" name="Rectángulo 3"/>
          <p:cNvSpPr/>
          <p:nvPr/>
        </p:nvSpPr>
        <p:spPr>
          <a:xfrm>
            <a:off x="635544" y="1104004"/>
            <a:ext cx="3679020" cy="461665"/>
          </a:xfrm>
          <a:prstGeom prst="rect">
            <a:avLst/>
          </a:prstGeom>
        </p:spPr>
        <p:txBody>
          <a:bodyPr wrap="none">
            <a:spAutoFit/>
          </a:bodyPr>
          <a:lstStyle/>
          <a:p>
            <a:r>
              <a:rPr lang="en-ZA" sz="2400" dirty="0" smtClean="0">
                <a:latin typeface="Segoe UI Light" charset="0"/>
              </a:rPr>
              <a:t>Better Funded Competitors</a:t>
            </a:r>
            <a:endParaRPr lang="en-ZA" sz="2400" dirty="0">
              <a:latin typeface="Segoe UI Light" charset="0"/>
            </a:endParaRPr>
          </a:p>
        </p:txBody>
      </p:sp>
      <p:sp>
        <p:nvSpPr>
          <p:cNvPr id="5" name="Rectángulo 4"/>
          <p:cNvSpPr/>
          <p:nvPr/>
        </p:nvSpPr>
        <p:spPr>
          <a:xfrm>
            <a:off x="635544" y="1591104"/>
            <a:ext cx="9644458" cy="523220"/>
          </a:xfrm>
          <a:prstGeom prst="rect">
            <a:avLst/>
          </a:prstGeom>
        </p:spPr>
        <p:txBody>
          <a:bodyPr wrap="square">
            <a:spAutoFit/>
          </a:bodyPr>
          <a:lstStyle/>
          <a:p>
            <a:pPr marL="179388" indent="-179388"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This is a small company to be building out a multinational footprint.  There is not the balance sheet to take on the Oracle’s of the world if they are determined to give product away to gain share.</a:t>
            </a:r>
            <a:endParaRPr lang="en-ZA" sz="1400" dirty="0">
              <a:latin typeface="Adobe Garamond Pro" charset="0"/>
              <a:cs typeface="Adobe Garamond Pro" charset="0"/>
            </a:endParaRPr>
          </a:p>
        </p:txBody>
      </p:sp>
      <p:sp>
        <p:nvSpPr>
          <p:cNvPr id="6" name="Rectángulo 5"/>
          <p:cNvSpPr/>
          <p:nvPr/>
        </p:nvSpPr>
        <p:spPr>
          <a:xfrm>
            <a:off x="635544" y="3483600"/>
            <a:ext cx="1981633" cy="461665"/>
          </a:xfrm>
          <a:prstGeom prst="rect">
            <a:avLst/>
          </a:prstGeom>
        </p:spPr>
        <p:txBody>
          <a:bodyPr wrap="none">
            <a:spAutoFit/>
          </a:bodyPr>
          <a:lstStyle/>
          <a:p>
            <a:r>
              <a:rPr lang="en-ZA" sz="2400" dirty="0">
                <a:solidFill>
                  <a:schemeClr val="tx1">
                    <a:lumMod val="50000"/>
                    <a:lumOff val="50000"/>
                  </a:schemeClr>
                </a:solidFill>
                <a:latin typeface="Segoe UI Light" charset="0"/>
              </a:rPr>
              <a:t>JMI Overhang</a:t>
            </a:r>
          </a:p>
        </p:txBody>
      </p:sp>
      <p:sp>
        <p:nvSpPr>
          <p:cNvPr id="7" name="Rectángulo 6"/>
          <p:cNvSpPr/>
          <p:nvPr/>
        </p:nvSpPr>
        <p:spPr>
          <a:xfrm>
            <a:off x="635544" y="3973972"/>
            <a:ext cx="9644458" cy="523220"/>
          </a:xfrm>
          <a:prstGeom prst="rect">
            <a:avLst/>
          </a:prstGeom>
        </p:spPr>
        <p:txBody>
          <a:bodyPr wrap="square">
            <a:spAutoFit/>
          </a:bodyPr>
          <a:lstStyle/>
          <a:p>
            <a:pPr marL="171450" indent="-171450" algn="just">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Private e</a:t>
            </a:r>
            <a:r>
              <a:rPr lang="en-ZA" sz="1400" dirty="0">
                <a:latin typeface="Adobe Garamond Pro" charset="0"/>
                <a:cs typeface="Adobe Garamond Pro" charset="0"/>
              </a:rPr>
              <a:t>quity fund JMI owns 11% of the equity.  JMI made their first investment in 2008 and have been selling their position </a:t>
            </a:r>
            <a:r>
              <a:rPr lang="en-ZA" sz="1400" dirty="0" smtClean="0">
                <a:latin typeface="Adobe Garamond Pro" charset="0"/>
                <a:cs typeface="Adobe Garamond Pro" charset="0"/>
              </a:rPr>
              <a:t>down from over 20%  </a:t>
            </a:r>
            <a:endParaRPr lang="en-ZA" sz="1400" dirty="0">
              <a:latin typeface="Adobe Garamond Pro" charset="0"/>
              <a:cs typeface="Adobe Garamond Pro" charset="0"/>
            </a:endParaRPr>
          </a:p>
        </p:txBody>
      </p:sp>
      <p:sp>
        <p:nvSpPr>
          <p:cNvPr id="8" name="Rectángulo 7"/>
          <p:cNvSpPr/>
          <p:nvPr/>
        </p:nvSpPr>
        <p:spPr>
          <a:xfrm>
            <a:off x="635544" y="2204758"/>
            <a:ext cx="1621658" cy="461665"/>
          </a:xfrm>
          <a:prstGeom prst="rect">
            <a:avLst/>
          </a:prstGeom>
        </p:spPr>
        <p:txBody>
          <a:bodyPr wrap="none">
            <a:spAutoFit/>
          </a:bodyPr>
          <a:lstStyle/>
          <a:p>
            <a:r>
              <a:rPr lang="en-ZA" sz="2400" dirty="0" smtClean="0">
                <a:solidFill>
                  <a:srgbClr val="367A60"/>
                </a:solidFill>
                <a:latin typeface="Segoe UI Light" charset="0"/>
              </a:rPr>
              <a:t>Recession </a:t>
            </a:r>
            <a:endParaRPr lang="en-ZA" sz="2400" dirty="0">
              <a:solidFill>
                <a:srgbClr val="367A60"/>
              </a:solidFill>
              <a:latin typeface="Segoe UI Light" charset="0"/>
            </a:endParaRPr>
          </a:p>
        </p:txBody>
      </p:sp>
      <p:sp>
        <p:nvSpPr>
          <p:cNvPr id="9" name="Rectángulo 8"/>
          <p:cNvSpPr/>
          <p:nvPr/>
        </p:nvSpPr>
        <p:spPr>
          <a:xfrm>
            <a:off x="635544" y="2700595"/>
            <a:ext cx="10344009" cy="728405"/>
          </a:xfrm>
          <a:prstGeom prst="rect">
            <a:avLst/>
          </a:prstGeom>
        </p:spPr>
        <p:txBody>
          <a:bodyPr wrap="square">
            <a:spAutoFit/>
          </a:bodyPr>
          <a:lstStyle/>
          <a:p>
            <a:pPr marL="179388" indent="-179388"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A downturn in the job market will impact the number of seats per customer</a:t>
            </a:r>
          </a:p>
          <a:p>
            <a:pPr marL="184150" indent="-184150" algn="just">
              <a:spcBef>
                <a:spcPts val="1600"/>
              </a:spcBef>
              <a:buClr>
                <a:schemeClr val="tx1">
                  <a:lumMod val="50000"/>
                  <a:lumOff val="50000"/>
                </a:schemeClr>
              </a:buClr>
              <a:buSzPct val="150000"/>
              <a:buFont typeface="Arial"/>
              <a:buChar char="•"/>
              <a:defRPr/>
            </a:pPr>
            <a:r>
              <a:rPr lang="en-ZA" sz="1400" dirty="0" smtClean="0">
                <a:solidFill>
                  <a:schemeClr val="tx1">
                    <a:lumMod val="75000"/>
                    <a:lumOff val="25000"/>
                  </a:schemeClr>
                </a:solidFill>
                <a:latin typeface="Adobe Garamond Pro"/>
                <a:cs typeface="Adobe Garamond Pro"/>
              </a:rPr>
              <a:t>HR is a cost </a:t>
            </a:r>
            <a:r>
              <a:rPr lang="en-ZA" sz="1400" dirty="0" err="1" smtClean="0">
                <a:solidFill>
                  <a:schemeClr val="tx1">
                    <a:lumMod val="75000"/>
                    <a:lumOff val="25000"/>
                  </a:schemeClr>
                </a:solidFill>
                <a:latin typeface="Adobe Garamond Pro"/>
                <a:cs typeface="Adobe Garamond Pro"/>
              </a:rPr>
              <a:t>center</a:t>
            </a:r>
            <a:r>
              <a:rPr lang="en-ZA" sz="1400" dirty="0" smtClean="0">
                <a:solidFill>
                  <a:schemeClr val="tx1">
                    <a:lumMod val="75000"/>
                    <a:lumOff val="25000"/>
                  </a:schemeClr>
                </a:solidFill>
                <a:latin typeface="Adobe Garamond Pro"/>
                <a:cs typeface="Adobe Garamond Pro"/>
              </a:rPr>
              <a:t> and subject to budget cuts</a:t>
            </a:r>
            <a:endParaRPr lang="en-ZA" sz="1400" dirty="0">
              <a:solidFill>
                <a:schemeClr val="tx1">
                  <a:lumMod val="75000"/>
                  <a:lumOff val="25000"/>
                </a:schemeClr>
              </a:solidFill>
              <a:latin typeface="Adobe Garamond Pro"/>
              <a:cs typeface="Adobe Garamond Pro"/>
            </a:endParaRPr>
          </a:p>
        </p:txBody>
      </p:sp>
      <p:sp>
        <p:nvSpPr>
          <p:cNvPr id="11" name="Rectángulo 5"/>
          <p:cNvSpPr/>
          <p:nvPr/>
        </p:nvSpPr>
        <p:spPr>
          <a:xfrm>
            <a:off x="635544" y="4599057"/>
            <a:ext cx="6617617" cy="461665"/>
          </a:xfrm>
          <a:prstGeom prst="rect">
            <a:avLst/>
          </a:prstGeom>
        </p:spPr>
        <p:txBody>
          <a:bodyPr wrap="none">
            <a:spAutoFit/>
          </a:bodyPr>
          <a:lstStyle/>
          <a:p>
            <a:r>
              <a:rPr lang="en-ZA" sz="2400" dirty="0" smtClean="0">
                <a:solidFill>
                  <a:schemeClr val="bg1">
                    <a:lumMod val="65000"/>
                  </a:schemeClr>
                </a:solidFill>
                <a:latin typeface="Segoe UI Light" charset="0"/>
              </a:rPr>
              <a:t>Listing in Canada was a Questionable Decision</a:t>
            </a:r>
            <a:endParaRPr lang="en-ZA" sz="2400" dirty="0">
              <a:solidFill>
                <a:schemeClr val="bg1">
                  <a:lumMod val="65000"/>
                </a:schemeClr>
              </a:solidFill>
              <a:latin typeface="Segoe UI Light" charset="0"/>
            </a:endParaRPr>
          </a:p>
        </p:txBody>
      </p:sp>
      <p:sp>
        <p:nvSpPr>
          <p:cNvPr id="12" name="Rectángulo 6"/>
          <p:cNvSpPr/>
          <p:nvPr/>
        </p:nvSpPr>
        <p:spPr>
          <a:xfrm>
            <a:off x="635544" y="5060722"/>
            <a:ext cx="9644458" cy="523220"/>
          </a:xfrm>
          <a:prstGeom prst="rect">
            <a:avLst/>
          </a:prstGeom>
        </p:spPr>
        <p:txBody>
          <a:bodyPr wrap="square">
            <a:spAutoFit/>
          </a:bodyPr>
          <a:lstStyle/>
          <a:p>
            <a:pPr marL="171450" indent="-171450" algn="just">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At the time of the Halogen IPO, they were the first Canadian technology IPO in 18 months – they currently trade below their IPO price and competitors</a:t>
            </a:r>
            <a:endParaRPr lang="en-ZA" sz="1400" dirty="0">
              <a:latin typeface="Adobe Garamond Pro" charset="0"/>
              <a:cs typeface="Adobe Garamond Pro" charset="0"/>
            </a:endParaRPr>
          </a:p>
        </p:txBody>
      </p:sp>
      <p:pic>
        <p:nvPicPr>
          <p:cNvPr id="14"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ángulo 5"/>
          <p:cNvSpPr/>
          <p:nvPr/>
        </p:nvSpPr>
        <p:spPr>
          <a:xfrm>
            <a:off x="594389" y="5583942"/>
            <a:ext cx="2279791" cy="461665"/>
          </a:xfrm>
          <a:prstGeom prst="rect">
            <a:avLst/>
          </a:prstGeom>
        </p:spPr>
        <p:txBody>
          <a:bodyPr wrap="none">
            <a:spAutoFit/>
          </a:bodyPr>
          <a:lstStyle/>
          <a:p>
            <a:r>
              <a:rPr lang="en-ZA" sz="2400" dirty="0" smtClean="0">
                <a:solidFill>
                  <a:schemeClr val="bg1">
                    <a:lumMod val="65000"/>
                  </a:schemeClr>
                </a:solidFill>
                <a:latin typeface="Segoe UI Light" charset="0"/>
              </a:rPr>
              <a:t>Limited Liquidity</a:t>
            </a:r>
            <a:endParaRPr lang="en-ZA" sz="2400" dirty="0">
              <a:solidFill>
                <a:schemeClr val="bg1">
                  <a:lumMod val="65000"/>
                </a:schemeClr>
              </a:solidFill>
              <a:latin typeface="Segoe UI Light" charset="0"/>
            </a:endParaRPr>
          </a:p>
        </p:txBody>
      </p:sp>
      <p:sp>
        <p:nvSpPr>
          <p:cNvPr id="15" name="Rectángulo 6"/>
          <p:cNvSpPr/>
          <p:nvPr/>
        </p:nvSpPr>
        <p:spPr>
          <a:xfrm>
            <a:off x="594389" y="6045607"/>
            <a:ext cx="9644458" cy="307777"/>
          </a:xfrm>
          <a:prstGeom prst="rect">
            <a:avLst/>
          </a:prstGeom>
        </p:spPr>
        <p:txBody>
          <a:bodyPr wrap="square">
            <a:spAutoFit/>
          </a:bodyPr>
          <a:lstStyle/>
          <a:p>
            <a:pPr marL="171450" indent="-171450" algn="just">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Share volume is “chunky” with average trade volume sub $500K so most appropriate for PA’s and small funds</a:t>
            </a:r>
            <a:endParaRPr lang="en-ZA" sz="1400" dirty="0">
              <a:latin typeface="Adobe Garamond Pro" charset="0"/>
              <a:cs typeface="Adobe Garamond Pro" charset="0"/>
            </a:endParaRPr>
          </a:p>
        </p:txBody>
      </p:sp>
    </p:spTree>
    <p:extLst>
      <p:ext uri="{BB962C8B-B14F-4D97-AF65-F5344CB8AC3E}">
        <p14:creationId xmlns:p14="http://schemas.microsoft.com/office/powerpoint/2010/main" val="105518279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4" name="Rectángulo 3"/>
          <p:cNvSpPr/>
          <p:nvPr/>
        </p:nvSpPr>
        <p:spPr>
          <a:xfrm>
            <a:off x="524777" y="1205573"/>
            <a:ext cx="4657109" cy="461665"/>
          </a:xfrm>
          <a:prstGeom prst="rect">
            <a:avLst/>
          </a:prstGeom>
        </p:spPr>
        <p:txBody>
          <a:bodyPr wrap="none">
            <a:spAutoFit/>
          </a:bodyPr>
          <a:lstStyle/>
          <a:p>
            <a:r>
              <a:rPr lang="en-ZA" sz="2400" dirty="0" smtClean="0">
                <a:latin typeface="Segoe UI Light" charset="0"/>
              </a:rPr>
              <a:t>GAAP Earnings are not Informative</a:t>
            </a:r>
            <a:endParaRPr lang="en-ZA" sz="2400" dirty="0">
              <a:latin typeface="Segoe UI Light" charset="0"/>
            </a:endParaRPr>
          </a:p>
        </p:txBody>
      </p:sp>
      <p:sp>
        <p:nvSpPr>
          <p:cNvPr id="5" name="Rectángulo 4"/>
          <p:cNvSpPr/>
          <p:nvPr/>
        </p:nvSpPr>
        <p:spPr>
          <a:xfrm>
            <a:off x="524777" y="1745584"/>
            <a:ext cx="9956738" cy="728405"/>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a:buChar char="•"/>
            </a:pPr>
            <a:r>
              <a:rPr lang="en-ZA" sz="1400" dirty="0" smtClean="0">
                <a:latin typeface="Adobe Garamond Pro" charset="0"/>
                <a:cs typeface="Adobe Garamond Pro" charset="0"/>
              </a:rPr>
              <a:t>The company is spending aggressively to acquire customers with a high lifetime value</a:t>
            </a:r>
          </a:p>
          <a:p>
            <a:pPr marL="184150" indent="-184150" algn="just">
              <a:spcBef>
                <a:spcPts val="1600"/>
              </a:spcBef>
              <a:buClr>
                <a:schemeClr val="tx1">
                  <a:lumMod val="50000"/>
                  <a:lumOff val="50000"/>
                </a:schemeClr>
              </a:buClr>
              <a:buSzPct val="150000"/>
              <a:buFont typeface="Arial"/>
              <a:buChar char="•"/>
            </a:pPr>
            <a:r>
              <a:rPr lang="en-ZA" sz="1400" dirty="0" smtClean="0">
                <a:latin typeface="Adobe Garamond Pro" charset="0"/>
                <a:cs typeface="Adobe Garamond Pro" charset="0"/>
              </a:rPr>
              <a:t>The company is building out additional modules which are being expensed but can/should be viewed as growth capex</a:t>
            </a:r>
          </a:p>
        </p:txBody>
      </p:sp>
      <p:sp>
        <p:nvSpPr>
          <p:cNvPr id="6" name="Rectángulo 5"/>
          <p:cNvSpPr/>
          <p:nvPr/>
        </p:nvSpPr>
        <p:spPr>
          <a:xfrm>
            <a:off x="524777" y="3899097"/>
            <a:ext cx="2884379" cy="461665"/>
          </a:xfrm>
          <a:prstGeom prst="rect">
            <a:avLst/>
          </a:prstGeom>
        </p:spPr>
        <p:txBody>
          <a:bodyPr wrap="none">
            <a:spAutoFit/>
          </a:bodyPr>
          <a:lstStyle/>
          <a:p>
            <a:r>
              <a:rPr lang="en-ZA" sz="2400" dirty="0" smtClean="0">
                <a:solidFill>
                  <a:schemeClr val="tx1">
                    <a:lumMod val="50000"/>
                    <a:lumOff val="50000"/>
                  </a:schemeClr>
                </a:solidFill>
                <a:latin typeface="Segoe UI Light" charset="0"/>
              </a:rPr>
              <a:t>Attractive Acquisition</a:t>
            </a:r>
            <a:endParaRPr lang="en-ZA" sz="2400" dirty="0">
              <a:solidFill>
                <a:schemeClr val="tx1">
                  <a:lumMod val="50000"/>
                  <a:lumOff val="50000"/>
                </a:schemeClr>
              </a:solidFill>
              <a:latin typeface="Segoe UI Light" charset="0"/>
            </a:endParaRPr>
          </a:p>
        </p:txBody>
      </p:sp>
      <p:sp>
        <p:nvSpPr>
          <p:cNvPr id="7" name="Rectángulo 6"/>
          <p:cNvSpPr/>
          <p:nvPr/>
        </p:nvSpPr>
        <p:spPr>
          <a:xfrm>
            <a:off x="524777" y="4439109"/>
            <a:ext cx="9956738" cy="1190069"/>
          </a:xfrm>
          <a:prstGeom prst="rect">
            <a:avLst/>
          </a:prstGeom>
        </p:spPr>
        <p:txBody>
          <a:bodyPr wrap="square">
            <a:spAutoFit/>
          </a:bodyPr>
          <a:lstStyle/>
          <a:p>
            <a:pPr marL="171450" indent="-171450" algn="just">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This is a bite size company in a space with a history of company’s growing through acquisition.  Even at 2X todays price, net of cash, this is a sub $400M check for an acquirer and likely accretive.</a:t>
            </a:r>
          </a:p>
          <a:p>
            <a:pPr marL="171450" indent="-171450" algn="just">
              <a:lnSpc>
                <a:spcPts val="975"/>
              </a:lnSpc>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The broad mid size customer base is attractive to sell additional products into</a:t>
            </a:r>
          </a:p>
          <a:p>
            <a:pPr marL="171450" indent="-171450" algn="just">
              <a:lnSpc>
                <a:spcPts val="975"/>
              </a:lnSpc>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Possible acquirers include: ADP, </a:t>
            </a:r>
            <a:r>
              <a:rPr lang="en-ZA" sz="1400" dirty="0" err="1" smtClean="0">
                <a:latin typeface="Adobe Garamond Pro" charset="0"/>
                <a:cs typeface="Adobe Garamond Pro" charset="0"/>
              </a:rPr>
              <a:t>PayChex</a:t>
            </a:r>
            <a:r>
              <a:rPr lang="en-ZA" sz="1400" dirty="0" smtClean="0">
                <a:latin typeface="Adobe Garamond Pro" charset="0"/>
                <a:cs typeface="Adobe Garamond Pro" charset="0"/>
              </a:rPr>
              <a:t>, Cornerstone, Oracle, IBM</a:t>
            </a:r>
            <a:endParaRPr lang="en-ZA" sz="1400" dirty="0">
              <a:latin typeface="Adobe Garamond Pro" charset="0"/>
              <a:cs typeface="Adobe Garamond Pro" charset="0"/>
            </a:endParaRPr>
          </a:p>
        </p:txBody>
      </p:sp>
      <p:sp>
        <p:nvSpPr>
          <p:cNvPr id="8" name="Rectángulo 7"/>
          <p:cNvSpPr/>
          <p:nvPr/>
        </p:nvSpPr>
        <p:spPr>
          <a:xfrm>
            <a:off x="524777" y="2552335"/>
            <a:ext cx="4267965" cy="461665"/>
          </a:xfrm>
          <a:prstGeom prst="rect">
            <a:avLst/>
          </a:prstGeom>
        </p:spPr>
        <p:txBody>
          <a:bodyPr wrap="none">
            <a:spAutoFit/>
          </a:bodyPr>
          <a:lstStyle/>
          <a:p>
            <a:r>
              <a:rPr lang="en-ZA" sz="2400" dirty="0" smtClean="0">
                <a:solidFill>
                  <a:srgbClr val="367A60"/>
                </a:solidFill>
                <a:latin typeface="Segoe UI Light" charset="0"/>
              </a:rPr>
              <a:t>Revenue Growing High Teens </a:t>
            </a:r>
            <a:endParaRPr lang="en-ZA" sz="2400" dirty="0">
              <a:solidFill>
                <a:srgbClr val="367A60"/>
              </a:solidFill>
              <a:latin typeface="Segoe UI Light" charset="0"/>
            </a:endParaRPr>
          </a:p>
        </p:txBody>
      </p:sp>
      <p:sp>
        <p:nvSpPr>
          <p:cNvPr id="9" name="Rectángulo 8"/>
          <p:cNvSpPr/>
          <p:nvPr/>
        </p:nvSpPr>
        <p:spPr>
          <a:xfrm>
            <a:off x="524777" y="3092346"/>
            <a:ext cx="10003065" cy="728405"/>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Sales and Marketing spend is running 2-3X revenue growth created</a:t>
            </a:r>
          </a:p>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EV/ Recurring Revenue is below 3X</a:t>
            </a:r>
            <a:endParaRPr lang="en-ZA" sz="1400" dirty="0">
              <a:solidFill>
                <a:schemeClr val="tx1">
                  <a:lumMod val="75000"/>
                  <a:lumOff val="25000"/>
                </a:schemeClr>
              </a:solidFill>
              <a:latin typeface="Adobe Garamond Pro"/>
              <a:cs typeface="Adobe Garamond Pro"/>
            </a:endParaRPr>
          </a:p>
        </p:txBody>
      </p:sp>
      <p:sp>
        <p:nvSpPr>
          <p:cNvPr id="10" name="Rectángulo 9"/>
          <p:cNvSpPr/>
          <p:nvPr/>
        </p:nvSpPr>
        <p:spPr>
          <a:xfrm>
            <a:off x="524777" y="525039"/>
            <a:ext cx="5213928" cy="400110"/>
          </a:xfrm>
          <a:prstGeom prst="rect">
            <a:avLst/>
          </a:prstGeom>
        </p:spPr>
        <p:txBody>
          <a:bodyPr wrap="none">
            <a:spAutoFit/>
          </a:bodyPr>
          <a:lstStyle/>
          <a:p>
            <a:r>
              <a:rPr lang="en-ZA" sz="2000" dirty="0">
                <a:solidFill>
                  <a:srgbClr val="51AE85"/>
                </a:solidFill>
                <a:latin typeface="Segoe UI light"/>
                <a:cs typeface="Segoe UI light"/>
              </a:rPr>
              <a:t>VALUATION / ENDGAME/ METRICS TO WATCH</a:t>
            </a:r>
            <a:endParaRPr lang="en-US" sz="2000" dirty="0">
              <a:solidFill>
                <a:srgbClr val="51AE85"/>
              </a:solidFill>
            </a:endParaRPr>
          </a:p>
        </p:txBody>
      </p:sp>
      <p:pic>
        <p:nvPicPr>
          <p:cNvPr id="13"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125918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5" name="Rectángulo 4"/>
          <p:cNvSpPr/>
          <p:nvPr/>
        </p:nvSpPr>
        <p:spPr>
          <a:xfrm>
            <a:off x="441298" y="1735460"/>
            <a:ext cx="9329180" cy="307777"/>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The company has $41M USD in cash providing resources to grow</a:t>
            </a:r>
          </a:p>
        </p:txBody>
      </p:sp>
      <p:sp>
        <p:nvSpPr>
          <p:cNvPr id="7" name="Rectángulo 6"/>
          <p:cNvSpPr/>
          <p:nvPr/>
        </p:nvSpPr>
        <p:spPr>
          <a:xfrm>
            <a:off x="441298" y="4289699"/>
            <a:ext cx="10361898" cy="2205732"/>
          </a:xfrm>
          <a:prstGeom prst="rect">
            <a:avLst/>
          </a:prstGeom>
        </p:spPr>
        <p:txBody>
          <a:bodyPr wrap="square">
            <a:spAutoFit/>
          </a:bodyPr>
          <a:lstStyle/>
          <a:p>
            <a:pPr marL="171450" indent="-171450" algn="just">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The company had $57M in 2014 revenue and a $15M loss. </a:t>
            </a:r>
            <a:r>
              <a:rPr lang="en-ZA" sz="1400" dirty="0">
                <a:latin typeface="Adobe Garamond Pro" charset="0"/>
                <a:cs typeface="Adobe Garamond Pro" charset="0"/>
              </a:rPr>
              <a:t>In a steady state the following expenses would likely be materially lower.</a:t>
            </a:r>
            <a:r>
              <a:rPr lang="en-ZA" sz="1400" dirty="0" smtClean="0">
                <a:latin typeface="Adobe Garamond Pro" charset="0"/>
                <a:cs typeface="Adobe Garamond Pro" charset="0"/>
              </a:rPr>
              <a:t> </a:t>
            </a:r>
          </a:p>
          <a:p>
            <a:pPr marL="450850" lvl="1" indent="-266700" algn="just">
              <a:spcBef>
                <a:spcPts val="1600"/>
              </a:spcBef>
              <a:buClr>
                <a:schemeClr val="bg1">
                  <a:lumMod val="65000"/>
                </a:schemeClr>
              </a:buClr>
              <a:buSzPct val="150000"/>
              <a:buFont typeface="Arial" charset="0"/>
              <a:buChar char="•"/>
            </a:pPr>
            <a:r>
              <a:rPr lang="en-ZA" sz="1400" dirty="0" smtClean="0">
                <a:latin typeface="Adobe Garamond Pro" charset="0"/>
                <a:cs typeface="Adobe Garamond Pro" charset="0"/>
              </a:rPr>
              <a:t>Sales and Marketing was $30M or &gt;50% of revenue</a:t>
            </a:r>
          </a:p>
          <a:p>
            <a:pPr marL="450850" lvl="1" indent="-266700" algn="just">
              <a:spcBef>
                <a:spcPts val="1600"/>
              </a:spcBef>
              <a:buClr>
                <a:schemeClr val="bg1">
                  <a:lumMod val="65000"/>
                </a:schemeClr>
              </a:buClr>
              <a:buSzPct val="150000"/>
              <a:buFont typeface="Arial" charset="0"/>
              <a:buChar char="•"/>
            </a:pPr>
            <a:r>
              <a:rPr lang="en-ZA" sz="1400" dirty="0" smtClean="0">
                <a:latin typeface="Adobe Garamond Pro" charset="0"/>
                <a:cs typeface="Adobe Garamond Pro" charset="0"/>
              </a:rPr>
              <a:t>Research and Development was $12M or &gt;20% of revenue</a:t>
            </a:r>
          </a:p>
          <a:p>
            <a:pPr marL="450850" lvl="1" indent="-266700" algn="just">
              <a:spcBef>
                <a:spcPts val="1600"/>
              </a:spcBef>
              <a:buClr>
                <a:schemeClr val="bg1">
                  <a:lumMod val="65000"/>
                </a:schemeClr>
              </a:buClr>
              <a:buSzPct val="150000"/>
              <a:buFont typeface="Arial" charset="0"/>
              <a:buChar char="•"/>
            </a:pPr>
            <a:r>
              <a:rPr lang="en-ZA" sz="1400" dirty="0" smtClean="0">
                <a:latin typeface="Adobe Garamond Pro" charset="0"/>
                <a:cs typeface="Adobe Garamond Pro" charset="0"/>
              </a:rPr>
              <a:t>General and Administrative was $10M or &gt; 17% of </a:t>
            </a:r>
            <a:r>
              <a:rPr lang="en-ZA" sz="1400" dirty="0" smtClean="0">
                <a:latin typeface="Adobe Garamond Pro" charset="0"/>
                <a:cs typeface="Adobe Garamond Pro" charset="0"/>
              </a:rPr>
              <a:t>revenue</a:t>
            </a:r>
          </a:p>
          <a:p>
            <a:pPr marL="450850" lvl="1" indent="-266700" algn="just">
              <a:spcBef>
                <a:spcPts val="1600"/>
              </a:spcBef>
              <a:buClr>
                <a:schemeClr val="bg1">
                  <a:lumMod val="65000"/>
                </a:schemeClr>
              </a:buClr>
              <a:buSzPct val="150000"/>
              <a:buFont typeface="Arial" charset="0"/>
              <a:buChar char="•"/>
            </a:pPr>
            <a:r>
              <a:rPr lang="en-ZA" sz="1400" dirty="0" smtClean="0">
                <a:latin typeface="Adobe Garamond Pro" charset="0"/>
                <a:cs typeface="Adobe Garamond Pro" charset="0"/>
              </a:rPr>
              <a:t>The </a:t>
            </a:r>
            <a:r>
              <a:rPr lang="en-ZA" sz="1400" dirty="0" smtClean="0">
                <a:latin typeface="Adobe Garamond Pro" charset="0"/>
                <a:cs typeface="Adobe Garamond Pro" charset="0"/>
              </a:rPr>
              <a:t>business could be profitable today.</a:t>
            </a:r>
            <a:endParaRPr lang="en-ZA" sz="1400" dirty="0">
              <a:latin typeface="Adobe Garamond Pro" charset="0"/>
              <a:cs typeface="Adobe Garamond Pro" charset="0"/>
            </a:endParaRPr>
          </a:p>
        </p:txBody>
      </p:sp>
      <p:sp>
        <p:nvSpPr>
          <p:cNvPr id="9" name="Rectángulo 8"/>
          <p:cNvSpPr/>
          <p:nvPr/>
        </p:nvSpPr>
        <p:spPr>
          <a:xfrm>
            <a:off x="441298" y="2802266"/>
            <a:ext cx="10344009" cy="728405"/>
          </a:xfrm>
          <a:prstGeom prst="rect">
            <a:avLst/>
          </a:prstGeom>
        </p:spPr>
        <p:txBody>
          <a:bodyPr wrap="square" anchor="ctr">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Despite losing over $45M on a GAAP basis from 2012-2014, the company consumed very little operating cash $2M</a:t>
            </a:r>
          </a:p>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Divergence between GAAP and cash caused by accounting for preferred shares, </a:t>
            </a:r>
            <a:r>
              <a:rPr lang="en-ZA" sz="1400" dirty="0">
                <a:solidFill>
                  <a:schemeClr val="tx1">
                    <a:lumMod val="75000"/>
                    <a:lumOff val="25000"/>
                  </a:schemeClr>
                </a:solidFill>
                <a:latin typeface="Adobe Garamond Pro"/>
                <a:cs typeface="Adobe Garamond Pro"/>
              </a:rPr>
              <a:t>u</a:t>
            </a:r>
            <a:r>
              <a:rPr lang="en-ZA" sz="1400" dirty="0" smtClean="0">
                <a:solidFill>
                  <a:schemeClr val="tx1">
                    <a:lumMod val="75000"/>
                    <a:lumOff val="25000"/>
                  </a:schemeClr>
                </a:solidFill>
                <a:latin typeface="Adobe Garamond Pro"/>
                <a:cs typeface="Adobe Garamond Pro"/>
              </a:rPr>
              <a:t>nrealized </a:t>
            </a:r>
            <a:r>
              <a:rPr lang="en-ZA" sz="1400" dirty="0">
                <a:solidFill>
                  <a:schemeClr val="tx1">
                    <a:lumMod val="75000"/>
                    <a:lumOff val="25000"/>
                  </a:schemeClr>
                </a:solidFill>
                <a:latin typeface="Adobe Garamond Pro"/>
                <a:cs typeface="Adobe Garamond Pro"/>
              </a:rPr>
              <a:t>f</a:t>
            </a:r>
            <a:r>
              <a:rPr lang="en-ZA" sz="1400" dirty="0" smtClean="0">
                <a:solidFill>
                  <a:schemeClr val="tx1">
                    <a:lumMod val="75000"/>
                    <a:lumOff val="25000"/>
                  </a:schemeClr>
                </a:solidFill>
                <a:latin typeface="Adobe Garamond Pro"/>
                <a:cs typeface="Adobe Garamond Pro"/>
              </a:rPr>
              <a:t>orex loss, options, and depreciation.</a:t>
            </a:r>
          </a:p>
        </p:txBody>
      </p:sp>
      <p:sp>
        <p:nvSpPr>
          <p:cNvPr id="10" name="Rectángulo 9"/>
          <p:cNvSpPr/>
          <p:nvPr/>
        </p:nvSpPr>
        <p:spPr>
          <a:xfrm>
            <a:off x="441298" y="495158"/>
            <a:ext cx="4001032" cy="400110"/>
          </a:xfrm>
          <a:prstGeom prst="rect">
            <a:avLst/>
          </a:prstGeom>
        </p:spPr>
        <p:txBody>
          <a:bodyPr wrap="none">
            <a:spAutoFit/>
          </a:bodyPr>
          <a:lstStyle/>
          <a:p>
            <a:r>
              <a:rPr lang="en-ZA" sz="2000" dirty="0">
                <a:solidFill>
                  <a:srgbClr val="51AE85"/>
                </a:solidFill>
                <a:latin typeface="Segoe UI light"/>
                <a:cs typeface="Segoe UI light"/>
              </a:rPr>
              <a:t>BALANCE SHEET AND CASH FLOW</a:t>
            </a:r>
            <a:endParaRPr lang="en-US" sz="2000" dirty="0">
              <a:solidFill>
                <a:srgbClr val="51AE85"/>
              </a:solidFill>
            </a:endParaRPr>
          </a:p>
        </p:txBody>
      </p:sp>
      <p:sp>
        <p:nvSpPr>
          <p:cNvPr id="12" name="Rectángulo 11"/>
          <p:cNvSpPr/>
          <p:nvPr/>
        </p:nvSpPr>
        <p:spPr>
          <a:xfrm>
            <a:off x="441298" y="1125113"/>
            <a:ext cx="5468164" cy="461665"/>
          </a:xfrm>
          <a:prstGeom prst="rect">
            <a:avLst/>
          </a:prstGeom>
        </p:spPr>
        <p:txBody>
          <a:bodyPr wrap="none">
            <a:spAutoFit/>
          </a:bodyPr>
          <a:lstStyle/>
          <a:p>
            <a:r>
              <a:rPr lang="en-ZA" sz="2400" dirty="0" smtClean="0">
                <a:latin typeface="Segoe UI Light" charset="0"/>
              </a:rPr>
              <a:t>Greater than </a:t>
            </a:r>
            <a:r>
              <a:rPr lang="en-ZA" sz="2400" dirty="0">
                <a:latin typeface="Segoe UI Light" charset="0"/>
              </a:rPr>
              <a:t>20% of Market Cap in Cash</a:t>
            </a:r>
          </a:p>
        </p:txBody>
      </p:sp>
      <p:sp>
        <p:nvSpPr>
          <p:cNvPr id="13" name="Rectángulo 12"/>
          <p:cNvSpPr/>
          <p:nvPr/>
        </p:nvSpPr>
        <p:spPr>
          <a:xfrm>
            <a:off x="441298" y="2191919"/>
            <a:ext cx="6103954" cy="461665"/>
          </a:xfrm>
          <a:prstGeom prst="rect">
            <a:avLst/>
          </a:prstGeom>
        </p:spPr>
        <p:txBody>
          <a:bodyPr wrap="none">
            <a:spAutoFit/>
          </a:bodyPr>
          <a:lstStyle/>
          <a:p>
            <a:r>
              <a:rPr lang="en-ZA" sz="2400" dirty="0">
                <a:solidFill>
                  <a:srgbClr val="367A60"/>
                </a:solidFill>
                <a:latin typeface="Segoe UI Light" charset="0"/>
              </a:rPr>
              <a:t>Use Very Little Cash on an Operating Basis</a:t>
            </a:r>
          </a:p>
        </p:txBody>
      </p:sp>
      <p:sp>
        <p:nvSpPr>
          <p:cNvPr id="14" name="Rectángulo 13"/>
          <p:cNvSpPr/>
          <p:nvPr/>
        </p:nvSpPr>
        <p:spPr>
          <a:xfrm>
            <a:off x="441298" y="3679353"/>
            <a:ext cx="2613666" cy="461665"/>
          </a:xfrm>
          <a:prstGeom prst="rect">
            <a:avLst/>
          </a:prstGeom>
        </p:spPr>
        <p:txBody>
          <a:bodyPr wrap="none">
            <a:spAutoFit/>
          </a:bodyPr>
          <a:lstStyle/>
          <a:p>
            <a:r>
              <a:rPr lang="en-ZA" sz="2400" dirty="0">
                <a:solidFill>
                  <a:schemeClr val="tx1">
                    <a:lumMod val="50000"/>
                    <a:lumOff val="50000"/>
                  </a:schemeClr>
                </a:solidFill>
                <a:latin typeface="Segoe UI Light" charset="0"/>
              </a:rPr>
              <a:t>Recast Financials</a:t>
            </a:r>
          </a:p>
        </p:txBody>
      </p:sp>
      <p:pic>
        <p:nvPicPr>
          <p:cNvPr id="16"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049082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hoto-1429105049372-8d928fd29ba1.jpe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63"/>
          <a:stretch/>
        </p:blipFill>
        <p:spPr>
          <a:xfrm>
            <a:off x="-1" y="0"/>
            <a:ext cx="12188825" cy="6858000"/>
          </a:xfrm>
          <a:prstGeom prst="rect">
            <a:avLst/>
          </a:prstGeom>
        </p:spPr>
      </p:pic>
      <p:grpSp>
        <p:nvGrpSpPr>
          <p:cNvPr id="3" name="Agrupar 2"/>
          <p:cNvGrpSpPr/>
          <p:nvPr/>
        </p:nvGrpSpPr>
        <p:grpSpPr>
          <a:xfrm>
            <a:off x="0" y="0"/>
            <a:ext cx="12196520" cy="6858000"/>
            <a:chOff x="0" y="0"/>
            <a:chExt cx="12196520" cy="6858000"/>
          </a:xfrm>
        </p:grpSpPr>
        <p:sp>
          <p:nvSpPr>
            <p:cNvPr id="7" name="Rectángulo 6"/>
            <p:cNvSpPr/>
            <p:nvPr/>
          </p:nvSpPr>
          <p:spPr>
            <a:xfrm>
              <a:off x="0" y="0"/>
              <a:ext cx="12196520" cy="6858000"/>
            </a:xfrm>
            <a:prstGeom prst="rect">
              <a:avLst/>
            </a:prstGeom>
            <a:solidFill>
              <a:srgbClr val="000000">
                <a:alpha val="3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ángulo 7"/>
            <p:cNvSpPr/>
            <p:nvPr/>
          </p:nvSpPr>
          <p:spPr>
            <a:xfrm rot="5400000">
              <a:off x="10272220" y="2955997"/>
              <a:ext cx="2861780" cy="946006"/>
            </a:xfrm>
            <a:prstGeom prst="rect">
              <a:avLst/>
            </a:prstGeom>
            <a:solidFill>
              <a:srgbClr val="000000">
                <a:alpha val="3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ángulo 9"/>
            <p:cNvSpPr/>
            <p:nvPr/>
          </p:nvSpPr>
          <p:spPr>
            <a:xfrm rot="5400000">
              <a:off x="-925006" y="2923116"/>
              <a:ext cx="2861780" cy="1011767"/>
            </a:xfrm>
            <a:prstGeom prst="rect">
              <a:avLst/>
            </a:prstGeom>
            <a:solidFill>
              <a:srgbClr val="000000">
                <a:alpha val="3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
          <p:cNvSpPr txBox="1">
            <a:spLocks noChangeArrowheads="1"/>
          </p:cNvSpPr>
          <p:nvPr/>
        </p:nvSpPr>
        <p:spPr bwMode="auto">
          <a:xfrm>
            <a:off x="867507" y="2235032"/>
            <a:ext cx="10468707"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Segoe UI Light" charset="0"/>
                <a:ea typeface="ＭＳ Ｐゴシック" charset="0"/>
                <a:cs typeface="ＭＳ Ｐゴシック" charset="0"/>
              </a:defRPr>
            </a:lvl1pPr>
            <a:lvl2pPr marL="742950" indent="-285750">
              <a:defRPr sz="2400">
                <a:solidFill>
                  <a:schemeClr val="tx1"/>
                </a:solidFill>
                <a:latin typeface="Segoe UI Light" charset="0"/>
                <a:ea typeface="ＭＳ Ｐゴシック" charset="0"/>
              </a:defRPr>
            </a:lvl2pPr>
            <a:lvl3pPr marL="1143000" indent="-228600">
              <a:defRPr sz="2400">
                <a:solidFill>
                  <a:schemeClr val="tx1"/>
                </a:solidFill>
                <a:latin typeface="Segoe UI Light" charset="0"/>
                <a:ea typeface="ＭＳ Ｐゴシック" charset="0"/>
              </a:defRPr>
            </a:lvl3pPr>
            <a:lvl4pPr marL="1600200" indent="-228600">
              <a:defRPr sz="2400">
                <a:solidFill>
                  <a:schemeClr val="tx1"/>
                </a:solidFill>
                <a:latin typeface="Segoe UI Light" charset="0"/>
                <a:ea typeface="ＭＳ Ｐゴシック" charset="0"/>
              </a:defRPr>
            </a:lvl4pPr>
            <a:lvl5pPr marL="2057400" indent="-228600">
              <a:defRPr sz="2400">
                <a:solidFill>
                  <a:schemeClr val="tx1"/>
                </a:solidFill>
                <a:latin typeface="Segoe UI Light" charset="0"/>
                <a:ea typeface="ＭＳ Ｐゴシック" charset="0"/>
              </a:defRPr>
            </a:lvl5pPr>
            <a:lvl6pPr marL="2514600" indent="-228600" eaLnBrk="0" fontAlgn="base" hangingPunct="0">
              <a:spcBef>
                <a:spcPct val="0"/>
              </a:spcBef>
              <a:spcAft>
                <a:spcPct val="0"/>
              </a:spcAft>
              <a:defRPr sz="2400">
                <a:solidFill>
                  <a:schemeClr val="tx1"/>
                </a:solidFill>
                <a:latin typeface="Segoe UI Light" charset="0"/>
                <a:ea typeface="ＭＳ Ｐゴシック" charset="0"/>
              </a:defRPr>
            </a:lvl6pPr>
            <a:lvl7pPr marL="2971800" indent="-228600" eaLnBrk="0" fontAlgn="base" hangingPunct="0">
              <a:spcBef>
                <a:spcPct val="0"/>
              </a:spcBef>
              <a:spcAft>
                <a:spcPct val="0"/>
              </a:spcAft>
              <a:defRPr sz="2400">
                <a:solidFill>
                  <a:schemeClr val="tx1"/>
                </a:solidFill>
                <a:latin typeface="Segoe UI Light" charset="0"/>
                <a:ea typeface="ＭＳ Ｐゴシック" charset="0"/>
              </a:defRPr>
            </a:lvl7pPr>
            <a:lvl8pPr marL="3429000" indent="-228600" eaLnBrk="0" fontAlgn="base" hangingPunct="0">
              <a:spcBef>
                <a:spcPct val="0"/>
              </a:spcBef>
              <a:spcAft>
                <a:spcPct val="0"/>
              </a:spcAft>
              <a:defRPr sz="2400">
                <a:solidFill>
                  <a:schemeClr val="tx1"/>
                </a:solidFill>
                <a:latin typeface="Segoe UI Light" charset="0"/>
                <a:ea typeface="ＭＳ Ｐゴシック" charset="0"/>
              </a:defRPr>
            </a:lvl8pPr>
            <a:lvl9pPr marL="3886200" indent="-228600" eaLnBrk="0" fontAlgn="base" hangingPunct="0">
              <a:spcBef>
                <a:spcPct val="0"/>
              </a:spcBef>
              <a:spcAft>
                <a:spcPct val="0"/>
              </a:spcAft>
              <a:defRPr sz="2400">
                <a:solidFill>
                  <a:schemeClr val="tx1"/>
                </a:solidFill>
                <a:latin typeface="Segoe UI Light" charset="0"/>
                <a:ea typeface="ＭＳ Ｐゴシック" charset="0"/>
              </a:defRPr>
            </a:lvl9pPr>
          </a:lstStyle>
          <a:p>
            <a:pPr algn="ctr" eaLnBrk="1" hangingPunct="1"/>
            <a:r>
              <a:rPr lang="en-US" dirty="0">
                <a:solidFill>
                  <a:schemeClr val="bg1"/>
                </a:solidFill>
              </a:rPr>
              <a:t> </a:t>
            </a:r>
            <a:r>
              <a:rPr lang="en-US" dirty="0" smtClean="0">
                <a:solidFill>
                  <a:schemeClr val="bg1"/>
                </a:solidFill>
              </a:rPr>
              <a:t>”</a:t>
            </a:r>
            <a:r>
              <a:rPr lang="en-US" altLang="ja-JP" sz="2800" dirty="0" smtClean="0">
                <a:solidFill>
                  <a:schemeClr val="bg1"/>
                </a:solidFill>
              </a:rPr>
              <a:t>So I think recognizing that this business can and will be tremendously profitable when we get </a:t>
            </a:r>
            <a:r>
              <a:rPr lang="en-US" altLang="ja-JP" sz="2800" dirty="0">
                <a:solidFill>
                  <a:schemeClr val="bg1"/>
                </a:solidFill>
              </a:rPr>
              <a:t>to that very large base and when we change the focus from making sure that we</a:t>
            </a:r>
            <a:r>
              <a:rPr lang="ja-JP" altLang="en-US" sz="2800" dirty="0">
                <a:solidFill>
                  <a:schemeClr val="bg1"/>
                </a:solidFill>
              </a:rPr>
              <a:t>’</a:t>
            </a:r>
            <a:r>
              <a:rPr lang="en-US" altLang="ja-JP" sz="2800" dirty="0">
                <a:solidFill>
                  <a:schemeClr val="bg1"/>
                </a:solidFill>
              </a:rPr>
              <a:t>re maximizing the base, and harvesting the base as much as we possibly </a:t>
            </a:r>
            <a:r>
              <a:rPr lang="en-US" altLang="ja-JP" sz="2800" dirty="0" smtClean="0">
                <a:solidFill>
                  <a:schemeClr val="bg1"/>
                </a:solidFill>
              </a:rPr>
              <a:t>can”.</a:t>
            </a:r>
          </a:p>
        </p:txBody>
      </p:sp>
      <p:sp>
        <p:nvSpPr>
          <p:cNvPr id="12" name="Rectángulo 11"/>
          <p:cNvSpPr/>
          <p:nvPr/>
        </p:nvSpPr>
        <p:spPr>
          <a:xfrm>
            <a:off x="5316257" y="4035928"/>
            <a:ext cx="1556308" cy="338554"/>
          </a:xfrm>
          <a:prstGeom prst="rect">
            <a:avLst/>
          </a:prstGeom>
        </p:spPr>
        <p:txBody>
          <a:bodyPr wrap="none">
            <a:spAutoFit/>
          </a:bodyPr>
          <a:lstStyle/>
          <a:p>
            <a:pPr algn="ctr"/>
            <a:r>
              <a:rPr lang="en-US" altLang="ja-JP" sz="1600" i="1" dirty="0">
                <a:solidFill>
                  <a:srgbClr val="FFFFFF"/>
                </a:solidFill>
                <a:effectLst>
                  <a:outerShdw blurRad="50800" dist="38100" dir="2700000" algn="tl" rotWithShape="0">
                    <a:prstClr val="black">
                      <a:alpha val="40000"/>
                    </a:prstClr>
                  </a:outerShdw>
                </a:effectLst>
                <a:latin typeface="Segoe UI light"/>
                <a:cs typeface="Segoe UI light"/>
              </a:rPr>
              <a:t>CEO Interview</a:t>
            </a:r>
            <a:endParaRPr lang="en-US" sz="1600" i="1" dirty="0">
              <a:solidFill>
                <a:srgbClr val="FFFFFF"/>
              </a:solidFill>
              <a:effectLst>
                <a:outerShdw blurRad="50800" dist="38100" dir="2700000" algn="tl" rotWithShape="0">
                  <a:prstClr val="black">
                    <a:alpha val="40000"/>
                  </a:prstClr>
                </a:outerShdw>
              </a:effectLst>
              <a:latin typeface="Segoe UI light"/>
              <a:cs typeface="Segoe UI light"/>
            </a:endParaRPr>
          </a:p>
        </p:txBody>
      </p:sp>
      <p:sp>
        <p:nvSpPr>
          <p:cNvPr id="4" name="Rectángulo 3"/>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pic>
        <p:nvPicPr>
          <p:cNvPr id="5"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1230107" y="127865"/>
            <a:ext cx="814903" cy="101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494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442799" y="568130"/>
            <a:ext cx="5341334" cy="400110"/>
          </a:xfrm>
          <a:prstGeom prst="rect">
            <a:avLst/>
          </a:prstGeom>
        </p:spPr>
        <p:txBody>
          <a:bodyPr wrap="none">
            <a:spAutoFit/>
          </a:bodyPr>
          <a:lstStyle/>
          <a:p>
            <a:r>
              <a:rPr lang="en-ZA" sz="2000" dirty="0">
                <a:solidFill>
                  <a:srgbClr val="51AE85"/>
                </a:solidFill>
                <a:latin typeface="Segoe UI light"/>
                <a:cs typeface="Segoe UI light"/>
              </a:rPr>
              <a:t>EXECUTIVE SUMMARY OF GREENHAVEN ROAD</a:t>
            </a:r>
            <a:endParaRPr lang="en-US" sz="2000" dirty="0">
              <a:solidFill>
                <a:srgbClr val="51AE85"/>
              </a:solidFill>
            </a:endParaRPr>
          </a:p>
        </p:txBody>
      </p:sp>
      <p:sp>
        <p:nvSpPr>
          <p:cNvPr id="4" name="Rectángulo 3"/>
          <p:cNvSpPr/>
          <p:nvPr/>
        </p:nvSpPr>
        <p:spPr>
          <a:xfrm>
            <a:off x="442799" y="2709219"/>
            <a:ext cx="1906592" cy="461665"/>
          </a:xfrm>
          <a:prstGeom prst="rect">
            <a:avLst/>
          </a:prstGeom>
        </p:spPr>
        <p:txBody>
          <a:bodyPr wrap="none">
            <a:spAutoFit/>
          </a:bodyPr>
          <a:lstStyle/>
          <a:p>
            <a:r>
              <a:rPr lang="en-ZA" sz="2400" dirty="0">
                <a:latin typeface="Segoe UI Light" charset="0"/>
              </a:rPr>
              <a:t>Who We Are</a:t>
            </a:r>
          </a:p>
        </p:txBody>
      </p:sp>
      <p:sp>
        <p:nvSpPr>
          <p:cNvPr id="5" name="Rectángulo 4"/>
          <p:cNvSpPr/>
          <p:nvPr/>
        </p:nvSpPr>
        <p:spPr>
          <a:xfrm>
            <a:off x="442799" y="3274644"/>
            <a:ext cx="10361898" cy="307777"/>
          </a:xfrm>
          <a:prstGeom prst="rect">
            <a:avLst/>
          </a:prstGeom>
        </p:spPr>
        <p:txBody>
          <a:bodyPr wrap="square">
            <a:spAutoFit/>
          </a:bodyPr>
          <a:lstStyle/>
          <a:p>
            <a:pPr algn="just">
              <a:spcBef>
                <a:spcPts val="1600"/>
              </a:spcBef>
            </a:pPr>
            <a:r>
              <a:rPr lang="en-ZA" sz="1400" dirty="0">
                <a:latin typeface="Adobe Garamond Pro" charset="0"/>
                <a:cs typeface="Adobe Garamond Pro" charset="0"/>
              </a:rPr>
              <a:t>A </a:t>
            </a:r>
            <a:r>
              <a:rPr lang="en-ZA" sz="1400" dirty="0" smtClean="0">
                <a:latin typeface="Adobe Garamond Pro" charset="0"/>
                <a:cs typeface="Adobe Garamond Pro" charset="0"/>
              </a:rPr>
              <a:t>long-biased, value </a:t>
            </a:r>
            <a:r>
              <a:rPr lang="en-ZA" sz="1400" dirty="0">
                <a:latin typeface="Adobe Garamond Pro" charset="0"/>
                <a:cs typeface="Adobe Garamond Pro" charset="0"/>
              </a:rPr>
              <a:t>focused hedge fund.  Intensive up-front research, concentrated positions and then…patience</a:t>
            </a:r>
            <a:r>
              <a:rPr lang="en-ZA" sz="1400" dirty="0" smtClean="0">
                <a:latin typeface="Adobe Garamond Pro" charset="0"/>
                <a:cs typeface="Adobe Garamond Pro" charset="0"/>
              </a:rPr>
              <a:t>.</a:t>
            </a:r>
            <a:endParaRPr lang="en-ZA" sz="1400" dirty="0">
              <a:latin typeface="Adobe Garamond Pro" charset="0"/>
              <a:cs typeface="Adobe Garamond Pro" charset="0"/>
            </a:endParaRPr>
          </a:p>
        </p:txBody>
      </p:sp>
      <p:sp>
        <p:nvSpPr>
          <p:cNvPr id="6" name="Rectángulo 5"/>
          <p:cNvSpPr/>
          <p:nvPr/>
        </p:nvSpPr>
        <p:spPr>
          <a:xfrm>
            <a:off x="442799" y="3948589"/>
            <a:ext cx="2539577" cy="461665"/>
          </a:xfrm>
          <a:prstGeom prst="rect">
            <a:avLst/>
          </a:prstGeom>
        </p:spPr>
        <p:txBody>
          <a:bodyPr wrap="none">
            <a:spAutoFit/>
          </a:bodyPr>
          <a:lstStyle/>
          <a:p>
            <a:r>
              <a:rPr lang="en-ZA" sz="2400" dirty="0">
                <a:solidFill>
                  <a:srgbClr val="367A60"/>
                </a:solidFill>
                <a:latin typeface="Segoe UI Light" charset="0"/>
              </a:rPr>
              <a:t>What We Believe</a:t>
            </a:r>
          </a:p>
        </p:txBody>
      </p:sp>
      <p:sp>
        <p:nvSpPr>
          <p:cNvPr id="7" name="Rectángulo 6"/>
          <p:cNvSpPr/>
          <p:nvPr/>
        </p:nvSpPr>
        <p:spPr>
          <a:xfrm>
            <a:off x="442799" y="4593918"/>
            <a:ext cx="10579428" cy="1610697"/>
          </a:xfrm>
          <a:prstGeom prst="rect">
            <a:avLst/>
          </a:prstGeom>
        </p:spPr>
        <p:txBody>
          <a:bodyPr wrap="square">
            <a:spAutoFit/>
          </a:bodyPr>
          <a:lstStyle/>
          <a:p>
            <a:pPr marL="171450" indent="-171450" algn="just">
              <a:lnSpc>
                <a:spcPts val="975"/>
              </a:lnSpc>
              <a:spcBef>
                <a:spcPts val="1600"/>
              </a:spcBef>
              <a:buClr>
                <a:schemeClr val="bg1">
                  <a:lumMod val="50000"/>
                </a:schemeClr>
              </a:buClr>
              <a:buSzPct val="150000"/>
              <a:buFont typeface="Arial" charset="0"/>
              <a:buChar char="•"/>
            </a:pPr>
            <a:r>
              <a:rPr lang="en-ZA" sz="1400" dirty="0">
                <a:latin typeface="Adobe Garamond Pro" charset="0"/>
                <a:cs typeface="Adobe Garamond Pro" charset="0"/>
              </a:rPr>
              <a:t>Fundamentals matter – the </a:t>
            </a:r>
            <a:r>
              <a:rPr lang="en-ZA" sz="1400" dirty="0" smtClean="0">
                <a:latin typeface="Adobe Garamond Pro" charset="0"/>
                <a:cs typeface="Adobe Garamond Pro" charset="0"/>
              </a:rPr>
              <a:t>market will recognize </a:t>
            </a:r>
            <a:r>
              <a:rPr lang="en-ZA" sz="1400" dirty="0">
                <a:latin typeface="Adobe Garamond Pro" charset="0"/>
                <a:cs typeface="Adobe Garamond Pro" charset="0"/>
              </a:rPr>
              <a:t>this over time. </a:t>
            </a:r>
          </a:p>
          <a:p>
            <a:pPr marL="171450" indent="-171450" algn="just">
              <a:lnSpc>
                <a:spcPts val="975"/>
              </a:lnSpc>
              <a:spcBef>
                <a:spcPts val="1600"/>
              </a:spcBef>
              <a:buClr>
                <a:schemeClr val="bg1">
                  <a:lumMod val="50000"/>
                </a:schemeClr>
              </a:buClr>
              <a:buSzPct val="150000"/>
              <a:buFont typeface="Arial" charset="0"/>
              <a:buChar char="•"/>
            </a:pPr>
            <a:r>
              <a:rPr lang="en-ZA" sz="1400" dirty="0">
                <a:latin typeface="Adobe Garamond Pro" charset="0"/>
                <a:cs typeface="Adobe Garamond Pro" charset="0"/>
              </a:rPr>
              <a:t>Diversifying away risk also means diversifying away returns – invest in only the best ideas</a:t>
            </a:r>
            <a:r>
              <a:rPr lang="en-ZA" sz="1400" dirty="0" smtClean="0">
                <a:latin typeface="Adobe Garamond Pro" charset="0"/>
                <a:cs typeface="Adobe Garamond Pro" charset="0"/>
              </a:rPr>
              <a:t>..</a:t>
            </a:r>
            <a:endParaRPr lang="en-ZA" sz="1400" dirty="0">
              <a:latin typeface="Adobe Garamond Pro" charset="0"/>
              <a:cs typeface="Adobe Garamond Pro" charset="0"/>
            </a:endParaRPr>
          </a:p>
          <a:p>
            <a:pPr marL="171450" indent="-171450" algn="just">
              <a:spcBef>
                <a:spcPts val="1600"/>
              </a:spcBef>
              <a:buClr>
                <a:schemeClr val="bg1">
                  <a:lumMod val="50000"/>
                </a:schemeClr>
              </a:buClr>
              <a:buSzPct val="150000"/>
              <a:buFont typeface="Arial" charset="0"/>
              <a:buChar char="•"/>
            </a:pPr>
            <a:r>
              <a:rPr lang="en-ZA" sz="1400" dirty="0">
                <a:latin typeface="Adobe Garamond Pro" charset="0"/>
                <a:cs typeface="Adobe Garamond Pro" charset="0"/>
              </a:rPr>
              <a:t>Stakeholder interests must be aligned – a meaningful personal investment in the fund and LP-friendly investment terms are just the starting point. </a:t>
            </a:r>
            <a:endParaRPr lang="en-ZA" sz="1400" dirty="0" smtClean="0">
              <a:latin typeface="Adobe Garamond Pro" charset="0"/>
              <a:cs typeface="Adobe Garamond Pro" charset="0"/>
            </a:endParaRPr>
          </a:p>
          <a:p>
            <a:pPr marL="171450" indent="-171450" algn="just">
              <a:spcBef>
                <a:spcPts val="1600"/>
              </a:spcBef>
              <a:buClr>
                <a:schemeClr val="bg1">
                  <a:lumMod val="50000"/>
                </a:schemeClr>
              </a:buClr>
              <a:buSzPct val="150000"/>
              <a:buFont typeface="Arial" charset="0"/>
              <a:buChar char="•"/>
            </a:pPr>
            <a:r>
              <a:rPr lang="en-ZA" sz="1400" dirty="0">
                <a:latin typeface="Adobe Garamond Pro" charset="0"/>
                <a:cs typeface="Adobe Garamond Pro" charset="0"/>
              </a:rPr>
              <a:t>There is power in simplicity – no need to over-complicate the investment process and leverage isn’t necessary to generate returns</a:t>
            </a:r>
          </a:p>
        </p:txBody>
      </p:sp>
      <p:sp>
        <p:nvSpPr>
          <p:cNvPr id="8" name="Rectángulo 7"/>
          <p:cNvSpPr/>
          <p:nvPr/>
        </p:nvSpPr>
        <p:spPr>
          <a:xfrm>
            <a:off x="460688" y="1022569"/>
            <a:ext cx="3264385" cy="461665"/>
          </a:xfrm>
          <a:prstGeom prst="rect">
            <a:avLst/>
          </a:prstGeom>
        </p:spPr>
        <p:txBody>
          <a:bodyPr wrap="none">
            <a:spAutoFit/>
          </a:bodyPr>
          <a:lstStyle/>
          <a:p>
            <a:r>
              <a:rPr lang="en-ZA" sz="2400" dirty="0">
                <a:solidFill>
                  <a:schemeClr val="tx1">
                    <a:lumMod val="50000"/>
                    <a:lumOff val="50000"/>
                  </a:schemeClr>
                </a:solidFill>
                <a:latin typeface="Segoe UI Light" charset="0"/>
              </a:rPr>
              <a:t>Operating Background </a:t>
            </a:r>
          </a:p>
        </p:txBody>
      </p:sp>
      <p:sp>
        <p:nvSpPr>
          <p:cNvPr id="9" name="Rectángulo 8"/>
          <p:cNvSpPr/>
          <p:nvPr/>
        </p:nvSpPr>
        <p:spPr>
          <a:xfrm>
            <a:off x="460688" y="1587997"/>
            <a:ext cx="10344009" cy="943848"/>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a:buChar char="•"/>
              <a:defRPr/>
            </a:pPr>
            <a:r>
              <a:rPr lang="en-ZA" sz="1400" dirty="0">
                <a:solidFill>
                  <a:schemeClr val="tx1">
                    <a:lumMod val="75000"/>
                    <a:lumOff val="25000"/>
                  </a:schemeClr>
                </a:solidFill>
                <a:latin typeface="Adobe Garamond Pro"/>
                <a:cs typeface="Adobe Garamond Pro"/>
              </a:rPr>
              <a:t>Managed a paper bag factory after graduating college</a:t>
            </a:r>
          </a:p>
          <a:p>
            <a:pPr marL="184150" indent="-184150" algn="just">
              <a:spcBef>
                <a:spcPts val="1600"/>
              </a:spcBef>
              <a:buClr>
                <a:schemeClr val="tx1">
                  <a:lumMod val="50000"/>
                  <a:lumOff val="50000"/>
                </a:schemeClr>
              </a:buClr>
              <a:buSzPct val="150000"/>
              <a:buFont typeface="Arial"/>
              <a:buChar char="•"/>
              <a:defRPr/>
            </a:pPr>
            <a:r>
              <a:rPr lang="en-ZA" sz="1400" dirty="0">
                <a:solidFill>
                  <a:schemeClr val="tx1">
                    <a:lumMod val="75000"/>
                    <a:lumOff val="25000"/>
                  </a:schemeClr>
                </a:solidFill>
                <a:latin typeface="Adobe Garamond Pro"/>
                <a:cs typeface="Adobe Garamond Pro"/>
              </a:rPr>
              <a:t>Co-Founder of Acelero Learning.  Several roles including CFO, CTO, Chief Strategy Officer, and currently board member.  Acelero has grown from three co-founders in a tiny office to 1,100+ employees</a:t>
            </a:r>
          </a:p>
        </p:txBody>
      </p:sp>
      <p:pic>
        <p:nvPicPr>
          <p:cNvPr id="12"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9863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442799" y="568130"/>
            <a:ext cx="1348446" cy="400110"/>
          </a:xfrm>
          <a:prstGeom prst="rect">
            <a:avLst/>
          </a:prstGeom>
        </p:spPr>
        <p:txBody>
          <a:bodyPr wrap="none">
            <a:spAutoFit/>
          </a:bodyPr>
          <a:lstStyle/>
          <a:p>
            <a:r>
              <a:rPr lang="en-US" sz="2000" dirty="0">
                <a:solidFill>
                  <a:srgbClr val="51AE85"/>
                </a:solidFill>
                <a:latin typeface="Segoe UI light"/>
                <a:cs typeface="Segoe UI light"/>
              </a:rPr>
              <a:t>SUMMARY</a:t>
            </a:r>
          </a:p>
        </p:txBody>
      </p:sp>
      <p:sp>
        <p:nvSpPr>
          <p:cNvPr id="5" name="Rectángulo 4"/>
          <p:cNvSpPr/>
          <p:nvPr/>
        </p:nvSpPr>
        <p:spPr>
          <a:xfrm>
            <a:off x="442799" y="1726175"/>
            <a:ext cx="10361898" cy="2831544"/>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Solves real problems at an affordable price</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Large underpenetrated market provides a long runway</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a:latin typeface="Adobe Garamond Pro" charset="0"/>
                <a:cs typeface="Adobe Garamond Pro" charset="0"/>
              </a:rPr>
              <a:t>Customers can buy more seats and more offerings every year, and have.  The Dollar Retention Rate &gt;100</a:t>
            </a:r>
            <a:r>
              <a:rPr lang="en-ZA" sz="1400" dirty="0" smtClean="0">
                <a:latin typeface="Adobe Garamond Pro" charset="0"/>
                <a:cs typeface="Adobe Garamond Pro" charset="0"/>
              </a:rPr>
              <a:t>%</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Recurring revenue is highly predictable with two year contracts</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Managed to capture long term value for shareholders, of which insiders are 46%</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With &gt;$40M in cash and operating cash flow near break even, the company has flexibility to grow</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With high gross margins and high customer retention – growth is the rationale way to manage the business</a:t>
            </a:r>
          </a:p>
        </p:txBody>
      </p:sp>
      <p:sp>
        <p:nvSpPr>
          <p:cNvPr id="6" name="Rectángulo 5"/>
          <p:cNvSpPr/>
          <p:nvPr/>
        </p:nvSpPr>
        <p:spPr>
          <a:xfrm>
            <a:off x="442799" y="1152896"/>
            <a:ext cx="3589637" cy="461665"/>
          </a:xfrm>
          <a:prstGeom prst="rect">
            <a:avLst/>
          </a:prstGeom>
        </p:spPr>
        <p:txBody>
          <a:bodyPr wrap="none">
            <a:spAutoFit/>
          </a:bodyPr>
          <a:lstStyle/>
          <a:p>
            <a:r>
              <a:rPr lang="en-ZA" sz="2400" dirty="0">
                <a:solidFill>
                  <a:schemeClr val="tx1">
                    <a:lumMod val="50000"/>
                    <a:lumOff val="50000"/>
                  </a:schemeClr>
                </a:solidFill>
                <a:latin typeface="Segoe UI Light" charset="0"/>
              </a:rPr>
              <a:t>HIGH QUALITY COMPANY</a:t>
            </a:r>
            <a:endParaRPr lang="en-ZA" dirty="0">
              <a:solidFill>
                <a:srgbClr val="51AE85"/>
              </a:solidFill>
              <a:latin typeface="Adobe Garamond Pro" charset="0"/>
              <a:cs typeface="Adobe Garamond Pro" charset="0"/>
            </a:endParaRPr>
          </a:p>
        </p:txBody>
      </p:sp>
      <p:pic>
        <p:nvPicPr>
          <p:cNvPr id="9"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749250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674447" y="385250"/>
            <a:ext cx="2536848" cy="400110"/>
          </a:xfrm>
          <a:prstGeom prst="rect">
            <a:avLst/>
          </a:prstGeom>
        </p:spPr>
        <p:txBody>
          <a:bodyPr wrap="none">
            <a:spAutoFit/>
          </a:bodyPr>
          <a:lstStyle/>
          <a:p>
            <a:r>
              <a:rPr lang="en-US" sz="2000" dirty="0" smtClean="0">
                <a:solidFill>
                  <a:srgbClr val="51AE85"/>
                </a:solidFill>
                <a:latin typeface="Segoe UI light"/>
                <a:cs typeface="Segoe UI light"/>
              </a:rPr>
              <a:t>VALUATION EXERCISE</a:t>
            </a:r>
            <a:endParaRPr lang="en-US" sz="2000" dirty="0">
              <a:solidFill>
                <a:srgbClr val="51AE85"/>
              </a:solidFill>
              <a:latin typeface="Segoe UI light"/>
              <a:cs typeface="Segoe UI light"/>
            </a:endParaRPr>
          </a:p>
        </p:txBody>
      </p:sp>
      <p:sp>
        <p:nvSpPr>
          <p:cNvPr id="5" name="Rectángulo 4"/>
          <p:cNvSpPr/>
          <p:nvPr/>
        </p:nvSpPr>
        <p:spPr>
          <a:xfrm>
            <a:off x="442799" y="1421375"/>
            <a:ext cx="5128945" cy="2431435"/>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Gross margins are currently &gt; 75%</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Dollar Retention is &gt; 100% meaning the existing base is buying more each year – a vast majority of the $30M in sales and marketing is a growth expense – not necessary in steady </a:t>
            </a:r>
            <a:r>
              <a:rPr lang="en-ZA" sz="1400" dirty="0" smtClean="0">
                <a:latin typeface="Adobe Garamond Pro" charset="0"/>
                <a:cs typeface="Adobe Garamond Pro" charset="0"/>
              </a:rPr>
              <a:t>state – Assume 2/3 stripped out if not trying to grow</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R&amp;D Could be rolled back substantially in steady state</a:t>
            </a:r>
            <a:endParaRPr lang="en-ZA" sz="1400" dirty="0" smtClean="0">
              <a:latin typeface="Adobe Garamond Pro" charset="0"/>
              <a:cs typeface="Adobe Garamond Pro" charset="0"/>
            </a:endParaRP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General and Administrativ</a:t>
            </a:r>
            <a:r>
              <a:rPr lang="en-ZA" sz="1400" dirty="0" smtClean="0">
                <a:latin typeface="Adobe Garamond Pro" charset="0"/>
                <a:cs typeface="Adobe Garamond Pro" charset="0"/>
              </a:rPr>
              <a:t>e could be rolled back if the company was not investing in new countries and growth</a:t>
            </a:r>
            <a:endParaRPr lang="en-ZA" sz="1400" dirty="0" smtClean="0">
              <a:latin typeface="Adobe Garamond Pro" charset="0"/>
              <a:cs typeface="Adobe Garamond Pro" charset="0"/>
            </a:endParaRPr>
          </a:p>
        </p:txBody>
      </p:sp>
      <p:sp>
        <p:nvSpPr>
          <p:cNvPr id="6" name="Rectángulo 5"/>
          <p:cNvSpPr/>
          <p:nvPr/>
        </p:nvSpPr>
        <p:spPr>
          <a:xfrm>
            <a:off x="674447" y="785360"/>
            <a:ext cx="5590120" cy="461665"/>
          </a:xfrm>
          <a:prstGeom prst="rect">
            <a:avLst/>
          </a:prstGeom>
        </p:spPr>
        <p:txBody>
          <a:bodyPr wrap="none">
            <a:spAutoFit/>
          </a:bodyPr>
          <a:lstStyle/>
          <a:p>
            <a:r>
              <a:rPr lang="en-ZA" sz="2400" dirty="0" smtClean="0">
                <a:latin typeface="Segoe UI Light" charset="0"/>
              </a:rPr>
              <a:t>If the Company Went Steady State in 2016</a:t>
            </a:r>
            <a:endParaRPr lang="en-ZA" sz="2400" dirty="0">
              <a:latin typeface="Segoe UI Light" charset="0"/>
            </a:endParaRPr>
          </a:p>
        </p:txBody>
      </p:sp>
      <p:pic>
        <p:nvPicPr>
          <p:cNvPr id="9"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750475858"/>
              </p:ext>
            </p:extLst>
          </p:nvPr>
        </p:nvGraphicFramePr>
        <p:xfrm>
          <a:off x="5728399" y="1327280"/>
          <a:ext cx="5803900" cy="4183380"/>
        </p:xfrm>
        <a:graphic>
          <a:graphicData uri="http://schemas.openxmlformats.org/drawingml/2006/table">
            <a:tbl>
              <a:tblPr>
                <a:tableStyleId>{5C22544A-7EE6-4342-B048-85BDC9FD1C3A}</a:tableStyleId>
              </a:tblPr>
              <a:tblGrid>
                <a:gridCol w="1778000"/>
                <a:gridCol w="990600"/>
                <a:gridCol w="901700"/>
                <a:gridCol w="711200"/>
                <a:gridCol w="711200"/>
                <a:gridCol w="711200"/>
              </a:tblGrid>
              <a:tr h="342900">
                <a:tc>
                  <a:txBody>
                    <a:bodyPr/>
                    <a:lstStyle/>
                    <a:p>
                      <a:pPr algn="l" fontAlgn="b"/>
                      <a:r>
                        <a:rPr lang="en-US" sz="1100" u="none" strike="noStrike">
                          <a:effectLst/>
                        </a:rPr>
                        <a:t>REVENUE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PRO FORMA STEADY STATE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2015 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2014</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2013</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2012</a:t>
                      </a:r>
                      <a:endParaRPr lang="en-US" sz="1100" b="1"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Recurring Revenue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62,144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60,925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50,771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42,067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32,661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Professional Services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6,994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5,828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5,245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4,517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License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672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825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Total Revenue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65,144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67,919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56,659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47,984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38,003 </a:t>
                      </a:r>
                      <a:endParaRPr lang="en-US" sz="1100" b="1"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Cost of Revenue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Recurring</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13,050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14,942.14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11544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8342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7199</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Professional Services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2,267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5,245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3404</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License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Total Cost of Revnue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15,317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20,187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15962</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12088</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10622</a:t>
                      </a:r>
                      <a:endParaRPr lang="en-US" sz="1100" b="1"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Gross Profit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49,827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47,731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40,697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35,896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27,381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Expenses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Sales and marketing</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10,000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32,756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30,330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22,248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18,515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Research and Development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13,166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12,191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9,955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7,759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General and Administrative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9,000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11,809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10,934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8,825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6,831 </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Foreign exchange (gain) loss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2,742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1,390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(380)</a:t>
                      </a:r>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   Total Expenses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25,000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57,731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56,197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42,418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32,725 </a:t>
                      </a:r>
                      <a:endParaRPr lang="en-US" sz="1100" b="1"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100" u="none" strike="noStrike">
                          <a:effectLst/>
                        </a:rPr>
                        <a:t>Operating income (loss)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24,827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(10,000)</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(15,500)</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(6,522)</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(5,344)</a:t>
                      </a:r>
                      <a:endParaRPr lang="en-US" sz="1100" b="1"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8" name="Rectángulo 5"/>
          <p:cNvSpPr/>
          <p:nvPr/>
        </p:nvSpPr>
        <p:spPr>
          <a:xfrm>
            <a:off x="674447" y="3912817"/>
            <a:ext cx="2020040" cy="461665"/>
          </a:xfrm>
          <a:prstGeom prst="rect">
            <a:avLst/>
          </a:prstGeom>
        </p:spPr>
        <p:txBody>
          <a:bodyPr wrap="none">
            <a:spAutoFit/>
          </a:bodyPr>
          <a:lstStyle/>
          <a:p>
            <a:r>
              <a:rPr lang="en-ZA" sz="2400" dirty="0" smtClean="0">
                <a:solidFill>
                  <a:schemeClr val="tx1">
                    <a:lumMod val="50000"/>
                    <a:lumOff val="50000"/>
                  </a:schemeClr>
                </a:solidFill>
                <a:latin typeface="Segoe UI Light" charset="0"/>
              </a:rPr>
              <a:t>CONCLUSION</a:t>
            </a:r>
            <a:endParaRPr lang="en-ZA" sz="2400" dirty="0">
              <a:solidFill>
                <a:schemeClr val="tx1">
                  <a:lumMod val="50000"/>
                  <a:lumOff val="50000"/>
                </a:schemeClr>
              </a:solidFill>
              <a:latin typeface="Segoe UI Light" charset="0"/>
            </a:endParaRPr>
          </a:p>
        </p:txBody>
      </p:sp>
      <p:sp>
        <p:nvSpPr>
          <p:cNvPr id="10" name="Rectángulo 4"/>
          <p:cNvSpPr/>
          <p:nvPr/>
        </p:nvSpPr>
        <p:spPr>
          <a:xfrm>
            <a:off x="450866" y="4374482"/>
            <a:ext cx="5128945" cy="523220"/>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Agree with company assertion that it could be substantially profitable if not pursuing growth </a:t>
            </a:r>
            <a:endParaRPr lang="en-ZA" sz="1400" dirty="0" smtClean="0">
              <a:latin typeface="Adobe Garamond Pro" charset="0"/>
              <a:cs typeface="Adobe Garamond Pro" charset="0"/>
            </a:endParaRPr>
          </a:p>
        </p:txBody>
      </p:sp>
    </p:spTree>
    <p:extLst>
      <p:ext uri="{BB962C8B-B14F-4D97-AF65-F5344CB8AC3E}">
        <p14:creationId xmlns:p14="http://schemas.microsoft.com/office/powerpoint/2010/main" val="156392824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3" name="Rectángulo 2"/>
          <p:cNvSpPr/>
          <p:nvPr/>
        </p:nvSpPr>
        <p:spPr>
          <a:xfrm>
            <a:off x="674447" y="385250"/>
            <a:ext cx="2536848" cy="400110"/>
          </a:xfrm>
          <a:prstGeom prst="rect">
            <a:avLst/>
          </a:prstGeom>
        </p:spPr>
        <p:txBody>
          <a:bodyPr wrap="none">
            <a:spAutoFit/>
          </a:bodyPr>
          <a:lstStyle/>
          <a:p>
            <a:r>
              <a:rPr lang="en-US" sz="2000" dirty="0" smtClean="0">
                <a:solidFill>
                  <a:srgbClr val="51AE85"/>
                </a:solidFill>
                <a:latin typeface="Segoe UI light"/>
                <a:cs typeface="Segoe UI light"/>
              </a:rPr>
              <a:t>VALUATION EXERCISE</a:t>
            </a:r>
            <a:endParaRPr lang="en-US" sz="2000" dirty="0">
              <a:solidFill>
                <a:srgbClr val="51AE85"/>
              </a:solidFill>
              <a:latin typeface="Segoe UI light"/>
              <a:cs typeface="Segoe UI light"/>
            </a:endParaRPr>
          </a:p>
        </p:txBody>
      </p:sp>
      <p:sp>
        <p:nvSpPr>
          <p:cNvPr id="5" name="Rectángulo 4"/>
          <p:cNvSpPr/>
          <p:nvPr/>
        </p:nvSpPr>
        <p:spPr>
          <a:xfrm>
            <a:off x="442799" y="1421375"/>
            <a:ext cx="5128945" cy="1364476"/>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Assumes 10% churn which is higher than historical</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Assumes $27.5K per year in avg. spend</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Assumes 78% gross margin on recurring revenue in line with historical</a:t>
            </a:r>
            <a:endParaRPr lang="en-ZA" sz="1400" dirty="0" smtClean="0">
              <a:latin typeface="Adobe Garamond Pro" charset="0"/>
              <a:cs typeface="Adobe Garamond Pro" charset="0"/>
            </a:endParaRPr>
          </a:p>
        </p:txBody>
      </p:sp>
      <p:sp>
        <p:nvSpPr>
          <p:cNvPr id="6" name="Rectángulo 5"/>
          <p:cNvSpPr/>
          <p:nvPr/>
        </p:nvSpPr>
        <p:spPr>
          <a:xfrm>
            <a:off x="674447" y="785360"/>
            <a:ext cx="3871444" cy="461665"/>
          </a:xfrm>
          <a:prstGeom prst="rect">
            <a:avLst/>
          </a:prstGeom>
        </p:spPr>
        <p:txBody>
          <a:bodyPr wrap="none">
            <a:spAutoFit/>
          </a:bodyPr>
          <a:lstStyle/>
          <a:p>
            <a:r>
              <a:rPr lang="en-ZA" sz="2400" dirty="0" smtClean="0">
                <a:latin typeface="Segoe UI Light" charset="0"/>
              </a:rPr>
              <a:t>Lifetime Value of a Customer</a:t>
            </a:r>
            <a:endParaRPr lang="en-ZA" sz="2400" dirty="0">
              <a:latin typeface="Segoe UI Light" charset="0"/>
            </a:endParaRPr>
          </a:p>
        </p:txBody>
      </p:sp>
      <p:pic>
        <p:nvPicPr>
          <p:cNvPr id="9"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ángulo 5"/>
          <p:cNvSpPr/>
          <p:nvPr/>
        </p:nvSpPr>
        <p:spPr>
          <a:xfrm>
            <a:off x="568358" y="2744758"/>
            <a:ext cx="2163797" cy="461665"/>
          </a:xfrm>
          <a:prstGeom prst="rect">
            <a:avLst/>
          </a:prstGeom>
        </p:spPr>
        <p:txBody>
          <a:bodyPr wrap="none">
            <a:spAutoFit/>
          </a:bodyPr>
          <a:lstStyle/>
          <a:p>
            <a:r>
              <a:rPr lang="en-ZA" sz="2400" dirty="0" smtClean="0">
                <a:solidFill>
                  <a:schemeClr val="tx1">
                    <a:lumMod val="50000"/>
                    <a:lumOff val="50000"/>
                  </a:schemeClr>
                </a:solidFill>
                <a:latin typeface="Segoe UI Light" charset="0"/>
              </a:rPr>
              <a:t>COMPARABLES</a:t>
            </a:r>
            <a:endParaRPr lang="en-ZA" sz="2400" dirty="0">
              <a:solidFill>
                <a:schemeClr val="tx1">
                  <a:lumMod val="50000"/>
                  <a:lumOff val="50000"/>
                </a:schemeClr>
              </a:solidFill>
              <a:latin typeface="Segoe UI Light" charset="0"/>
            </a:endParaRPr>
          </a:p>
        </p:txBody>
      </p:sp>
      <p:sp>
        <p:nvSpPr>
          <p:cNvPr id="10" name="Rectángulo 4"/>
          <p:cNvSpPr/>
          <p:nvPr/>
        </p:nvSpPr>
        <p:spPr>
          <a:xfrm>
            <a:off x="442799" y="3275025"/>
            <a:ext cx="5128945" cy="2226250"/>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Halogen currently sells for less than 2.5 EV/Recurring Revenue.  Q1 recurring revenue was up 20% y/y</a:t>
            </a: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Bessemer Cloud Index of the top 30 cloud companies sells for 6X EV/Recurring Revenue with revenue growth of 27%</a:t>
            </a:r>
            <a:endParaRPr lang="en-ZA" sz="1400" dirty="0" smtClean="0">
              <a:latin typeface="Adobe Garamond Pro" charset="0"/>
              <a:cs typeface="Adobe Garamond Pro" charset="0"/>
            </a:endParaRPr>
          </a:p>
          <a:p>
            <a:pPr marL="184150" indent="-184150" algn="just">
              <a:spcBef>
                <a:spcPts val="1600"/>
              </a:spcBef>
              <a:buClr>
                <a:schemeClr val="tx1">
                  <a:lumMod val="50000"/>
                  <a:lumOff val="50000"/>
                </a:schemeClr>
              </a:buClr>
              <a:buSzPct val="150000"/>
              <a:buFont typeface="Arial" panose="020B0604020202020204" pitchFamily="34" charset="0"/>
              <a:buChar char="•"/>
            </a:pPr>
            <a:r>
              <a:rPr lang="en-ZA" sz="1400" dirty="0" smtClean="0">
                <a:latin typeface="Adobe Garamond Pro" charset="0"/>
                <a:cs typeface="Adobe Garamond Pro" charset="0"/>
              </a:rPr>
              <a:t>Acquisitions in the space of </a:t>
            </a:r>
            <a:r>
              <a:rPr lang="en-ZA" sz="1400" dirty="0" err="1" smtClean="0">
                <a:latin typeface="Adobe Garamond Pro" charset="0"/>
                <a:cs typeface="Adobe Garamond Pro" charset="0"/>
              </a:rPr>
              <a:t>Taleo</a:t>
            </a:r>
            <a:r>
              <a:rPr lang="en-ZA" sz="1400" dirty="0" smtClean="0">
                <a:latin typeface="Adobe Garamond Pro" charset="0"/>
                <a:cs typeface="Adobe Garamond Pro" charset="0"/>
              </a:rPr>
              <a:t> and Success Factors both occurred above 5X EV/Recurring Revenue (or &gt;2X current multiple)  To be fair, </a:t>
            </a:r>
            <a:r>
              <a:rPr lang="en-ZA" sz="1400" dirty="0" err="1" smtClean="0">
                <a:latin typeface="Adobe Garamond Pro" charset="0"/>
                <a:cs typeface="Adobe Garamond Pro" charset="0"/>
              </a:rPr>
              <a:t>Taleo</a:t>
            </a:r>
            <a:r>
              <a:rPr lang="en-ZA" sz="1400" dirty="0" smtClean="0">
                <a:latin typeface="Adobe Garamond Pro" charset="0"/>
                <a:cs typeface="Adobe Garamond Pro" charset="0"/>
              </a:rPr>
              <a:t> projected growth was higher than Halogen (34% vs. 20%)</a:t>
            </a:r>
            <a:endParaRPr lang="en-ZA" sz="1400" dirty="0" smtClean="0">
              <a:latin typeface="Adobe Garamond Pro" charset="0"/>
              <a:cs typeface="Adobe Garamond Pro"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50113378"/>
              </p:ext>
            </p:extLst>
          </p:nvPr>
        </p:nvGraphicFramePr>
        <p:xfrm>
          <a:off x="6063342" y="643163"/>
          <a:ext cx="4593769" cy="3269654"/>
        </p:xfrm>
        <a:graphic>
          <a:graphicData uri="http://schemas.openxmlformats.org/drawingml/2006/table">
            <a:tbl>
              <a:tblPr>
                <a:tableStyleId>{5C22544A-7EE6-4342-B048-85BDC9FD1C3A}</a:tableStyleId>
              </a:tblPr>
              <a:tblGrid>
                <a:gridCol w="3060494"/>
                <a:gridCol w="1533275"/>
              </a:tblGrid>
              <a:tr h="338642">
                <a:tc>
                  <a:txBody>
                    <a:bodyPr/>
                    <a:lstStyle/>
                    <a:p>
                      <a:pPr algn="l" fontAlgn="b"/>
                      <a:r>
                        <a:rPr lang="en-US" sz="1600" u="none" strike="noStrike" dirty="0">
                          <a:effectLst/>
                        </a:rPr>
                        <a:t>Avg. Revenue Per Customer</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           </a:t>
                      </a:r>
                      <a:r>
                        <a:rPr lang="en-US" sz="1600" u="none" strike="noStrike" dirty="0" smtClean="0">
                          <a:effectLst/>
                        </a:rPr>
                        <a:t>27,500 </a:t>
                      </a:r>
                      <a:endParaRPr lang="en-US" sz="1600" b="0" i="0" u="none" strike="noStrike" dirty="0">
                        <a:solidFill>
                          <a:srgbClr val="000000"/>
                        </a:solidFill>
                        <a:effectLst/>
                        <a:latin typeface="Calibri" panose="020F0502020204030204" pitchFamily="34" charset="0"/>
                      </a:endParaRPr>
                    </a:p>
                  </a:txBody>
                  <a:tcPr marL="0" marR="0" marT="0" marB="0" anchor="b"/>
                </a:tc>
              </a:tr>
              <a:tr h="338642">
                <a:tc>
                  <a:txBody>
                    <a:bodyPr/>
                    <a:lstStyle/>
                    <a:p>
                      <a:pPr algn="l" fontAlgn="b"/>
                      <a:r>
                        <a:rPr lang="en-US" sz="1600" u="none" strike="noStrike" dirty="0">
                          <a:effectLst/>
                        </a:rPr>
                        <a:t>Number of Years (Churn &lt;10%)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0" marR="0" marT="0" marB="0" anchor="b"/>
                </a:tc>
              </a:tr>
              <a:tr h="338642">
                <a:tc>
                  <a:txBody>
                    <a:bodyPr/>
                    <a:lstStyle/>
                    <a:p>
                      <a:pPr algn="l" fontAlgn="b"/>
                      <a:r>
                        <a:rPr lang="en-US" sz="1600" u="none" strike="noStrike" dirty="0">
                          <a:effectLst/>
                        </a:rPr>
                        <a:t>Expected </a:t>
                      </a:r>
                      <a:r>
                        <a:rPr lang="en-US" sz="1600" u="none" strike="noStrike" dirty="0" smtClean="0">
                          <a:effectLst/>
                        </a:rPr>
                        <a:t>Revenue Per</a:t>
                      </a:r>
                      <a:r>
                        <a:rPr lang="en-US" sz="1600" u="none" strike="noStrike" baseline="0" dirty="0" smtClean="0">
                          <a:effectLst/>
                        </a:rPr>
                        <a:t> Customer</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   </a:t>
                      </a:r>
                      <a:r>
                        <a:rPr lang="en-US" sz="1600" u="none" strike="noStrike" dirty="0" smtClean="0">
                          <a:effectLst/>
                        </a:rPr>
                        <a:t>275,000 </a:t>
                      </a:r>
                      <a:endParaRPr lang="en-US" sz="1600" b="0" i="0" u="none" strike="noStrike" dirty="0">
                        <a:solidFill>
                          <a:srgbClr val="000000"/>
                        </a:solidFill>
                        <a:effectLst/>
                        <a:latin typeface="Calibri" panose="020F0502020204030204" pitchFamily="34" charset="0"/>
                      </a:endParaRPr>
                    </a:p>
                  </a:txBody>
                  <a:tcPr marL="0" marR="0" marT="0" marB="0" anchor="b"/>
                </a:tc>
              </a:tr>
              <a:tr h="220939">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r>
              <a:tr h="338642">
                <a:tc>
                  <a:txBody>
                    <a:bodyPr/>
                    <a:lstStyle/>
                    <a:p>
                      <a:pPr algn="l" fontAlgn="b"/>
                      <a:r>
                        <a:rPr lang="en-US" sz="1600" u="none" strike="noStrike" dirty="0">
                          <a:effectLst/>
                        </a:rPr>
                        <a:t>Gross Contribution (</a:t>
                      </a:r>
                      <a:r>
                        <a:rPr lang="en-US" sz="1600" u="none" strike="noStrike" dirty="0" smtClean="0">
                          <a:effectLst/>
                        </a:rPr>
                        <a:t>78%)</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         </a:t>
                      </a:r>
                      <a:r>
                        <a:rPr lang="en-US" sz="1600" u="none" strike="noStrike" dirty="0" smtClean="0">
                          <a:effectLst/>
                        </a:rPr>
                        <a:t>214,500 </a:t>
                      </a:r>
                      <a:endParaRPr lang="en-US" sz="1600" b="0" i="0" u="none" strike="noStrike" dirty="0">
                        <a:solidFill>
                          <a:srgbClr val="000000"/>
                        </a:solidFill>
                        <a:effectLst/>
                        <a:latin typeface="Calibri" panose="020F0502020204030204" pitchFamily="34" charset="0"/>
                      </a:endParaRPr>
                    </a:p>
                  </a:txBody>
                  <a:tcPr marL="0" marR="0" marT="0" marB="0" anchor="b"/>
                </a:tc>
              </a:tr>
              <a:tr h="220939">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r>
              <a:tr h="338642">
                <a:tc>
                  <a:txBody>
                    <a:bodyPr/>
                    <a:lstStyle/>
                    <a:p>
                      <a:pPr algn="l" fontAlgn="b"/>
                      <a:r>
                        <a:rPr lang="en-US" sz="1600" u="none" strike="noStrike" dirty="0">
                          <a:effectLst/>
                        </a:rPr>
                        <a:t>Customer Acquisition Cost*</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         100,000 </a:t>
                      </a:r>
                      <a:endParaRPr lang="en-US" sz="1600" b="0" i="0" u="none" strike="noStrike" dirty="0">
                        <a:solidFill>
                          <a:srgbClr val="000000"/>
                        </a:solidFill>
                        <a:effectLst/>
                        <a:latin typeface="Calibri" panose="020F0502020204030204" pitchFamily="34" charset="0"/>
                      </a:endParaRPr>
                    </a:p>
                  </a:txBody>
                  <a:tcPr marL="0" marR="0" marT="0" marB="0" anchor="b"/>
                </a:tc>
              </a:tr>
              <a:tr h="220939">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r>
              <a:tr h="338642">
                <a:tc>
                  <a:txBody>
                    <a:bodyPr/>
                    <a:lstStyle/>
                    <a:p>
                      <a:pPr algn="l" fontAlgn="b"/>
                      <a:r>
                        <a:rPr lang="en-US" sz="1600" u="none" strike="noStrike" dirty="0">
                          <a:effectLst/>
                        </a:rPr>
                        <a:t>Gross Contribution / Customer</a:t>
                      </a:r>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         </a:t>
                      </a:r>
                      <a:r>
                        <a:rPr lang="en-US" sz="1600" u="none" strike="noStrike" dirty="0" smtClean="0">
                          <a:effectLst/>
                        </a:rPr>
                        <a:t>114,500 </a:t>
                      </a:r>
                      <a:endParaRPr lang="en-US" sz="1600" b="1" i="0" u="none" strike="noStrike" dirty="0">
                        <a:solidFill>
                          <a:srgbClr val="000000"/>
                        </a:solidFill>
                        <a:effectLst/>
                        <a:latin typeface="Calibri" panose="020F0502020204030204" pitchFamily="34" charset="0"/>
                      </a:endParaRPr>
                    </a:p>
                  </a:txBody>
                  <a:tcPr marL="0" marR="0" marT="0" marB="0" anchor="b"/>
                </a:tc>
              </a:tr>
              <a:tr h="155844">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338642">
                <a:tc gridSpan="2">
                  <a:txBody>
                    <a:bodyPr/>
                    <a:lstStyle/>
                    <a:p>
                      <a:pPr algn="l" fontAlgn="b"/>
                      <a:r>
                        <a:rPr lang="en-US" sz="800" u="none" strike="noStrike" dirty="0">
                          <a:effectLst/>
                        </a:rPr>
                        <a:t>* Added 400 customers in 2013/2014 - assume $40M of Sales and Marketing of $52M</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r>
            </a:tbl>
          </a:graphicData>
        </a:graphic>
      </p:graphicFrame>
    </p:spTree>
    <p:extLst>
      <p:ext uri="{BB962C8B-B14F-4D97-AF65-F5344CB8AC3E}">
        <p14:creationId xmlns:p14="http://schemas.microsoft.com/office/powerpoint/2010/main" val="397499738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671" y="4735288"/>
            <a:ext cx="8532179" cy="1015663"/>
          </a:xfrm>
          <a:prstGeom prst="rect">
            <a:avLst/>
          </a:prstGeom>
          <a:noFill/>
        </p:spPr>
        <p:txBody>
          <a:bodyPr>
            <a:spAutoFit/>
          </a:bodyPr>
          <a:lstStyle/>
          <a:p>
            <a:pPr algn="ctr" eaLnBrk="1" fontAlgn="auto" hangingPunct="1">
              <a:spcBef>
                <a:spcPts val="0"/>
              </a:spcBef>
              <a:spcAft>
                <a:spcPts val="0"/>
              </a:spcAft>
              <a:defRPr/>
            </a:pPr>
            <a:r>
              <a:rPr lang="en-US" sz="3000" b="1" dirty="0">
                <a:solidFill>
                  <a:schemeClr val="bg1">
                    <a:alpha val="85000"/>
                  </a:schemeClr>
                </a:solidFill>
                <a:latin typeface="+mn-lt"/>
                <a:ea typeface="+mn-ea"/>
                <a:cs typeface="+mn-cs"/>
              </a:rPr>
              <a:t>FINDING VALUE </a:t>
            </a:r>
            <a:br>
              <a:rPr lang="en-US" sz="3000" b="1" dirty="0">
                <a:solidFill>
                  <a:schemeClr val="bg1">
                    <a:alpha val="85000"/>
                  </a:schemeClr>
                </a:solidFill>
                <a:latin typeface="+mn-lt"/>
                <a:ea typeface="+mn-ea"/>
                <a:cs typeface="+mn-cs"/>
              </a:rPr>
            </a:br>
            <a:r>
              <a:rPr lang="en-US" sz="3000" b="1" dirty="0">
                <a:solidFill>
                  <a:schemeClr val="bg1">
                    <a:alpha val="85000"/>
                  </a:schemeClr>
                </a:solidFill>
                <a:latin typeface="+mn-lt"/>
                <a:ea typeface="+mn-ea"/>
                <a:cs typeface="+mn-cs"/>
              </a:rPr>
              <a:t>OFF THE BEATEN PATH</a:t>
            </a:r>
          </a:p>
        </p:txBody>
      </p:sp>
      <p:pic>
        <p:nvPicPr>
          <p:cNvPr id="45058"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888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1"/>
          <p:cNvSpPr txBox="1">
            <a:spLocks/>
          </p:cNvSpPr>
          <p:nvPr/>
        </p:nvSpPr>
        <p:spPr>
          <a:xfrm>
            <a:off x="326941" y="4376740"/>
            <a:ext cx="7111736" cy="2346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ZA" sz="4400" b="1" dirty="0" smtClean="0">
                <a:solidFill>
                  <a:schemeClr val="bg1"/>
                </a:solidFill>
              </a:rPr>
              <a:t>Scott Miller</a:t>
            </a:r>
            <a:endParaRPr lang="en-ZA" b="1" dirty="0">
              <a:solidFill>
                <a:schemeClr val="bg1"/>
              </a:solidFill>
            </a:endParaRPr>
          </a:p>
          <a:p>
            <a:pPr marL="0" indent="0" fontAlgn="auto">
              <a:spcAft>
                <a:spcPts val="0"/>
              </a:spcAft>
              <a:buFont typeface="Arial" panose="020B0604020202020204" pitchFamily="34" charset="0"/>
              <a:buNone/>
              <a:defRPr/>
            </a:pPr>
            <a:r>
              <a:rPr lang="en-ZA" dirty="0" smtClean="0">
                <a:solidFill>
                  <a:schemeClr val="bg1"/>
                </a:solidFill>
              </a:rPr>
              <a:t>917 880 2051</a:t>
            </a:r>
            <a:br>
              <a:rPr lang="en-ZA" dirty="0" smtClean="0">
                <a:solidFill>
                  <a:schemeClr val="bg1"/>
                </a:solidFill>
              </a:rPr>
            </a:br>
            <a:r>
              <a:rPr lang="en-ZA" dirty="0" smtClean="0">
                <a:solidFill>
                  <a:schemeClr val="bg1"/>
                </a:solidFill>
              </a:rPr>
              <a:t>scott@greenhavenroad.com</a:t>
            </a:r>
          </a:p>
          <a:p>
            <a:pPr marL="0" indent="0" fontAlgn="auto">
              <a:spcAft>
                <a:spcPts val="0"/>
              </a:spcAft>
              <a:buFont typeface="Arial" panose="020B0604020202020204" pitchFamily="34" charset="0"/>
              <a:buNone/>
              <a:defRPr/>
            </a:pPr>
            <a:r>
              <a:rPr lang="en-ZA" dirty="0" smtClean="0">
                <a:solidFill>
                  <a:schemeClr val="bg1"/>
                </a:solidFill>
              </a:rPr>
              <a:t>www.greenhavenroad.com</a:t>
            </a:r>
          </a:p>
          <a:p>
            <a:pPr fontAlgn="auto">
              <a:spcAft>
                <a:spcPts val="0"/>
              </a:spcAft>
              <a:defRPr/>
            </a:pPr>
            <a:endParaRPr lang="en-ZA" dirty="0" smtClean="0">
              <a:solidFill>
                <a:schemeClr val="bg1"/>
              </a:solidFill>
            </a:endParaRPr>
          </a:p>
          <a:p>
            <a:pPr fontAlgn="auto">
              <a:spcAft>
                <a:spcPts val="0"/>
              </a:spcAft>
              <a:defRPr/>
            </a:pPr>
            <a:endParaRPr lang="en-ZA" dirty="0">
              <a:solidFill>
                <a:schemeClr val="bg1"/>
              </a:solidFill>
            </a:endParaRPr>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42117" y="132673"/>
            <a:ext cx="1487125" cy="1525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678041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hoto-1429277096327-11ee3b761c93.jpe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1"/>
            <a:ext cx="12196520" cy="6858001"/>
          </a:xfrm>
          <a:prstGeom prst="rect">
            <a:avLst/>
          </a:prstGeom>
        </p:spPr>
      </p:pic>
      <p:sp>
        <p:nvSpPr>
          <p:cNvPr id="9" name="Rectángulo 8"/>
          <p:cNvSpPr/>
          <p:nvPr/>
        </p:nvSpPr>
        <p:spPr>
          <a:xfrm>
            <a:off x="-7695" y="-1"/>
            <a:ext cx="12196520" cy="6858000"/>
          </a:xfrm>
          <a:prstGeom prst="rect">
            <a:avLst/>
          </a:prstGeom>
          <a:solidFill>
            <a:srgbClr val="367A60">
              <a:alpha val="3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endParaRPr>
          </a:p>
        </p:txBody>
      </p:sp>
      <p:sp>
        <p:nvSpPr>
          <p:cNvPr id="6" name="Rectángulo 5"/>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4" name="Rectángulo 3"/>
          <p:cNvSpPr/>
          <p:nvPr/>
        </p:nvSpPr>
        <p:spPr>
          <a:xfrm>
            <a:off x="297018" y="2819248"/>
            <a:ext cx="11587094" cy="3939540"/>
          </a:xfrm>
          <a:prstGeom prst="rect">
            <a:avLst/>
          </a:prstGeom>
        </p:spPr>
        <p:txBody>
          <a:bodyPr wrap="square">
            <a:spAutoFit/>
          </a:bodyPr>
          <a:lstStyle/>
          <a:p>
            <a:r>
              <a:rPr lang="en-US" sz="1000" dirty="0">
                <a:solidFill>
                  <a:schemeClr val="bg1"/>
                </a:solidFill>
              </a:rPr>
              <a:t>This document, which is being provided on a confidential basis, shall not constitute an offer to sell or the solicitation of any offer to buy which may only be made at the time a qualified offeree receives a confidential private offering memorandum (“CPOM”) / confidential explanatory memorandum (“CEM”), which contains important information (including investment objective, policies, risk factors, fees, tax implications and relevant qualifications), and only in those jurisdictions where permitted by law. In the case of any inconsistency between the descriptions or terms in this document and the CPOM/CEM, the CPOM/CEM shall control. These securities shall not be offered or sold in any jurisdiction in which such offer, solicitation or sale would be unlawful until the requirements of the laws of such jurisdiction have been satisfied. This document is not intended for public use or distribution. While all the information prepared in this document is believed to be accurate, Greenhaven Road Capital Fund 1 LP and MVM Funds makes no express warranty as to the completeness or accuracy, nor can it accept responsibility for errors, appearing in the document. </a:t>
            </a:r>
            <a:endParaRPr lang="en-US" sz="1000" dirty="0" smtClean="0">
              <a:solidFill>
                <a:schemeClr val="bg1"/>
              </a:solidFill>
            </a:endParaRPr>
          </a:p>
          <a:p>
            <a:endParaRPr lang="en-US" sz="1000" dirty="0">
              <a:solidFill>
                <a:schemeClr val="bg1"/>
              </a:solidFill>
            </a:endParaRPr>
          </a:p>
          <a:p>
            <a:r>
              <a:rPr lang="en-US" sz="1000" dirty="0">
                <a:solidFill>
                  <a:schemeClr val="bg1"/>
                </a:solidFill>
              </a:rPr>
              <a:t>An investment in the fund/partnership is speculative and involves a high degree of risk. Opportunities for withdrawal/redemption and transferability of interests are restricted, so investors may not have access to capital when it is needed. There is no secondary market for the interests and none is expected to develop. The portfolio is under the sole trading authority of the general partner/investment manager. A portion of the trades executed may take place on non-U.S. exchanges. Leverage may be employed in the portfolio, which can make investment performance volatile. An investor should not make an investment, unless it is prepared to lose all or a substantial portion of its investment. The fees and expenses charged in connection with this investment may be higher than the fees and expenses of other investment alternatives and may offset profits. </a:t>
            </a:r>
          </a:p>
          <a:p>
            <a:r>
              <a:rPr lang="en-US" sz="1000" dirty="0">
                <a:solidFill>
                  <a:schemeClr val="bg1"/>
                </a:solidFill>
              </a:rPr>
              <a:t>There is no guarantee that the investment objective will be achieved. Moreover, the past performance of the investment team should not be construed as an indicator of future performance. Any projections, market outlooks or estimates in this document are forward-looking statements and are based upon certain assumptions. Other events which were not taken into account may occur and may significantly affect the returns or performance of the fund/partnership. Any projections, outlooks or assumptions should not be construed to be indicative of the actual events which will occur. </a:t>
            </a:r>
            <a:endParaRPr lang="en-US" sz="1000" dirty="0" smtClean="0">
              <a:solidFill>
                <a:schemeClr val="bg1"/>
              </a:solidFill>
            </a:endParaRPr>
          </a:p>
          <a:p>
            <a:endParaRPr lang="en-US" sz="1000" dirty="0">
              <a:solidFill>
                <a:schemeClr val="bg1"/>
              </a:solidFill>
            </a:endParaRPr>
          </a:p>
          <a:p>
            <a:r>
              <a:rPr lang="en-US" sz="1000" dirty="0">
                <a:solidFill>
                  <a:schemeClr val="bg1"/>
                </a:solidFill>
              </a:rPr>
              <a:t>The enclosed material is confidential and not to be reproduced or redistributed in whole or in part without the prior written consent of Greenhaven Road Capital Fund 1 LP and MVM Funds. The information in this material is only current as of the date indicated, and may be superseded by subsequent market events or for other reasons. Statements concerning financial market trends are based on current market conditions, which will fluctuate. Any statements of opinion constitute only current opinions of Greenhaven Road Capital Fund 1 LP and MVM Funds, which are subject to change and which Greenhaven Road Capital Fund 1 LP and MVM Funds do not undertake to update. Due to, among other things, the volatile nature of the markets, an investment in the fund/partnership may only be suitable for certain investors. Parties should independently investigate any investment strategy or manager, and should consult with qualified investment, legal and tax professionals before making any investment</a:t>
            </a:r>
            <a:r>
              <a:rPr lang="en-US" sz="1000" dirty="0" smtClean="0">
                <a:solidFill>
                  <a:schemeClr val="bg1"/>
                </a:solidFill>
              </a:rPr>
              <a:t>.</a:t>
            </a:r>
          </a:p>
          <a:p>
            <a:r>
              <a:rPr lang="en-US" sz="1000" dirty="0" smtClean="0">
                <a:solidFill>
                  <a:schemeClr val="bg1"/>
                </a:solidFill>
              </a:rPr>
              <a:t> </a:t>
            </a:r>
            <a:endParaRPr lang="en-US" sz="1000" dirty="0">
              <a:solidFill>
                <a:schemeClr val="bg1"/>
              </a:solidFill>
            </a:endParaRPr>
          </a:p>
          <a:p>
            <a:r>
              <a:rPr lang="en-US" sz="1000" dirty="0">
                <a:solidFill>
                  <a:schemeClr val="bg1"/>
                </a:solidFill>
              </a:rPr>
              <a:t>The fund/partnership is not registered under the investment company act of 1940, as amended, in reliance on an exemption thereunder. Interests in the fund/partnership have not been registered under the securities act of 1933, as amended, or the securities laws of any state and are being offered and sold in reliance on exemptions from the registration requirements of said act and laws</a:t>
            </a:r>
            <a:r>
              <a:rPr lang="en-US" sz="1000" dirty="0" smtClean="0">
                <a:solidFill>
                  <a:schemeClr val="bg1"/>
                </a:solidFill>
              </a:rPr>
              <a:t>.</a:t>
            </a:r>
          </a:p>
          <a:p>
            <a:r>
              <a:rPr lang="en-US" sz="1000" dirty="0" smtClean="0">
                <a:solidFill>
                  <a:schemeClr val="bg1"/>
                </a:solidFill>
              </a:rPr>
              <a:t> </a:t>
            </a:r>
            <a:endParaRPr lang="en-US" sz="1000" dirty="0">
              <a:solidFill>
                <a:schemeClr val="bg1"/>
              </a:solidFill>
            </a:endParaRPr>
          </a:p>
          <a:p>
            <a:r>
              <a:rPr lang="en-US" sz="1000" dirty="0">
                <a:solidFill>
                  <a:schemeClr val="bg1"/>
                </a:solidFill>
              </a:rPr>
              <a:t>The S&amp;P 500 and Russell 2000 are indices of US equities. They are included for informational purposes only and may not be representative of the type of investments made by the fund. </a:t>
            </a:r>
            <a:endParaRPr lang="en-US" sz="1000" dirty="0">
              <a:solidFill>
                <a:schemeClr val="bg1"/>
              </a:solidFill>
              <a:latin typeface="Segoe UI Light" charset="0"/>
            </a:endParaRPr>
          </a:p>
        </p:txBody>
      </p:sp>
      <p:sp>
        <p:nvSpPr>
          <p:cNvPr id="7" name="Rectángulo 6"/>
          <p:cNvSpPr/>
          <p:nvPr/>
        </p:nvSpPr>
        <p:spPr>
          <a:xfrm>
            <a:off x="297148" y="400809"/>
            <a:ext cx="1465466" cy="400110"/>
          </a:xfrm>
          <a:prstGeom prst="rect">
            <a:avLst/>
          </a:prstGeom>
        </p:spPr>
        <p:txBody>
          <a:bodyPr wrap="none">
            <a:spAutoFit/>
          </a:bodyPr>
          <a:lstStyle/>
          <a:p>
            <a:pPr fontAlgn="auto">
              <a:spcAft>
                <a:spcPts val="0"/>
              </a:spcAft>
              <a:defRPr/>
            </a:pPr>
            <a:r>
              <a:rPr lang="en-ZA" sz="2000" dirty="0" smtClean="0">
                <a:solidFill>
                  <a:srgbClr val="FFFFFF"/>
                </a:solidFill>
              </a:rPr>
              <a:t>DISCLAIMER</a:t>
            </a:r>
            <a:endParaRPr lang="en-ZA" sz="2000" dirty="0">
              <a:solidFill>
                <a:srgbClr val="FFFFFF"/>
              </a:solidFill>
            </a:endParaRPr>
          </a:p>
        </p:txBody>
      </p:sp>
      <p:pic>
        <p:nvPicPr>
          <p:cNvPr id="10" name="Picture 1"/>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091808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99" y="339881"/>
            <a:ext cx="9925049" cy="468158"/>
          </a:xfrm>
          <a:extLst/>
        </p:spPr>
        <p:txBody>
          <a:bodyPr rtlCol="0"/>
          <a:lstStyle/>
          <a:p>
            <a:pPr algn="l" eaLnBrk="1" fontAlgn="auto" hangingPunct="1">
              <a:spcAft>
                <a:spcPts val="0"/>
              </a:spcAft>
              <a:defRPr/>
            </a:pPr>
            <a:r>
              <a:rPr lang="en-ZA" dirty="0" smtClean="0">
                <a:solidFill>
                  <a:srgbClr val="367A60">
                    <a:alpha val="50000"/>
                  </a:srgbClr>
                </a:solidFill>
                <a:latin typeface="Segoe UI light"/>
                <a:ea typeface="+mj-ea"/>
                <a:cs typeface="Segoe UI light"/>
              </a:rPr>
              <a:t>PERFORMANCE HISTORY THROUGHOUT LIFE OF STRATEGY – BY MONTH</a:t>
            </a:r>
            <a:endParaRPr lang="en-ZA" dirty="0">
              <a:solidFill>
                <a:srgbClr val="367A60">
                  <a:alpha val="50000"/>
                </a:srgbClr>
              </a:solidFill>
              <a:latin typeface="Segoe UI light"/>
              <a:ea typeface="+mj-ea"/>
              <a:cs typeface="Segoe UI light"/>
            </a:endParaRPr>
          </a:p>
        </p:txBody>
      </p:sp>
      <p:sp>
        <p:nvSpPr>
          <p:cNvPr id="16387" name="Content Placeholder 7"/>
          <p:cNvSpPr>
            <a:spLocks noGrp="1"/>
          </p:cNvSpPr>
          <p:nvPr>
            <p:ph idx="21"/>
          </p:nvPr>
        </p:nvSpPr>
        <p:spPr>
          <a:xfrm>
            <a:off x="2289372" y="6378577"/>
            <a:ext cx="7610080" cy="487363"/>
          </a:xfrm>
        </p:spPr>
        <p:txBody>
          <a:bodyPr>
            <a:normAutofit/>
          </a:bodyPr>
          <a:lstStyle/>
          <a:p>
            <a:pPr eaLnBrk="1" hangingPunct="1">
              <a:defRPr/>
            </a:pPr>
            <a:r>
              <a:rPr lang="en-ZA" dirty="0">
                <a:latin typeface="Segoe UI Light" charset="0"/>
                <a:cs typeface="Segoe UI Light" charset="0"/>
              </a:rPr>
              <a:t>*All figures are net of incentive fees.  Pre-fund launch returns through December 2010 have been compiled by Fulvio and Associates, a leading alternative investment management audit firm as if incentive fee structure had been applied </a:t>
            </a:r>
          </a:p>
        </p:txBody>
      </p:sp>
      <p:graphicFrame>
        <p:nvGraphicFramePr>
          <p:cNvPr id="8" name="Chart 7"/>
          <p:cNvGraphicFramePr>
            <a:graphicFrameLocks/>
          </p:cNvGraphicFramePr>
          <p:nvPr/>
        </p:nvGraphicFramePr>
        <p:xfrm>
          <a:off x="7570402" y="1823894"/>
          <a:ext cx="4316876" cy="37323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nvGraphicFramePr>
        <p:xfrm>
          <a:off x="206322" y="2252663"/>
          <a:ext cx="7078401" cy="2745042"/>
        </p:xfrm>
        <a:graphic>
          <a:graphicData uri="http://schemas.openxmlformats.org/drawingml/2006/table">
            <a:tbl>
              <a:tblPr/>
              <a:tblGrid>
                <a:gridCol w="471365"/>
                <a:gridCol w="472951"/>
                <a:gridCol w="471364"/>
                <a:gridCol w="471365"/>
                <a:gridCol w="472951"/>
                <a:gridCol w="471364"/>
                <a:gridCol w="471365"/>
                <a:gridCol w="472951"/>
                <a:gridCol w="471364"/>
                <a:gridCol w="409468"/>
                <a:gridCol w="534849"/>
                <a:gridCol w="471364"/>
                <a:gridCol w="471365"/>
                <a:gridCol w="472951"/>
                <a:gridCol w="471364"/>
              </a:tblGrid>
              <a:tr h="355542">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rgbClr val="000000"/>
                        </a:solidFill>
                        <a:effectLst/>
                        <a:latin typeface="Segoe UI Light" charset="0"/>
                        <a:ea typeface="ＭＳ Ｐゴシック" charset="0"/>
                        <a:cs typeface="Segoe" charset="0"/>
                      </a:endParaRP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JAN</a:t>
                      </a:r>
                    </a:p>
                  </a:txBody>
                  <a:tcPr marL="12697" marR="12697" marT="12698" marB="0" anchor="b" horzOverflow="overflow">
                    <a:lnL w="3175" cap="flat" cmpd="sng" algn="ctr">
                      <a:solidFill>
                        <a:srgbClr val="6A7686"/>
                      </a:solidFill>
                      <a:prstDash val="solid"/>
                      <a:round/>
                      <a:headEnd type="none" w="med" len="med"/>
                      <a:tailEnd type="none" w="med" len="med"/>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FEB</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MAR</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APR</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MAY</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JUN</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JUL</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AUG</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SEP</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OCT</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NOV</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DEC </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YTD</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S&amp;P 500</a:t>
                      </a:r>
                    </a:p>
                  </a:txBody>
                  <a:tcPr marL="12697" marR="12697" marT="12698" marB="0" anchor="b" horzOverflow="overflow">
                    <a:lnL>
                      <a:noFill/>
                    </a:lnL>
                    <a:lnR>
                      <a:noFill/>
                    </a:lnR>
                    <a:lnT>
                      <a:noFill/>
                    </a:lnT>
                    <a:lnB w="3175" cap="flat" cmpd="sng" algn="ctr">
                      <a:solidFill>
                        <a:srgbClr val="1F602E"/>
                      </a:solidFill>
                      <a:prstDash val="solid"/>
                      <a:round/>
                      <a:headEnd type="none" w="med" len="med"/>
                      <a:tailEnd type="none" w="med" len="med"/>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2005</a:t>
                      </a:r>
                    </a:p>
                  </a:txBody>
                  <a:tcPr marL="12697" marR="12697" marT="12698" marB="0" anchor="b" horzOverflow="overflow">
                    <a:lnL>
                      <a:noFill/>
                    </a:lnL>
                    <a:lnR w="3175" cap="flat" cmpd="sng" algn="ctr">
                      <a:solidFill>
                        <a:srgbClr val="6A7686"/>
                      </a:solidFill>
                      <a:prstDash val="solid"/>
                      <a:round/>
                      <a:headEnd type="none" w="med" len="med"/>
                      <a:tailEnd type="none" w="med" len="med"/>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-0.74</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6.33</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3.51</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-10.95</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12.55</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-1.15</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7.69</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1.08</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2.09</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2.75</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9.46</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-3.50</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30.54%</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4.89%</a:t>
                      </a:r>
                    </a:p>
                  </a:txBody>
                  <a:tcPr marL="12697" marR="12697" marT="36570" marB="36570" anchor="ctr" horzOverflow="overflow">
                    <a:lnL>
                      <a:noFill/>
                    </a:lnL>
                    <a:lnR>
                      <a:noFill/>
                    </a:lnR>
                    <a:lnT w="3175" cap="flat" cmpd="sng" algn="ctr">
                      <a:solidFill>
                        <a:srgbClr val="1F602E"/>
                      </a:solidFill>
                      <a:prstDash val="solid"/>
                      <a:round/>
                      <a:headEnd type="none" w="med" len="med"/>
                      <a:tailEnd type="none" w="med" len="med"/>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2006</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2.19</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-5.80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11.28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2.86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-6.86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-0.43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3.39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8.46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7.06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2.86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-6.50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19.47%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15.79%</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2007</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1.21</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-1.72</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3.03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6.06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9.45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-1.05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-1.71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3.48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9.08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12.37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-3.61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-3.19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36.95%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5.49%</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2008</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-24.05</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0.76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-0.18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18.14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9.05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-9.06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-1.52</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0.77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-20.12</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-11.20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-6.64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2.00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-40.01%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-37.00%</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2009</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2.14</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-0.88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24.03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14.26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11.55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3.71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12.87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12.04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6.20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0.77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3.53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-0.05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132.45%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26.46%</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2010</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-3.02</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5.29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8.99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-9.56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13.23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-13.26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-3.89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19.46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Segoe UI Light" charset="0"/>
                          <a:ea typeface="ＭＳ Ｐゴシック" charset="0"/>
                          <a:cs typeface="Segoe" charset="0"/>
                        </a:rPr>
                        <a:t>21.39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6.04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4.98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-2.98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49.68%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15.05%</a:t>
                      </a:r>
                    </a:p>
                  </a:txBody>
                  <a:tcPr marL="12697" marR="12697" marT="36570" marB="36570" anchor="ctr" horzOverflow="overflow">
                    <a:lnL>
                      <a:noFill/>
                    </a:lnL>
                    <a:lnR>
                      <a:noFill/>
                    </a:lnR>
                    <a:lnT>
                      <a:noFill/>
                    </a:lnT>
                    <a:lnB>
                      <a:noFill/>
                    </a:lnB>
                    <a:lnTlToBr>
                      <a:noFill/>
                    </a:lnTlToBr>
                    <a:lnBlToTr>
                      <a:noFill/>
                    </a:lnBlToTr>
                    <a:noFill/>
                  </a:tcPr>
                </a:tc>
              </a:tr>
              <a:tr h="438841">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2011</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FUND</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1.03</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LAUNCH</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4.20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Segoe UI Light" charset="0"/>
                          <a:ea typeface="ＭＳ Ｐゴシック" charset="0"/>
                          <a:cs typeface="Segoe" charset="0"/>
                        </a:rPr>
                        <a:t> </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Segoe UI Light" charset="0"/>
                          <a:ea typeface="ＭＳ Ｐゴシック" charset="0"/>
                          <a:cs typeface="Segoe" charset="0"/>
                        </a:rPr>
                        <a:t>0.01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0.27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1.68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-1.00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0.41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-7.86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-13.06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-0.93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0.01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6.47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-9.85%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Segoe UI Light" charset="0"/>
                        <a:ea typeface="ＭＳ Ｐゴシック" charset="0"/>
                        <a:cs typeface="Segoe"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2.11%</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2012</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11.85</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1.99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4.95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-3.79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-14.22</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-0.96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-4.35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8.67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1.91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-5.05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3.45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2.55</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4.42%</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15.98%</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2013</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5.16</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10.04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3.48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3.40</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10.69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3.36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-2.24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7.29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2.64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7.83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1.49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64.79%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32.41%</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2014</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3.07</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4.46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-1.54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0.33</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5.74</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4.41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-2.57</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5.88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-1.22</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2.66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0.68</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-0.09</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23.56%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13.69%</a:t>
                      </a:r>
                    </a:p>
                  </a:txBody>
                  <a:tcPr marL="12697" marR="12697" marT="36570" marB="36570" anchor="ctr" horzOverflow="overflow">
                    <a:lnL>
                      <a:noFill/>
                    </a:lnL>
                    <a:lnR>
                      <a:noFill/>
                    </a:lnR>
                    <a:lnT>
                      <a:noFill/>
                    </a:lnT>
                    <a:lnB>
                      <a:noFill/>
                    </a:lnB>
                    <a:lnTlToBr>
                      <a:noFill/>
                    </a:lnTlToBr>
                    <a:lnBlToTr>
                      <a:noFill/>
                    </a:lnBlToTr>
                    <a:noFill/>
                  </a:tcPr>
                </a:tc>
              </a:tr>
              <a:tr h="1950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Segoe UI Light" charset="0"/>
                          <a:ea typeface="ＭＳ Ｐゴシック" charset="0"/>
                          <a:cs typeface="Segoe" charset="0"/>
                        </a:rPr>
                        <a:t>2015</a:t>
                      </a:r>
                    </a:p>
                  </a:txBody>
                  <a:tcPr marL="12697" marR="12697" marT="12698" marB="0" anchor="b" horzOverflow="overflow">
                    <a:lnL>
                      <a:noFill/>
                    </a:lnL>
                    <a:lnR w="3175" cap="flat" cmpd="sng" algn="ctr">
                      <a:solidFill>
                        <a:srgbClr val="6A768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-0.11</a:t>
                      </a:r>
                    </a:p>
                  </a:txBody>
                  <a:tcPr marL="12697" marR="12697" marT="36570" marB="36570" anchor="ctr" horzOverflow="overflow">
                    <a:lnL w="3175" cap="flat" cmpd="sng" algn="ctr">
                      <a:solidFill>
                        <a:srgbClr val="6A7686"/>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7.52</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0.85 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-.0.56</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6.04 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 </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Segoe UI Light" charset="0"/>
                          <a:ea typeface="ＭＳ Ｐゴシック" charset="0"/>
                          <a:cs typeface="Segoe" charset="0"/>
                        </a:rPr>
                        <a:t>14.21%</a:t>
                      </a:r>
                    </a:p>
                  </a:txBody>
                  <a:tcPr marL="12697" marR="12697" marT="36570" marB="365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Segoe UI Light" charset="0"/>
                          <a:ea typeface="ＭＳ Ｐゴシック" charset="0"/>
                          <a:cs typeface="Segoe" charset="0"/>
                        </a:rPr>
                        <a:t>3.35%</a:t>
                      </a:r>
                    </a:p>
                  </a:txBody>
                  <a:tcPr marL="12697" marR="12697" marT="36570" marB="36570" anchor="ctr" horzOverflow="overflow">
                    <a:lnL>
                      <a:noFill/>
                    </a:lnL>
                    <a:lnR>
                      <a:noFill/>
                    </a:lnR>
                    <a:lnT>
                      <a:noFill/>
                    </a:lnT>
                    <a:lnB>
                      <a:noFill/>
                    </a:lnB>
                    <a:lnTlToBr>
                      <a:noFill/>
                    </a:lnTlToBr>
                    <a:lnBlToTr>
                      <a:noFill/>
                    </a:lnBlToTr>
                    <a:noFill/>
                  </a:tcPr>
                </a:tc>
              </a:tr>
            </a:tbl>
          </a:graphicData>
        </a:graphic>
      </p:graphicFrame>
      <p:sp>
        <p:nvSpPr>
          <p:cNvPr id="9" name="Rectangle 8"/>
          <p:cNvSpPr/>
          <p:nvPr/>
        </p:nvSpPr>
        <p:spPr>
          <a:xfrm>
            <a:off x="6319779" y="2351088"/>
            <a:ext cx="471365" cy="2689225"/>
          </a:xfrm>
          <a:prstGeom prst="rect">
            <a:avLst/>
          </a:prstGeom>
          <a:noFill/>
          <a:ln w="28575" cmpd="sng">
            <a:solidFill>
              <a:srgbClr val="005B5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574" name="Content Placeholder 8"/>
          <p:cNvSpPr>
            <a:spLocks noGrp="1"/>
          </p:cNvSpPr>
          <p:nvPr>
            <p:ph idx="20"/>
          </p:nvPr>
        </p:nvSpPr>
        <p:spPr>
          <a:xfrm>
            <a:off x="486100" y="754374"/>
            <a:ext cx="6305044" cy="296034"/>
          </a:xfrm>
        </p:spPr>
        <p:txBody>
          <a:bodyPr>
            <a:normAutofit fontScale="70000" lnSpcReduction="20000"/>
          </a:bodyPr>
          <a:lstStyle/>
          <a:p>
            <a:pPr eaLnBrk="1" hangingPunct="1">
              <a:defRPr/>
            </a:pPr>
            <a:r>
              <a:rPr lang="en-ZA" sz="2000" i="0" dirty="0">
                <a:latin typeface="Adobe Garamond Pro" charset="0"/>
                <a:cs typeface="Adobe Garamond Pro" charset="0"/>
              </a:rPr>
              <a:t>Strategy has compounded &gt;24% and the fund &gt;19% per </a:t>
            </a:r>
            <a:r>
              <a:rPr lang="en-ZA" sz="2000" i="0" dirty="0" smtClean="0">
                <a:latin typeface="Adobe Garamond Pro" charset="0"/>
                <a:cs typeface="Adobe Garamond Pro" charset="0"/>
              </a:rPr>
              <a:t>year net of fees</a:t>
            </a:r>
            <a:endParaRPr lang="en-ZA" sz="2000" i="0" dirty="0">
              <a:latin typeface="Adobe Garamond Pro" charset="0"/>
              <a:cs typeface="Adobe Garamond Pro" charset="0"/>
            </a:endParaRPr>
          </a:p>
        </p:txBody>
      </p:sp>
      <p:sp>
        <p:nvSpPr>
          <p:cNvPr id="11" name="Rectángulo 10"/>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pic>
        <p:nvPicPr>
          <p:cNvPr id="13"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134230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230107" y="127865"/>
            <a:ext cx="814903" cy="101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Agrupar 2"/>
          <p:cNvGrpSpPr/>
          <p:nvPr/>
        </p:nvGrpSpPr>
        <p:grpSpPr>
          <a:xfrm>
            <a:off x="481379" y="686092"/>
            <a:ext cx="4310154" cy="1112447"/>
            <a:chOff x="481379" y="686092"/>
            <a:chExt cx="4310154" cy="1112447"/>
          </a:xfrm>
        </p:grpSpPr>
        <p:sp>
          <p:nvSpPr>
            <p:cNvPr id="4" name="Rectángulo 3"/>
            <p:cNvSpPr/>
            <p:nvPr/>
          </p:nvSpPr>
          <p:spPr>
            <a:xfrm>
              <a:off x="481379" y="686092"/>
              <a:ext cx="4310154" cy="400110"/>
            </a:xfrm>
            <a:prstGeom prst="rect">
              <a:avLst/>
            </a:prstGeom>
          </p:spPr>
          <p:txBody>
            <a:bodyPr wrap="none">
              <a:spAutoFit/>
            </a:bodyPr>
            <a:lstStyle/>
            <a:p>
              <a:r>
                <a:rPr lang="en-ZA" sz="2000" dirty="0" smtClean="0">
                  <a:solidFill>
                    <a:srgbClr val="51AE85"/>
                  </a:solidFill>
                  <a:latin typeface="Segoe UI light"/>
                  <a:cs typeface="Segoe UI light"/>
                </a:rPr>
                <a:t>EXAMPLE OF POORLY RECEIVED IDEA</a:t>
              </a:r>
              <a:endParaRPr lang="en-US" sz="2000" dirty="0">
                <a:solidFill>
                  <a:srgbClr val="51AE85"/>
                </a:solidFill>
              </a:endParaRPr>
            </a:p>
          </p:txBody>
        </p:sp>
        <p:sp>
          <p:nvSpPr>
            <p:cNvPr id="6" name="Rectángulo 5"/>
            <p:cNvSpPr/>
            <p:nvPr/>
          </p:nvSpPr>
          <p:spPr>
            <a:xfrm>
              <a:off x="481379" y="1398429"/>
              <a:ext cx="184731" cy="400110"/>
            </a:xfrm>
            <a:prstGeom prst="rect">
              <a:avLst/>
            </a:prstGeom>
          </p:spPr>
          <p:txBody>
            <a:bodyPr wrap="none">
              <a:spAutoFit/>
            </a:bodyPr>
            <a:lstStyle/>
            <a:p>
              <a:endParaRPr lang="en-ZA" sz="2000" dirty="0">
                <a:solidFill>
                  <a:schemeClr val="tx1">
                    <a:lumMod val="50000"/>
                    <a:lumOff val="50000"/>
                  </a:schemeClr>
                </a:solidFill>
                <a:latin typeface="Segoe UI Light" charset="0"/>
              </a:endParaRPr>
            </a:p>
          </p:txBody>
        </p:sp>
      </p:grpSp>
      <p:sp>
        <p:nvSpPr>
          <p:cNvPr id="13" name="Rectángulo 12"/>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pic>
        <p:nvPicPr>
          <p:cNvPr id="14"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6"/>
          <a:stretch>
            <a:fillRect/>
          </a:stretch>
        </p:blipFill>
        <p:spPr>
          <a:xfrm>
            <a:off x="481379" y="2483519"/>
            <a:ext cx="11146329" cy="3593499"/>
          </a:xfrm>
          <a:prstGeom prst="rect">
            <a:avLst/>
          </a:prstGeom>
        </p:spPr>
      </p:pic>
      <p:sp>
        <p:nvSpPr>
          <p:cNvPr id="9" name="Content Placeholder 8"/>
          <p:cNvSpPr>
            <a:spLocks noGrp="1"/>
          </p:cNvSpPr>
          <p:nvPr>
            <p:ph idx="20"/>
          </p:nvPr>
        </p:nvSpPr>
        <p:spPr>
          <a:xfrm>
            <a:off x="481379" y="1050408"/>
            <a:ext cx="6305044" cy="296034"/>
          </a:xfrm>
        </p:spPr>
        <p:txBody>
          <a:bodyPr>
            <a:normAutofit fontScale="77500" lnSpcReduction="20000"/>
          </a:bodyPr>
          <a:lstStyle/>
          <a:p>
            <a:pPr eaLnBrk="1" hangingPunct="1">
              <a:defRPr/>
            </a:pPr>
            <a:r>
              <a:rPr lang="en-ZA" sz="2000" i="0" dirty="0" smtClean="0">
                <a:latin typeface="Adobe Garamond Pro" charset="0"/>
                <a:cs typeface="Adobe Garamond Pro" charset="0"/>
              </a:rPr>
              <a:t>Ideas are often poorly received – but perform well</a:t>
            </a:r>
            <a:endParaRPr lang="en-ZA" sz="2000" i="0" dirty="0">
              <a:latin typeface="Adobe Garamond Pro" charset="0"/>
              <a:cs typeface="Adobe Garamond Pro" charset="0"/>
            </a:endParaRPr>
          </a:p>
        </p:txBody>
      </p:sp>
      <p:sp>
        <p:nvSpPr>
          <p:cNvPr id="11" name="Rectángulo 7"/>
          <p:cNvSpPr/>
          <p:nvPr/>
        </p:nvSpPr>
        <p:spPr>
          <a:xfrm>
            <a:off x="369516" y="1414460"/>
            <a:ext cx="5798190" cy="461665"/>
          </a:xfrm>
          <a:prstGeom prst="rect">
            <a:avLst/>
          </a:prstGeom>
        </p:spPr>
        <p:txBody>
          <a:bodyPr wrap="none">
            <a:spAutoFit/>
          </a:bodyPr>
          <a:lstStyle/>
          <a:p>
            <a:r>
              <a:rPr lang="en-ZA" sz="2400" dirty="0" smtClean="0">
                <a:solidFill>
                  <a:schemeClr val="tx1">
                    <a:lumMod val="50000"/>
                    <a:lumOff val="50000"/>
                  </a:schemeClr>
                </a:solidFill>
                <a:latin typeface="Segoe UI Light" charset="0"/>
              </a:rPr>
              <a:t>Rally Software is a similar story to Halogen </a:t>
            </a:r>
            <a:endParaRPr lang="en-ZA" sz="2400" dirty="0">
              <a:solidFill>
                <a:schemeClr val="tx1">
                  <a:lumMod val="50000"/>
                  <a:lumOff val="50000"/>
                </a:schemeClr>
              </a:solidFill>
              <a:latin typeface="Segoe UI Light" charset="0"/>
            </a:endParaRPr>
          </a:p>
        </p:txBody>
      </p:sp>
      <p:sp>
        <p:nvSpPr>
          <p:cNvPr id="12" name="Rectángulo 8"/>
          <p:cNvSpPr/>
          <p:nvPr/>
        </p:nvSpPr>
        <p:spPr>
          <a:xfrm>
            <a:off x="369516" y="1944143"/>
            <a:ext cx="10344009" cy="307777"/>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a:buChar char="•"/>
              <a:defRPr/>
            </a:pPr>
            <a:r>
              <a:rPr lang="en-ZA" sz="1400" dirty="0" smtClean="0">
                <a:solidFill>
                  <a:schemeClr val="tx1">
                    <a:lumMod val="75000"/>
                    <a:lumOff val="25000"/>
                  </a:schemeClr>
                </a:solidFill>
                <a:latin typeface="Adobe Garamond Pro"/>
                <a:cs typeface="Adobe Garamond Pro"/>
              </a:rPr>
              <a:t>Was rated 20</a:t>
            </a:r>
            <a:r>
              <a:rPr lang="en-ZA" sz="1400" baseline="30000" dirty="0" smtClean="0">
                <a:solidFill>
                  <a:schemeClr val="tx1">
                    <a:lumMod val="75000"/>
                    <a:lumOff val="25000"/>
                  </a:schemeClr>
                </a:solidFill>
                <a:latin typeface="Adobe Garamond Pro"/>
                <a:cs typeface="Adobe Garamond Pro"/>
              </a:rPr>
              <a:t>th</a:t>
            </a:r>
            <a:r>
              <a:rPr lang="en-ZA" sz="1400" dirty="0" smtClean="0">
                <a:solidFill>
                  <a:schemeClr val="tx1">
                    <a:lumMod val="75000"/>
                    <a:lumOff val="25000"/>
                  </a:schemeClr>
                </a:solidFill>
                <a:latin typeface="Adobe Garamond Pro"/>
                <a:cs typeface="Adobe Garamond Pro"/>
              </a:rPr>
              <a:t> percentile before buyout, now 36</a:t>
            </a:r>
            <a:r>
              <a:rPr lang="en-ZA" sz="1400" baseline="30000" dirty="0" smtClean="0">
                <a:solidFill>
                  <a:schemeClr val="tx1">
                    <a:lumMod val="75000"/>
                    <a:lumOff val="25000"/>
                  </a:schemeClr>
                </a:solidFill>
                <a:latin typeface="Adobe Garamond Pro"/>
                <a:cs typeface="Adobe Garamond Pro"/>
              </a:rPr>
              <a:t>th</a:t>
            </a:r>
            <a:r>
              <a:rPr lang="en-ZA" sz="1400" dirty="0" smtClean="0">
                <a:solidFill>
                  <a:schemeClr val="tx1">
                    <a:lumMod val="75000"/>
                    <a:lumOff val="25000"/>
                  </a:schemeClr>
                </a:solidFill>
                <a:latin typeface="Adobe Garamond Pro"/>
                <a:cs typeface="Adobe Garamond Pro"/>
              </a:rPr>
              <a:t> percentile despite almost doubling in 1 year</a:t>
            </a:r>
            <a:endParaRPr lang="en-ZA" sz="1400" dirty="0">
              <a:solidFill>
                <a:schemeClr val="tx1">
                  <a:lumMod val="75000"/>
                  <a:lumOff val="25000"/>
                </a:schemeClr>
              </a:solidFill>
              <a:latin typeface="Adobe Garamond Pro"/>
              <a:cs typeface="Adobe Garamond Pro"/>
            </a:endParaRPr>
          </a:p>
        </p:txBody>
      </p:sp>
    </p:spTree>
    <p:extLst>
      <p:ext uri="{BB962C8B-B14F-4D97-AF65-F5344CB8AC3E}">
        <p14:creationId xmlns:p14="http://schemas.microsoft.com/office/powerpoint/2010/main" val="163085899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56514030"/>
              </p:ext>
            </p:extLst>
          </p:nvPr>
        </p:nvGraphicFramePr>
        <p:xfrm>
          <a:off x="1819903" y="2141544"/>
          <a:ext cx="8549018" cy="1112520"/>
        </p:xfrm>
        <a:graphic>
          <a:graphicData uri="http://schemas.openxmlformats.org/drawingml/2006/table">
            <a:tbl>
              <a:tblPr firstRow="1" bandRow="1">
                <a:tableStyleId>{5940675A-B579-460E-94D1-54222C63F5DA}</a:tableStyleId>
              </a:tblPr>
              <a:tblGrid>
                <a:gridCol w="2708628"/>
                <a:gridCol w="2708628"/>
                <a:gridCol w="3131762"/>
              </a:tblGrid>
              <a:tr h="370840">
                <a:tc>
                  <a:txBody>
                    <a:bodyPr/>
                    <a:lstStyle/>
                    <a:p>
                      <a:pPr algn="l"/>
                      <a:r>
                        <a:rPr lang="en-ZA" sz="1600" dirty="0" smtClean="0">
                          <a:solidFill>
                            <a:srgbClr val="000000"/>
                          </a:solidFill>
                          <a:latin typeface="Segoe UI light"/>
                          <a:cs typeface="Segoe UI light"/>
                        </a:rPr>
                        <a:t>TICKER: </a:t>
                      </a:r>
                      <a:endParaRPr lang="en-US" sz="1600" dirty="0">
                        <a:solidFill>
                          <a:srgbClr val="000000"/>
                        </a:solidFill>
                        <a:latin typeface="Segoe UI light"/>
                        <a:cs typeface="Segoe UI light"/>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ZA" sz="1400" dirty="0" smtClean="0">
                          <a:solidFill>
                            <a:srgbClr val="000000"/>
                          </a:solidFill>
                          <a:latin typeface="Adobe Garamond Pro" charset="0"/>
                          <a:cs typeface="Adobe Garamond Pro" charset="0"/>
                        </a:rPr>
                        <a:t>HGN (TSE)</a:t>
                      </a:r>
                      <a:endParaRPr lang="en-US" sz="1400" dirty="0">
                        <a:solidFill>
                          <a:srgbClr val="000000"/>
                        </a:solidFill>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latin typeface="Adobe Garamond Pro" charset="0"/>
                          <a:cs typeface="Adobe Garamond Pro" charset="0"/>
                        </a:rPr>
                        <a:t>Net Cash: $41M USD</a:t>
                      </a: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370840">
                <a:tc>
                  <a:txBody>
                    <a:bodyPr/>
                    <a:lstStyle/>
                    <a:p>
                      <a:pPr algn="l"/>
                      <a:r>
                        <a:rPr lang="en-ZA" sz="1600" dirty="0" smtClean="0">
                          <a:solidFill>
                            <a:srgbClr val="000000"/>
                          </a:solidFill>
                          <a:latin typeface="Segoe UI light"/>
                          <a:cs typeface="Segoe UI light"/>
                        </a:rPr>
                        <a:t>PRICE (6/23): </a:t>
                      </a:r>
                      <a:endParaRPr lang="en-US" sz="1600" dirty="0">
                        <a:solidFill>
                          <a:srgbClr val="000000"/>
                        </a:solidFill>
                        <a:latin typeface="Segoe UI light"/>
                        <a:cs typeface="Segoe UI light"/>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ZA" sz="1400" dirty="0" smtClean="0">
                          <a:solidFill>
                            <a:srgbClr val="000000"/>
                          </a:solidFill>
                          <a:latin typeface="Adobe Garamond Pro" charset="0"/>
                          <a:cs typeface="Adobe Garamond Pro" charset="0"/>
                        </a:rPr>
                        <a:t>$11.00 CAD</a:t>
                      </a:r>
                      <a:endParaRPr lang="en-US" sz="1400" dirty="0">
                        <a:solidFill>
                          <a:srgbClr val="000000"/>
                        </a:solidFill>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latin typeface="Adobe Garamond Pro" charset="0"/>
                          <a:cs typeface="Adobe Garamond Pro" charset="0"/>
                        </a:rPr>
                        <a:t>Insider Ownership: 46%</a:t>
                      </a: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370840">
                <a:tc>
                  <a:txBody>
                    <a:bodyPr/>
                    <a:lstStyle/>
                    <a:p>
                      <a:pPr algn="l"/>
                      <a:r>
                        <a:rPr lang="en-ZA" sz="1600" dirty="0" smtClean="0">
                          <a:solidFill>
                            <a:srgbClr val="000000"/>
                          </a:solidFill>
                          <a:latin typeface="Segoe UI light"/>
                          <a:cs typeface="Segoe UI light"/>
                        </a:rPr>
                        <a:t>MARKET CAPITALIZATION</a:t>
                      </a:r>
                      <a:endParaRPr lang="en-US" sz="1600" dirty="0">
                        <a:solidFill>
                          <a:srgbClr val="000000"/>
                        </a:solidFill>
                        <a:latin typeface="Segoe UI light"/>
                        <a:cs typeface="Segoe UI light"/>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algn="ctr"/>
                      <a:r>
                        <a:rPr lang="en-ZA" sz="1400" dirty="0" smtClean="0">
                          <a:solidFill>
                            <a:srgbClr val="000000"/>
                          </a:solidFill>
                          <a:latin typeface="Adobe Garamond Pro" charset="0"/>
                          <a:cs typeface="Adobe Garamond Pro" charset="0"/>
                        </a:rPr>
                        <a:t>    241M CAD / $195M USD	</a:t>
                      </a:r>
                      <a:endParaRPr lang="en-US" sz="1400" dirty="0">
                        <a:solidFill>
                          <a:srgbClr val="000000"/>
                        </a:solidFill>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latin typeface="Adobe Garamond Pro" charset="0"/>
                          <a:cs typeface="Adobe Garamond Pro" charset="0"/>
                        </a:rPr>
                        <a:t>52 Week Hi/Low: $11.00/$7.50</a:t>
                      </a: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bl>
          </a:graphicData>
        </a:graphic>
      </p:graphicFrame>
      <p:pic>
        <p:nvPicPr>
          <p:cNvPr id="10"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1230107" y="127865"/>
            <a:ext cx="814903" cy="101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Agrupar 2"/>
          <p:cNvGrpSpPr/>
          <p:nvPr/>
        </p:nvGrpSpPr>
        <p:grpSpPr>
          <a:xfrm>
            <a:off x="481379" y="686092"/>
            <a:ext cx="2602059" cy="1112447"/>
            <a:chOff x="481379" y="686092"/>
            <a:chExt cx="2602059" cy="1112447"/>
          </a:xfrm>
        </p:grpSpPr>
        <p:sp>
          <p:nvSpPr>
            <p:cNvPr id="4" name="Rectángulo 3"/>
            <p:cNvSpPr/>
            <p:nvPr/>
          </p:nvSpPr>
          <p:spPr>
            <a:xfrm>
              <a:off x="481379" y="686092"/>
              <a:ext cx="2602059" cy="400110"/>
            </a:xfrm>
            <a:prstGeom prst="rect">
              <a:avLst/>
            </a:prstGeom>
          </p:spPr>
          <p:txBody>
            <a:bodyPr wrap="none">
              <a:spAutoFit/>
            </a:bodyPr>
            <a:lstStyle/>
            <a:p>
              <a:r>
                <a:rPr lang="en-ZA" sz="2000" dirty="0">
                  <a:solidFill>
                    <a:srgbClr val="51AE85"/>
                  </a:solidFill>
                  <a:latin typeface="Segoe UI light"/>
                  <a:cs typeface="Segoe UI light"/>
                </a:rPr>
                <a:t>HALOGEN SOFTWARE</a:t>
              </a:r>
              <a:endParaRPr lang="en-US" sz="2000" dirty="0">
                <a:solidFill>
                  <a:srgbClr val="51AE85"/>
                </a:solidFill>
              </a:endParaRPr>
            </a:p>
          </p:txBody>
        </p:sp>
        <p:sp>
          <p:nvSpPr>
            <p:cNvPr id="6" name="Rectángulo 5"/>
            <p:cNvSpPr/>
            <p:nvPr/>
          </p:nvSpPr>
          <p:spPr>
            <a:xfrm>
              <a:off x="481379" y="1398429"/>
              <a:ext cx="940081" cy="400110"/>
            </a:xfrm>
            <a:prstGeom prst="rect">
              <a:avLst/>
            </a:prstGeom>
          </p:spPr>
          <p:txBody>
            <a:bodyPr wrap="none">
              <a:spAutoFit/>
            </a:bodyPr>
            <a:lstStyle/>
            <a:p>
              <a:r>
                <a:rPr lang="en-ZA" sz="2000" dirty="0">
                  <a:solidFill>
                    <a:schemeClr val="tx1">
                      <a:lumMod val="50000"/>
                      <a:lumOff val="50000"/>
                    </a:schemeClr>
                  </a:solidFill>
                  <a:latin typeface="Segoe UI Light" charset="0"/>
                </a:rPr>
                <a:t>Basics</a:t>
              </a:r>
            </a:p>
          </p:txBody>
        </p:sp>
      </p:grpSp>
      <p:sp>
        <p:nvSpPr>
          <p:cNvPr id="7" name="Rectángulo 6"/>
          <p:cNvSpPr/>
          <p:nvPr/>
        </p:nvSpPr>
        <p:spPr>
          <a:xfrm>
            <a:off x="481379" y="3613781"/>
            <a:ext cx="2579527" cy="400110"/>
          </a:xfrm>
          <a:prstGeom prst="rect">
            <a:avLst/>
          </a:prstGeom>
        </p:spPr>
        <p:txBody>
          <a:bodyPr wrap="none">
            <a:spAutoFit/>
          </a:bodyPr>
          <a:lstStyle/>
          <a:p>
            <a:r>
              <a:rPr lang="en-ZA" sz="2000" dirty="0">
                <a:solidFill>
                  <a:srgbClr val="367A60"/>
                </a:solidFill>
                <a:latin typeface="Segoe UI Light" charset="0"/>
              </a:rPr>
              <a:t>Business Description</a:t>
            </a:r>
          </a:p>
        </p:txBody>
      </p:sp>
      <p:sp>
        <p:nvSpPr>
          <p:cNvPr id="8" name="Rectángulo 7"/>
          <p:cNvSpPr/>
          <p:nvPr/>
        </p:nvSpPr>
        <p:spPr>
          <a:xfrm>
            <a:off x="481379" y="4075865"/>
            <a:ext cx="10126544" cy="984885"/>
          </a:xfrm>
          <a:prstGeom prst="rect">
            <a:avLst/>
          </a:prstGeom>
        </p:spPr>
        <p:txBody>
          <a:bodyPr wrap="square">
            <a:spAutoFit/>
          </a:bodyPr>
          <a:lstStyle/>
          <a:p>
            <a:pPr marL="285750" indent="-285750" algn="just">
              <a:spcBef>
                <a:spcPts val="1600"/>
              </a:spcBef>
              <a:buClr>
                <a:schemeClr val="tx1">
                  <a:lumMod val="50000"/>
                  <a:lumOff val="50000"/>
                </a:schemeClr>
              </a:buClr>
              <a:buSzPct val="150000"/>
              <a:buFont typeface="Arial" charset="0"/>
              <a:buChar char="•"/>
            </a:pPr>
            <a:r>
              <a:rPr lang="en-ZA" sz="1600" b="1" dirty="0">
                <a:latin typeface="Adobe Garamond Pro" charset="0"/>
                <a:cs typeface="Adobe Garamond Pro" charset="0"/>
              </a:rPr>
              <a:t>The Company’s Words</a:t>
            </a:r>
            <a:r>
              <a:rPr lang="en-ZA" sz="1400" dirty="0">
                <a:latin typeface="Adobe Garamond Pro" charset="0"/>
                <a:cs typeface="Adobe Garamond Pro" charset="0"/>
              </a:rPr>
              <a:t>: </a:t>
            </a:r>
            <a:r>
              <a:rPr lang="en-US" sz="1400" dirty="0">
                <a:latin typeface="Adobe Garamond Pro" charset="0"/>
                <a:cs typeface="Adobe Garamond Pro" charset="0"/>
              </a:rPr>
              <a:t>Halogen Software Inc. is a provider of </a:t>
            </a:r>
            <a:r>
              <a:rPr lang="en-US" sz="1400" dirty="0" smtClean="0">
                <a:latin typeface="Adobe Garamond Pro" charset="0"/>
                <a:cs typeface="Adobe Garamond Pro" charset="0"/>
              </a:rPr>
              <a:t>cloud-based </a:t>
            </a:r>
            <a:r>
              <a:rPr lang="en-US" sz="1400" dirty="0">
                <a:latin typeface="Adobe Garamond Pro" charset="0"/>
                <a:cs typeface="Adobe Garamond Pro" charset="0"/>
              </a:rPr>
              <a:t>talent management solutions. The Company's software offers an organically built cloud-based talent management suite that reinforces and drives employee performance across all talent programs whether that is recruiting, performance management, learning and development, succession planning or compensation</a:t>
            </a:r>
            <a:r>
              <a:rPr lang="en-US" sz="1400" dirty="0" smtClean="0">
                <a:latin typeface="Adobe Garamond Pro" charset="0"/>
                <a:cs typeface="Adobe Garamond Pro" charset="0"/>
              </a:rPr>
              <a:t>.</a:t>
            </a:r>
          </a:p>
        </p:txBody>
      </p:sp>
      <p:sp>
        <p:nvSpPr>
          <p:cNvPr id="13" name="Rectángulo 12"/>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pic>
        <p:nvPicPr>
          <p:cNvPr id="14"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481379" y="5122724"/>
            <a:ext cx="8525729" cy="861774"/>
          </a:xfrm>
          <a:prstGeom prst="rect">
            <a:avLst/>
          </a:prstGeom>
          <a:noFill/>
        </p:spPr>
        <p:txBody>
          <a:bodyPr wrap="square" rtlCol="0">
            <a:spAutoFit/>
          </a:bodyPr>
          <a:lstStyle/>
          <a:p>
            <a:pPr marL="285750" indent="-285750">
              <a:buFont typeface="Arial" panose="020B0604020202020204" pitchFamily="34" charset="0"/>
              <a:buChar char="•"/>
            </a:pPr>
            <a:r>
              <a:rPr lang="en-ZA" sz="1600" b="1" dirty="0">
                <a:latin typeface="Adobe Garamond Pro" charset="0"/>
                <a:cs typeface="Adobe Garamond Pro" charset="0"/>
              </a:rPr>
              <a:t>Glass Half Empty View:  </a:t>
            </a:r>
            <a:r>
              <a:rPr lang="en-ZA" sz="1600" dirty="0">
                <a:latin typeface="Adobe Garamond Pro" charset="0"/>
                <a:cs typeface="Adobe Garamond Pro" charset="0"/>
              </a:rPr>
              <a:t>Busted small cap Canadian Tech IPO with limited volume – No </a:t>
            </a:r>
            <a:r>
              <a:rPr lang="en-ZA" sz="1600" dirty="0" smtClean="0">
                <a:latin typeface="Adobe Garamond Pro" charset="0"/>
                <a:cs typeface="Adobe Garamond Pro" charset="0"/>
              </a:rPr>
              <a:t>Thanks.</a:t>
            </a:r>
            <a:endParaRPr lang="en-ZA" sz="1600" dirty="0">
              <a:latin typeface="Adobe Garamond Pro" charset="0"/>
              <a:cs typeface="Adobe Garamond Pro" charset="0"/>
            </a:endParaRPr>
          </a:p>
          <a:p>
            <a:endParaRPr lang="en-US" dirty="0"/>
          </a:p>
        </p:txBody>
      </p:sp>
      <p:sp>
        <p:nvSpPr>
          <p:cNvPr id="12" name="TextBox 11"/>
          <p:cNvSpPr txBox="1"/>
          <p:nvPr/>
        </p:nvSpPr>
        <p:spPr>
          <a:xfrm>
            <a:off x="481379" y="5829133"/>
            <a:ext cx="10429102" cy="861774"/>
          </a:xfrm>
          <a:prstGeom prst="rect">
            <a:avLst/>
          </a:prstGeom>
          <a:noFill/>
        </p:spPr>
        <p:txBody>
          <a:bodyPr wrap="square" rtlCol="0">
            <a:spAutoFit/>
          </a:bodyPr>
          <a:lstStyle/>
          <a:p>
            <a:pPr marL="342900" indent="-342900">
              <a:buFont typeface="Arial" panose="020B0604020202020204" pitchFamily="34" charset="0"/>
              <a:buChar char="•"/>
            </a:pPr>
            <a:r>
              <a:rPr lang="en-ZA" sz="1600" b="1" dirty="0">
                <a:latin typeface="Adobe Garamond Pro" charset="0"/>
                <a:cs typeface="Adobe Garamond Pro" charset="0"/>
              </a:rPr>
              <a:t>My View</a:t>
            </a:r>
            <a:r>
              <a:rPr lang="en-ZA" sz="1600" dirty="0">
                <a:latin typeface="Adobe Garamond Pro" charset="0"/>
                <a:cs typeface="Adobe Garamond Pro" charset="0"/>
              </a:rPr>
              <a:t>: Personnel and Benefits are most operating businesses largest expenses.  For service businesses they are typically greater than 70%.  Optimizing these expenses is a big deal.  Tell me more.</a:t>
            </a:r>
          </a:p>
          <a:p>
            <a:endParaRPr lang="en-US" dirty="0"/>
          </a:p>
        </p:txBody>
      </p:sp>
    </p:spTree>
    <p:extLst>
      <p:ext uri="{BB962C8B-B14F-4D97-AF65-F5344CB8AC3E}">
        <p14:creationId xmlns:p14="http://schemas.microsoft.com/office/powerpoint/2010/main" val="209574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1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grpSp>
        <p:nvGrpSpPr>
          <p:cNvPr id="3" name="Agrupar 2"/>
          <p:cNvGrpSpPr/>
          <p:nvPr/>
        </p:nvGrpSpPr>
        <p:grpSpPr>
          <a:xfrm>
            <a:off x="515803" y="325215"/>
            <a:ext cx="9599219" cy="776773"/>
            <a:chOff x="515803" y="325215"/>
            <a:chExt cx="9599219" cy="776773"/>
          </a:xfrm>
        </p:grpSpPr>
        <p:sp>
          <p:nvSpPr>
            <p:cNvPr id="4" name="Rectángulo 3"/>
            <p:cNvSpPr/>
            <p:nvPr/>
          </p:nvSpPr>
          <p:spPr>
            <a:xfrm>
              <a:off x="515803" y="325215"/>
              <a:ext cx="9599219" cy="400110"/>
            </a:xfrm>
            <a:prstGeom prst="rect">
              <a:avLst/>
            </a:prstGeom>
          </p:spPr>
          <p:txBody>
            <a:bodyPr wrap="square">
              <a:spAutoFit/>
            </a:bodyPr>
            <a:lstStyle/>
            <a:p>
              <a:r>
                <a:rPr lang="en-ZA" sz="2000" dirty="0" smtClean="0">
                  <a:solidFill>
                    <a:srgbClr val="367A60"/>
                  </a:solidFill>
                  <a:latin typeface="Segoe UI light"/>
                  <a:cs typeface="Segoe UI light"/>
                </a:rPr>
                <a:t>CASE STUDY: LEADING EARLY EDUCATION PROVIDER (NON HALOGEN CUSTOMER)</a:t>
              </a:r>
              <a:endParaRPr lang="en-US" sz="2000" dirty="0">
                <a:solidFill>
                  <a:srgbClr val="367A60"/>
                </a:solidFill>
              </a:endParaRPr>
            </a:p>
          </p:txBody>
        </p:sp>
        <p:sp>
          <p:nvSpPr>
            <p:cNvPr id="5" name="Rectángulo 4"/>
            <p:cNvSpPr/>
            <p:nvPr/>
          </p:nvSpPr>
          <p:spPr>
            <a:xfrm>
              <a:off x="533442" y="732656"/>
              <a:ext cx="2864887" cy="369332"/>
            </a:xfrm>
            <a:prstGeom prst="rect">
              <a:avLst/>
            </a:prstGeom>
          </p:spPr>
          <p:txBody>
            <a:bodyPr wrap="none">
              <a:spAutoFit/>
            </a:bodyPr>
            <a:lstStyle/>
            <a:p>
              <a:pPr>
                <a:defRPr/>
              </a:pPr>
              <a:r>
                <a:rPr lang="en-ZA" dirty="0">
                  <a:solidFill>
                    <a:srgbClr val="51AE85"/>
                  </a:solidFill>
                  <a:latin typeface="Adobe Garamond Pro" charset="0"/>
                  <a:cs typeface="Adobe Garamond Pro" charset="0"/>
                </a:rPr>
                <a:t>HR Has silo specific solutions</a:t>
              </a:r>
            </a:p>
          </p:txBody>
        </p:sp>
      </p:grpSp>
      <p:cxnSp>
        <p:nvCxnSpPr>
          <p:cNvPr id="33" name="Conector recto 32"/>
          <p:cNvCxnSpPr/>
          <p:nvPr/>
        </p:nvCxnSpPr>
        <p:spPr>
          <a:xfrm>
            <a:off x="6716144" y="1739859"/>
            <a:ext cx="0" cy="372104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4580814" y="1757650"/>
            <a:ext cx="0" cy="3721041"/>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7" name="Agrupar 6"/>
          <p:cNvGrpSpPr/>
          <p:nvPr/>
        </p:nvGrpSpPr>
        <p:grpSpPr>
          <a:xfrm>
            <a:off x="2366072" y="1532857"/>
            <a:ext cx="2069797" cy="4134996"/>
            <a:chOff x="2366072" y="1532857"/>
            <a:chExt cx="2069797" cy="4134996"/>
          </a:xfrm>
        </p:grpSpPr>
        <p:sp>
          <p:nvSpPr>
            <p:cNvPr id="9" name="Rectángulo 8"/>
            <p:cNvSpPr/>
            <p:nvPr/>
          </p:nvSpPr>
          <p:spPr>
            <a:xfrm>
              <a:off x="2646146" y="1532857"/>
              <a:ext cx="1509648" cy="400110"/>
            </a:xfrm>
            <a:prstGeom prst="rect">
              <a:avLst/>
            </a:prstGeom>
          </p:spPr>
          <p:txBody>
            <a:bodyPr wrap="none">
              <a:spAutoFit/>
            </a:bodyPr>
            <a:lstStyle/>
            <a:p>
              <a:pPr algn="ctr"/>
              <a:r>
                <a:rPr lang="en-US" sz="2000" b="1" dirty="0">
                  <a:solidFill>
                    <a:schemeClr val="bg1">
                      <a:lumMod val="50000"/>
                    </a:schemeClr>
                  </a:solidFill>
                  <a:latin typeface="Segoe UI light"/>
                  <a:cs typeface="Segoe UI light"/>
                </a:rPr>
                <a:t>FUNCTION</a:t>
              </a:r>
            </a:p>
          </p:txBody>
        </p:sp>
        <p:sp>
          <p:nvSpPr>
            <p:cNvPr id="12" name="Rectángulo 11"/>
            <p:cNvSpPr/>
            <p:nvPr/>
          </p:nvSpPr>
          <p:spPr>
            <a:xfrm>
              <a:off x="2879033" y="2009400"/>
              <a:ext cx="1043876" cy="338554"/>
            </a:xfrm>
            <a:prstGeom prst="rect">
              <a:avLst/>
            </a:prstGeom>
          </p:spPr>
          <p:txBody>
            <a:bodyPr wrap="none">
              <a:spAutoFit/>
            </a:bodyPr>
            <a:lstStyle/>
            <a:p>
              <a:pPr algn="ctr"/>
              <a:r>
                <a:rPr lang="en-US" sz="1600" dirty="0">
                  <a:solidFill>
                    <a:srgbClr val="000000"/>
                  </a:solidFill>
                  <a:latin typeface="Adobe Garamond Pro"/>
                  <a:cs typeface="Adobe Garamond Pro"/>
                </a:rPr>
                <a:t>Recruiting</a:t>
              </a:r>
            </a:p>
          </p:txBody>
        </p:sp>
        <p:sp>
          <p:nvSpPr>
            <p:cNvPr id="13" name="Rectángulo 12"/>
            <p:cNvSpPr/>
            <p:nvPr/>
          </p:nvSpPr>
          <p:spPr>
            <a:xfrm>
              <a:off x="2808500" y="2424387"/>
              <a:ext cx="1184940" cy="338554"/>
            </a:xfrm>
            <a:prstGeom prst="rect">
              <a:avLst/>
            </a:prstGeom>
          </p:spPr>
          <p:txBody>
            <a:bodyPr wrap="none">
              <a:spAutoFit/>
            </a:bodyPr>
            <a:lstStyle/>
            <a:p>
              <a:pPr algn="ctr"/>
              <a:r>
                <a:rPr lang="en-US" sz="1600" dirty="0">
                  <a:solidFill>
                    <a:srgbClr val="000000"/>
                  </a:solidFill>
                  <a:latin typeface="Adobe Garamond Pro"/>
                  <a:cs typeface="Adobe Garamond Pro"/>
                </a:rPr>
                <a:t>Onboarding</a:t>
              </a:r>
            </a:p>
          </p:txBody>
        </p:sp>
        <p:sp>
          <p:nvSpPr>
            <p:cNvPr id="14" name="Rectángulo 13"/>
            <p:cNvSpPr/>
            <p:nvPr/>
          </p:nvSpPr>
          <p:spPr>
            <a:xfrm>
              <a:off x="2603316" y="2839374"/>
              <a:ext cx="1595309" cy="338554"/>
            </a:xfrm>
            <a:prstGeom prst="rect">
              <a:avLst/>
            </a:prstGeom>
          </p:spPr>
          <p:txBody>
            <a:bodyPr wrap="none">
              <a:spAutoFit/>
            </a:bodyPr>
            <a:lstStyle/>
            <a:p>
              <a:pPr algn="ctr"/>
              <a:r>
                <a:rPr lang="en-US" sz="1600" dirty="0">
                  <a:solidFill>
                    <a:srgbClr val="000000"/>
                  </a:solidFill>
                  <a:latin typeface="Adobe Garamond Pro"/>
                  <a:cs typeface="Adobe Garamond Pro"/>
                </a:rPr>
                <a:t>On Line Training</a:t>
              </a:r>
            </a:p>
          </p:txBody>
        </p:sp>
        <p:sp>
          <p:nvSpPr>
            <p:cNvPr id="15" name="Rectángulo 14"/>
            <p:cNvSpPr/>
            <p:nvPr/>
          </p:nvSpPr>
          <p:spPr>
            <a:xfrm>
              <a:off x="2462252" y="3254361"/>
              <a:ext cx="1877437" cy="338554"/>
            </a:xfrm>
            <a:prstGeom prst="rect">
              <a:avLst/>
            </a:prstGeom>
          </p:spPr>
          <p:txBody>
            <a:bodyPr wrap="none">
              <a:spAutoFit/>
            </a:bodyPr>
            <a:lstStyle/>
            <a:p>
              <a:pPr algn="ctr"/>
              <a:r>
                <a:rPr lang="en-US" sz="1600" dirty="0">
                  <a:solidFill>
                    <a:srgbClr val="000000"/>
                  </a:solidFill>
                  <a:latin typeface="Adobe Garamond Pro"/>
                  <a:cs typeface="Adobe Garamond Pro"/>
                </a:rPr>
                <a:t>Performance Reviews</a:t>
              </a:r>
            </a:p>
          </p:txBody>
        </p:sp>
        <p:sp>
          <p:nvSpPr>
            <p:cNvPr id="16" name="Rectángulo 15"/>
            <p:cNvSpPr/>
            <p:nvPr/>
          </p:nvSpPr>
          <p:spPr>
            <a:xfrm>
              <a:off x="2827737" y="3669348"/>
              <a:ext cx="1146468" cy="338554"/>
            </a:xfrm>
            <a:prstGeom prst="rect">
              <a:avLst/>
            </a:prstGeom>
          </p:spPr>
          <p:txBody>
            <a:bodyPr wrap="none">
              <a:spAutoFit/>
            </a:bodyPr>
            <a:lstStyle/>
            <a:p>
              <a:pPr algn="ctr"/>
              <a:r>
                <a:rPr lang="en-US" sz="1600" dirty="0">
                  <a:solidFill>
                    <a:srgbClr val="000000"/>
                  </a:solidFill>
                  <a:latin typeface="Adobe Garamond Pro"/>
                  <a:cs typeface="Adobe Garamond Pro"/>
                </a:rPr>
                <a:t>360 Ratings</a:t>
              </a:r>
            </a:p>
          </p:txBody>
        </p:sp>
        <p:sp>
          <p:nvSpPr>
            <p:cNvPr id="17" name="Rectángulo 16"/>
            <p:cNvSpPr/>
            <p:nvPr/>
          </p:nvSpPr>
          <p:spPr>
            <a:xfrm>
              <a:off x="2366072" y="4084335"/>
              <a:ext cx="2069797" cy="338554"/>
            </a:xfrm>
            <a:prstGeom prst="rect">
              <a:avLst/>
            </a:prstGeom>
          </p:spPr>
          <p:txBody>
            <a:bodyPr wrap="none">
              <a:spAutoFit/>
            </a:bodyPr>
            <a:lstStyle/>
            <a:p>
              <a:pPr algn="ctr"/>
              <a:r>
                <a:rPr lang="en-US" sz="1600" dirty="0">
                  <a:solidFill>
                    <a:srgbClr val="000000"/>
                  </a:solidFill>
                  <a:latin typeface="Adobe Garamond Pro"/>
                  <a:cs typeface="Adobe Garamond Pro"/>
                </a:rPr>
                <a:t>Meyers Briggs/Profiling</a:t>
              </a:r>
            </a:p>
          </p:txBody>
        </p:sp>
        <p:sp>
          <p:nvSpPr>
            <p:cNvPr id="18" name="Rectángulo 17"/>
            <p:cNvSpPr/>
            <p:nvPr/>
          </p:nvSpPr>
          <p:spPr>
            <a:xfrm>
              <a:off x="2443016" y="4499322"/>
              <a:ext cx="1915909" cy="338554"/>
            </a:xfrm>
            <a:prstGeom prst="rect">
              <a:avLst/>
            </a:prstGeom>
          </p:spPr>
          <p:txBody>
            <a:bodyPr wrap="none">
              <a:spAutoFit/>
            </a:bodyPr>
            <a:lstStyle/>
            <a:p>
              <a:pPr algn="ctr"/>
              <a:r>
                <a:rPr lang="en-US" sz="1600" dirty="0">
                  <a:solidFill>
                    <a:srgbClr val="000000"/>
                  </a:solidFill>
                  <a:latin typeface="Adobe Garamond Pro"/>
                  <a:cs typeface="Adobe Garamond Pro"/>
                </a:rPr>
                <a:t>1:1 Meeting Tracking</a:t>
              </a:r>
            </a:p>
          </p:txBody>
        </p:sp>
        <p:sp>
          <p:nvSpPr>
            <p:cNvPr id="19" name="Rectángulo 18"/>
            <p:cNvSpPr/>
            <p:nvPr/>
          </p:nvSpPr>
          <p:spPr>
            <a:xfrm>
              <a:off x="2941755" y="4914309"/>
              <a:ext cx="1023254" cy="338554"/>
            </a:xfrm>
            <a:prstGeom prst="rect">
              <a:avLst/>
            </a:prstGeom>
          </p:spPr>
          <p:txBody>
            <a:bodyPr wrap="none">
              <a:spAutoFit/>
            </a:bodyPr>
            <a:lstStyle/>
            <a:p>
              <a:r>
                <a:rPr lang="en-US" sz="1600" dirty="0">
                  <a:solidFill>
                    <a:srgbClr val="000000"/>
                  </a:solidFill>
                  <a:latin typeface="Adobe Garamond Pro"/>
                  <a:cs typeface="Adobe Garamond Pro"/>
                </a:rPr>
                <a:t>Succession</a:t>
              </a:r>
              <a:endParaRPr lang="en-US" sz="1600" dirty="0">
                <a:solidFill>
                  <a:srgbClr val="000000"/>
                </a:solidFill>
              </a:endParaRPr>
            </a:p>
          </p:txBody>
        </p:sp>
        <p:sp>
          <p:nvSpPr>
            <p:cNvPr id="20" name="Rectángulo 19"/>
            <p:cNvSpPr/>
            <p:nvPr/>
          </p:nvSpPr>
          <p:spPr>
            <a:xfrm>
              <a:off x="2723965" y="5329299"/>
              <a:ext cx="1354011" cy="338554"/>
            </a:xfrm>
            <a:prstGeom prst="rect">
              <a:avLst/>
            </a:prstGeom>
          </p:spPr>
          <p:txBody>
            <a:bodyPr wrap="none">
              <a:spAutoFit/>
            </a:bodyPr>
            <a:lstStyle/>
            <a:p>
              <a:pPr algn="ctr"/>
              <a:r>
                <a:rPr lang="en-US" sz="1600" dirty="0">
                  <a:solidFill>
                    <a:srgbClr val="000000"/>
                  </a:solidFill>
                  <a:latin typeface="Adobe Garamond Pro"/>
                  <a:cs typeface="Adobe Garamond Pro"/>
                </a:rPr>
                <a:t>Compensation</a:t>
              </a:r>
            </a:p>
          </p:txBody>
        </p:sp>
      </p:grpSp>
      <p:grpSp>
        <p:nvGrpSpPr>
          <p:cNvPr id="10" name="Agrupar 9"/>
          <p:cNvGrpSpPr/>
          <p:nvPr/>
        </p:nvGrpSpPr>
        <p:grpSpPr>
          <a:xfrm>
            <a:off x="4832814" y="1532857"/>
            <a:ext cx="1524301" cy="4130499"/>
            <a:chOff x="4832814" y="1532857"/>
            <a:chExt cx="1524301" cy="4130499"/>
          </a:xfrm>
        </p:grpSpPr>
        <p:sp>
          <p:nvSpPr>
            <p:cNvPr id="21" name="Rectángulo 20"/>
            <p:cNvSpPr/>
            <p:nvPr/>
          </p:nvSpPr>
          <p:spPr>
            <a:xfrm>
              <a:off x="4832814" y="1532857"/>
              <a:ext cx="1524301" cy="400110"/>
            </a:xfrm>
            <a:prstGeom prst="rect">
              <a:avLst/>
            </a:prstGeom>
          </p:spPr>
          <p:txBody>
            <a:bodyPr wrap="none">
              <a:spAutoFit/>
            </a:bodyPr>
            <a:lstStyle/>
            <a:p>
              <a:pPr algn="ctr"/>
              <a:r>
                <a:rPr lang="en-US" sz="2000" b="1" dirty="0">
                  <a:solidFill>
                    <a:schemeClr val="bg1">
                      <a:lumMod val="50000"/>
                    </a:schemeClr>
                  </a:solidFill>
                  <a:latin typeface="Segoe UI light"/>
                  <a:cs typeface="Segoe UI light"/>
                </a:rPr>
                <a:t>PROVIDER</a:t>
              </a:r>
            </a:p>
          </p:txBody>
        </p:sp>
        <p:sp>
          <p:nvSpPr>
            <p:cNvPr id="24" name="Rectángulo 23"/>
            <p:cNvSpPr/>
            <p:nvPr/>
          </p:nvSpPr>
          <p:spPr>
            <a:xfrm>
              <a:off x="5284623" y="2008901"/>
              <a:ext cx="620683" cy="338554"/>
            </a:xfrm>
            <a:prstGeom prst="rect">
              <a:avLst/>
            </a:prstGeom>
          </p:spPr>
          <p:txBody>
            <a:bodyPr wrap="none">
              <a:spAutoFit/>
            </a:bodyPr>
            <a:lstStyle/>
            <a:p>
              <a:pPr algn="ctr"/>
              <a:r>
                <a:rPr lang="en-US" sz="1600" dirty="0" err="1">
                  <a:solidFill>
                    <a:srgbClr val="000000"/>
                  </a:solidFill>
                  <a:latin typeface="Adobe Garamond Pro"/>
                  <a:cs typeface="Adobe Garamond Pro"/>
                </a:rPr>
                <a:t>Taleo</a:t>
              </a:r>
              <a:endParaRPr lang="en-US" sz="1600" dirty="0">
                <a:solidFill>
                  <a:srgbClr val="000000"/>
                </a:solidFill>
                <a:latin typeface="Adobe Garamond Pro"/>
                <a:cs typeface="Adobe Garamond Pro"/>
              </a:endParaRPr>
            </a:p>
          </p:txBody>
        </p:sp>
        <p:sp>
          <p:nvSpPr>
            <p:cNvPr id="25" name="Rectángulo 24"/>
            <p:cNvSpPr/>
            <p:nvPr/>
          </p:nvSpPr>
          <p:spPr>
            <a:xfrm>
              <a:off x="5265387" y="2423389"/>
              <a:ext cx="659155" cy="338554"/>
            </a:xfrm>
            <a:prstGeom prst="rect">
              <a:avLst/>
            </a:prstGeom>
          </p:spPr>
          <p:txBody>
            <a:bodyPr wrap="none">
              <a:spAutoFit/>
            </a:bodyPr>
            <a:lstStyle/>
            <a:p>
              <a:pPr algn="ctr"/>
              <a:r>
                <a:rPr lang="en-US" sz="1600" dirty="0">
                  <a:solidFill>
                    <a:srgbClr val="000000"/>
                  </a:solidFill>
                  <a:latin typeface="Adobe Garamond Pro"/>
                  <a:cs typeface="Adobe Garamond Pro"/>
                </a:rPr>
                <a:t>Email</a:t>
              </a:r>
            </a:p>
          </p:txBody>
        </p:sp>
        <p:sp>
          <p:nvSpPr>
            <p:cNvPr id="26" name="Rectángulo 25"/>
            <p:cNvSpPr/>
            <p:nvPr/>
          </p:nvSpPr>
          <p:spPr>
            <a:xfrm>
              <a:off x="5008906" y="2837877"/>
              <a:ext cx="1172116" cy="338554"/>
            </a:xfrm>
            <a:prstGeom prst="rect">
              <a:avLst/>
            </a:prstGeom>
          </p:spPr>
          <p:txBody>
            <a:bodyPr wrap="none">
              <a:spAutoFit/>
            </a:bodyPr>
            <a:lstStyle/>
            <a:p>
              <a:pPr algn="ctr"/>
              <a:r>
                <a:rPr lang="en-US" sz="1600" dirty="0">
                  <a:solidFill>
                    <a:srgbClr val="000000"/>
                  </a:solidFill>
                  <a:latin typeface="Adobe Garamond Pro"/>
                  <a:cs typeface="Adobe Garamond Pro"/>
                </a:rPr>
                <a:t>Cornerstone</a:t>
              </a:r>
            </a:p>
          </p:txBody>
        </p:sp>
        <p:sp>
          <p:nvSpPr>
            <p:cNvPr id="27" name="Rectángulo 26"/>
            <p:cNvSpPr/>
            <p:nvPr/>
          </p:nvSpPr>
          <p:spPr>
            <a:xfrm>
              <a:off x="5295960" y="3252365"/>
              <a:ext cx="598010" cy="338554"/>
            </a:xfrm>
            <a:prstGeom prst="rect">
              <a:avLst/>
            </a:prstGeom>
          </p:spPr>
          <p:txBody>
            <a:bodyPr wrap="none">
              <a:spAutoFit/>
            </a:bodyPr>
            <a:lstStyle/>
            <a:p>
              <a:pPr algn="ctr"/>
              <a:r>
                <a:rPr lang="en-US" sz="1600" dirty="0">
                  <a:solidFill>
                    <a:srgbClr val="000000"/>
                  </a:solidFill>
                  <a:latin typeface="Adobe Garamond Pro"/>
                  <a:cs typeface="Adobe Garamond Pro"/>
                </a:rPr>
                <a:t>ADP </a:t>
              </a:r>
            </a:p>
          </p:txBody>
        </p:sp>
        <p:sp>
          <p:nvSpPr>
            <p:cNvPr id="28" name="Rectángulo 27"/>
            <p:cNvSpPr/>
            <p:nvPr/>
          </p:nvSpPr>
          <p:spPr>
            <a:xfrm>
              <a:off x="5213117" y="3666853"/>
              <a:ext cx="763696" cy="338554"/>
            </a:xfrm>
            <a:prstGeom prst="rect">
              <a:avLst/>
            </a:prstGeom>
          </p:spPr>
          <p:txBody>
            <a:bodyPr wrap="none">
              <a:spAutoFit/>
            </a:bodyPr>
            <a:lstStyle/>
            <a:p>
              <a:pPr algn="ctr"/>
              <a:r>
                <a:rPr lang="en-US" sz="1600" dirty="0" err="1">
                  <a:solidFill>
                    <a:srgbClr val="000000"/>
                  </a:solidFill>
                  <a:latin typeface="Adobe Garamond Pro"/>
                  <a:cs typeface="Adobe Garamond Pro"/>
                </a:rPr>
                <a:t>Censeo</a:t>
              </a:r>
              <a:endParaRPr lang="en-US" sz="1600" dirty="0">
                <a:solidFill>
                  <a:srgbClr val="000000"/>
                </a:solidFill>
                <a:latin typeface="Adobe Garamond Pro"/>
                <a:cs typeface="Adobe Garamond Pro"/>
              </a:endParaRPr>
            </a:p>
          </p:txBody>
        </p:sp>
        <p:sp>
          <p:nvSpPr>
            <p:cNvPr id="29" name="Rectángulo 28"/>
            <p:cNvSpPr/>
            <p:nvPr/>
          </p:nvSpPr>
          <p:spPr>
            <a:xfrm>
              <a:off x="4848606" y="4081341"/>
              <a:ext cx="1492716" cy="338554"/>
            </a:xfrm>
            <a:prstGeom prst="rect">
              <a:avLst/>
            </a:prstGeom>
          </p:spPr>
          <p:txBody>
            <a:bodyPr wrap="none">
              <a:spAutoFit/>
            </a:bodyPr>
            <a:lstStyle/>
            <a:p>
              <a:pPr algn="ctr"/>
              <a:r>
                <a:rPr lang="en-US" sz="1600" dirty="0">
                  <a:solidFill>
                    <a:srgbClr val="000000"/>
                  </a:solidFill>
                  <a:latin typeface="Adobe Garamond Pro"/>
                  <a:cs typeface="Adobe Garamond Pro"/>
                </a:rPr>
                <a:t>Predictive Index</a:t>
              </a:r>
            </a:p>
          </p:txBody>
        </p:sp>
        <p:sp>
          <p:nvSpPr>
            <p:cNvPr id="30" name="Rectángulo 29"/>
            <p:cNvSpPr/>
            <p:nvPr/>
          </p:nvSpPr>
          <p:spPr>
            <a:xfrm>
              <a:off x="4964022" y="4495829"/>
              <a:ext cx="1261884" cy="338554"/>
            </a:xfrm>
            <a:prstGeom prst="rect">
              <a:avLst/>
            </a:prstGeom>
          </p:spPr>
          <p:txBody>
            <a:bodyPr wrap="none">
              <a:spAutoFit/>
            </a:bodyPr>
            <a:lstStyle/>
            <a:p>
              <a:pPr algn="ctr"/>
              <a:r>
                <a:rPr lang="en-US" sz="1600" dirty="0">
                  <a:solidFill>
                    <a:srgbClr val="000000"/>
                  </a:solidFill>
                  <a:latin typeface="Adobe Garamond Pro"/>
                  <a:cs typeface="Adobe Garamond Pro"/>
                </a:rPr>
                <a:t>Paper Folders</a:t>
              </a:r>
            </a:p>
          </p:txBody>
        </p:sp>
        <p:sp>
          <p:nvSpPr>
            <p:cNvPr id="31" name="Rectángulo 30"/>
            <p:cNvSpPr/>
            <p:nvPr/>
          </p:nvSpPr>
          <p:spPr>
            <a:xfrm>
              <a:off x="5342331" y="4910317"/>
              <a:ext cx="505267" cy="338554"/>
            </a:xfrm>
            <a:prstGeom prst="rect">
              <a:avLst/>
            </a:prstGeom>
          </p:spPr>
          <p:txBody>
            <a:bodyPr wrap="none">
              <a:spAutoFit/>
            </a:bodyPr>
            <a:lstStyle/>
            <a:p>
              <a:pPr algn="ctr"/>
              <a:r>
                <a:rPr lang="en-US" sz="1600" dirty="0">
                  <a:solidFill>
                    <a:srgbClr val="000000"/>
                  </a:solidFill>
                  <a:latin typeface="Adobe Garamond Pro"/>
                  <a:cs typeface="Adobe Garamond Pro"/>
                </a:rPr>
                <a:t>NA</a:t>
              </a:r>
            </a:p>
          </p:txBody>
        </p:sp>
        <p:sp>
          <p:nvSpPr>
            <p:cNvPr id="32" name="Rectángulo 31"/>
            <p:cNvSpPr/>
            <p:nvPr/>
          </p:nvSpPr>
          <p:spPr>
            <a:xfrm>
              <a:off x="5284623" y="5324802"/>
              <a:ext cx="620683" cy="338554"/>
            </a:xfrm>
            <a:prstGeom prst="rect">
              <a:avLst/>
            </a:prstGeom>
          </p:spPr>
          <p:txBody>
            <a:bodyPr wrap="none">
              <a:spAutoFit/>
            </a:bodyPr>
            <a:lstStyle/>
            <a:p>
              <a:pPr algn="ctr"/>
              <a:r>
                <a:rPr lang="en-US" sz="1600" dirty="0">
                  <a:solidFill>
                    <a:srgbClr val="000000"/>
                  </a:solidFill>
                  <a:latin typeface="Adobe Garamond Pro"/>
                  <a:cs typeface="Adobe Garamond Pro"/>
                </a:rPr>
                <a:t>Excel</a:t>
              </a:r>
            </a:p>
          </p:txBody>
        </p:sp>
      </p:grpSp>
      <p:grpSp>
        <p:nvGrpSpPr>
          <p:cNvPr id="48" name="Agrupar 47"/>
          <p:cNvGrpSpPr/>
          <p:nvPr/>
        </p:nvGrpSpPr>
        <p:grpSpPr>
          <a:xfrm>
            <a:off x="6883050" y="1532857"/>
            <a:ext cx="2939702" cy="4130499"/>
            <a:chOff x="6883050" y="1532857"/>
            <a:chExt cx="2939702" cy="4130499"/>
          </a:xfrm>
        </p:grpSpPr>
        <p:sp>
          <p:nvSpPr>
            <p:cNvPr id="34" name="Rectángulo 33"/>
            <p:cNvSpPr/>
            <p:nvPr/>
          </p:nvSpPr>
          <p:spPr>
            <a:xfrm>
              <a:off x="6883050" y="1532857"/>
              <a:ext cx="2939702" cy="400110"/>
            </a:xfrm>
            <a:prstGeom prst="rect">
              <a:avLst/>
            </a:prstGeom>
          </p:spPr>
          <p:txBody>
            <a:bodyPr wrap="none">
              <a:spAutoFit/>
            </a:bodyPr>
            <a:lstStyle/>
            <a:p>
              <a:pPr algn="ctr"/>
              <a:r>
                <a:rPr lang="en-US" sz="2000" b="1" dirty="0">
                  <a:solidFill>
                    <a:schemeClr val="bg1">
                      <a:lumMod val="50000"/>
                    </a:schemeClr>
                  </a:solidFill>
                  <a:latin typeface="Segoe UI light"/>
                  <a:cs typeface="Segoe UI light"/>
                </a:rPr>
                <a:t>SATISFACTION </a:t>
              </a:r>
              <a:r>
                <a:rPr lang="en-US" sz="2000" b="1" dirty="0" smtClean="0">
                  <a:solidFill>
                    <a:schemeClr val="bg1">
                      <a:lumMod val="50000"/>
                    </a:schemeClr>
                  </a:solidFill>
                  <a:latin typeface="Segoe UI light"/>
                  <a:cs typeface="Segoe UI light"/>
                </a:rPr>
                <a:t>LEVEL</a:t>
              </a:r>
              <a:endParaRPr lang="en-US" sz="2000" b="1" dirty="0">
                <a:solidFill>
                  <a:schemeClr val="bg1">
                    <a:lumMod val="50000"/>
                  </a:schemeClr>
                </a:solidFill>
                <a:latin typeface="Segoe UI light"/>
                <a:cs typeface="Segoe UI light"/>
              </a:endParaRPr>
            </a:p>
          </p:txBody>
        </p:sp>
        <p:sp>
          <p:nvSpPr>
            <p:cNvPr id="35" name="Rectángulo 34"/>
            <p:cNvSpPr/>
            <p:nvPr/>
          </p:nvSpPr>
          <p:spPr>
            <a:xfrm>
              <a:off x="7907908" y="2008901"/>
              <a:ext cx="889987" cy="338554"/>
            </a:xfrm>
            <a:prstGeom prst="rect">
              <a:avLst/>
            </a:prstGeom>
          </p:spPr>
          <p:txBody>
            <a:bodyPr wrap="none">
              <a:spAutoFit/>
            </a:bodyPr>
            <a:lstStyle/>
            <a:p>
              <a:pPr algn="ctr"/>
              <a:r>
                <a:rPr lang="en-US" sz="1600" dirty="0">
                  <a:solidFill>
                    <a:srgbClr val="000000"/>
                  </a:solidFill>
                  <a:latin typeface="Adobe Garamond Pro"/>
                  <a:cs typeface="Adobe Garamond Pro"/>
                </a:rPr>
                <a:t>Medium</a:t>
              </a:r>
            </a:p>
          </p:txBody>
        </p:sp>
        <p:sp>
          <p:nvSpPr>
            <p:cNvPr id="36" name="Rectángulo 35"/>
            <p:cNvSpPr/>
            <p:nvPr/>
          </p:nvSpPr>
          <p:spPr>
            <a:xfrm>
              <a:off x="8081032" y="2423389"/>
              <a:ext cx="543739" cy="338554"/>
            </a:xfrm>
            <a:prstGeom prst="rect">
              <a:avLst/>
            </a:prstGeom>
          </p:spPr>
          <p:txBody>
            <a:bodyPr wrap="none">
              <a:spAutoFit/>
            </a:bodyPr>
            <a:lstStyle/>
            <a:p>
              <a:pPr algn="ctr"/>
              <a:r>
                <a:rPr lang="en-US" sz="1600" dirty="0">
                  <a:solidFill>
                    <a:srgbClr val="000000"/>
                  </a:solidFill>
                  <a:latin typeface="Adobe Garamond Pro"/>
                  <a:cs typeface="Adobe Garamond Pro"/>
                </a:rPr>
                <a:t>Low</a:t>
              </a:r>
            </a:p>
          </p:txBody>
        </p:sp>
        <p:sp>
          <p:nvSpPr>
            <p:cNvPr id="37" name="Rectángulo 36"/>
            <p:cNvSpPr/>
            <p:nvPr/>
          </p:nvSpPr>
          <p:spPr>
            <a:xfrm>
              <a:off x="7863024" y="2837877"/>
              <a:ext cx="979755" cy="338554"/>
            </a:xfrm>
            <a:prstGeom prst="rect">
              <a:avLst/>
            </a:prstGeom>
          </p:spPr>
          <p:txBody>
            <a:bodyPr wrap="none">
              <a:spAutoFit/>
            </a:bodyPr>
            <a:lstStyle/>
            <a:p>
              <a:pPr algn="ctr"/>
              <a:r>
                <a:rPr lang="en-US" sz="1600" dirty="0">
                  <a:solidFill>
                    <a:srgbClr val="000000"/>
                  </a:solidFill>
                  <a:latin typeface="Adobe Garamond Pro"/>
                  <a:cs typeface="Adobe Garamond Pro"/>
                </a:rPr>
                <a:t>Very Low</a:t>
              </a:r>
            </a:p>
          </p:txBody>
        </p:sp>
        <p:sp>
          <p:nvSpPr>
            <p:cNvPr id="38" name="Rectángulo 37"/>
            <p:cNvSpPr/>
            <p:nvPr/>
          </p:nvSpPr>
          <p:spPr>
            <a:xfrm>
              <a:off x="7600131" y="3252365"/>
              <a:ext cx="1505540" cy="338554"/>
            </a:xfrm>
            <a:prstGeom prst="rect">
              <a:avLst/>
            </a:prstGeom>
          </p:spPr>
          <p:txBody>
            <a:bodyPr wrap="none">
              <a:spAutoFit/>
            </a:bodyPr>
            <a:lstStyle/>
            <a:p>
              <a:pPr algn="ctr"/>
              <a:r>
                <a:rPr lang="en-US" sz="1600" dirty="0">
                  <a:solidFill>
                    <a:srgbClr val="000000"/>
                  </a:solidFill>
                  <a:latin typeface="Adobe Garamond Pro"/>
                  <a:cs typeface="Adobe Garamond Pro"/>
                </a:rPr>
                <a:t>Lower than Low</a:t>
              </a:r>
            </a:p>
          </p:txBody>
        </p:sp>
        <p:sp>
          <p:nvSpPr>
            <p:cNvPr id="39" name="Rectángulo 38"/>
            <p:cNvSpPr/>
            <p:nvPr/>
          </p:nvSpPr>
          <p:spPr>
            <a:xfrm>
              <a:off x="8081032" y="3666853"/>
              <a:ext cx="543739" cy="338554"/>
            </a:xfrm>
            <a:prstGeom prst="rect">
              <a:avLst/>
            </a:prstGeom>
          </p:spPr>
          <p:txBody>
            <a:bodyPr wrap="none">
              <a:spAutoFit/>
            </a:bodyPr>
            <a:lstStyle/>
            <a:p>
              <a:pPr algn="ctr"/>
              <a:r>
                <a:rPr lang="en-US" sz="1600" dirty="0">
                  <a:solidFill>
                    <a:srgbClr val="000000"/>
                  </a:solidFill>
                  <a:latin typeface="Adobe Garamond Pro"/>
                  <a:cs typeface="Adobe Garamond Pro"/>
                </a:rPr>
                <a:t>Low</a:t>
              </a:r>
            </a:p>
          </p:txBody>
        </p:sp>
        <p:sp>
          <p:nvSpPr>
            <p:cNvPr id="40" name="Rectángulo 39"/>
            <p:cNvSpPr/>
            <p:nvPr/>
          </p:nvSpPr>
          <p:spPr>
            <a:xfrm>
              <a:off x="7907908" y="4081341"/>
              <a:ext cx="889987" cy="338554"/>
            </a:xfrm>
            <a:prstGeom prst="rect">
              <a:avLst/>
            </a:prstGeom>
          </p:spPr>
          <p:txBody>
            <a:bodyPr wrap="none">
              <a:spAutoFit/>
            </a:bodyPr>
            <a:lstStyle/>
            <a:p>
              <a:pPr algn="ctr"/>
              <a:r>
                <a:rPr lang="en-US" sz="1600" dirty="0">
                  <a:solidFill>
                    <a:srgbClr val="000000"/>
                  </a:solidFill>
                  <a:latin typeface="Adobe Garamond Pro"/>
                  <a:cs typeface="Adobe Garamond Pro"/>
                </a:rPr>
                <a:t>Medium</a:t>
              </a:r>
            </a:p>
          </p:txBody>
        </p:sp>
        <p:sp>
          <p:nvSpPr>
            <p:cNvPr id="41" name="Rectángulo 40"/>
            <p:cNvSpPr/>
            <p:nvPr/>
          </p:nvSpPr>
          <p:spPr>
            <a:xfrm>
              <a:off x="8081032" y="4495829"/>
              <a:ext cx="543739" cy="338554"/>
            </a:xfrm>
            <a:prstGeom prst="rect">
              <a:avLst/>
            </a:prstGeom>
          </p:spPr>
          <p:txBody>
            <a:bodyPr wrap="none">
              <a:spAutoFit/>
            </a:bodyPr>
            <a:lstStyle/>
            <a:p>
              <a:pPr algn="ctr"/>
              <a:r>
                <a:rPr lang="en-US" sz="1600" dirty="0">
                  <a:solidFill>
                    <a:srgbClr val="000000"/>
                  </a:solidFill>
                  <a:latin typeface="Adobe Garamond Pro"/>
                  <a:cs typeface="Adobe Garamond Pro"/>
                </a:rPr>
                <a:t>Low</a:t>
              </a:r>
            </a:p>
          </p:txBody>
        </p:sp>
        <p:sp>
          <p:nvSpPr>
            <p:cNvPr id="42" name="Rectángulo 41"/>
            <p:cNvSpPr/>
            <p:nvPr/>
          </p:nvSpPr>
          <p:spPr>
            <a:xfrm>
              <a:off x="8100268" y="4910317"/>
              <a:ext cx="505267" cy="338554"/>
            </a:xfrm>
            <a:prstGeom prst="rect">
              <a:avLst/>
            </a:prstGeom>
          </p:spPr>
          <p:txBody>
            <a:bodyPr wrap="none">
              <a:spAutoFit/>
            </a:bodyPr>
            <a:lstStyle/>
            <a:p>
              <a:pPr algn="ctr"/>
              <a:r>
                <a:rPr lang="en-US" sz="1600" dirty="0">
                  <a:solidFill>
                    <a:srgbClr val="000000"/>
                  </a:solidFill>
                  <a:latin typeface="Adobe Garamond Pro"/>
                  <a:cs typeface="Adobe Garamond Pro"/>
                </a:rPr>
                <a:t>NA</a:t>
              </a:r>
            </a:p>
          </p:txBody>
        </p:sp>
        <p:sp>
          <p:nvSpPr>
            <p:cNvPr id="43" name="Rectángulo 42"/>
            <p:cNvSpPr/>
            <p:nvPr/>
          </p:nvSpPr>
          <p:spPr>
            <a:xfrm>
              <a:off x="8100268" y="5324802"/>
              <a:ext cx="543739" cy="338554"/>
            </a:xfrm>
            <a:prstGeom prst="rect">
              <a:avLst/>
            </a:prstGeom>
          </p:spPr>
          <p:txBody>
            <a:bodyPr wrap="none">
              <a:spAutoFit/>
            </a:bodyPr>
            <a:lstStyle/>
            <a:p>
              <a:r>
                <a:rPr lang="en-US" sz="1600" dirty="0">
                  <a:solidFill>
                    <a:srgbClr val="000000"/>
                  </a:solidFill>
                  <a:latin typeface="Adobe Garamond Pro"/>
                  <a:cs typeface="Adobe Garamond Pro"/>
                </a:rPr>
                <a:t>Low</a:t>
              </a:r>
              <a:endParaRPr lang="en-US" sz="1600" dirty="0">
                <a:solidFill>
                  <a:srgbClr val="000000"/>
                </a:solidFill>
              </a:endParaRPr>
            </a:p>
          </p:txBody>
        </p:sp>
      </p:grpSp>
      <p:pic>
        <p:nvPicPr>
          <p:cNvPr id="49"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3023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par>
                          <p:cTn id="14" fill="hold">
                            <p:stCondLst>
                              <p:cond delay="1000"/>
                            </p:stCondLst>
                            <p:childTnLst>
                              <p:par>
                                <p:cTn id="15" presetID="1" presetClass="entr" presetSubtype="0" fill="hold" nodeType="afterEffect">
                                  <p:stCondLst>
                                    <p:cond delay="20000"/>
                                  </p:stCondLst>
                                  <p:childTnLst>
                                    <p:set>
                                      <p:cBhvr>
                                        <p:cTn id="16" dur="1" fill="hold">
                                          <p:stCondLst>
                                            <p:cond delay="9"/>
                                          </p:stCondLst>
                                        </p:cTn>
                                        <p:tgtEl>
                                          <p:spTgt spid="10"/>
                                        </p:tgtEl>
                                        <p:attrNameLst>
                                          <p:attrName>style.visibility</p:attrName>
                                        </p:attrNameLst>
                                      </p:cBhvr>
                                      <p:to>
                                        <p:strVal val="visible"/>
                                      </p:to>
                                    </p:set>
                                  </p:childTnLst>
                                </p:cTn>
                              </p:par>
                              <p:par>
                                <p:cTn id="17" presetID="22" presetClass="entr" presetSubtype="1"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0"/>
                                        <p:tgtEl>
                                          <p:spTgt spid="33"/>
                                        </p:tgtEl>
                                      </p:cBhvr>
                                    </p:animEffect>
                                  </p:childTnLst>
                                </p:cTn>
                              </p:par>
                            </p:childTnLst>
                          </p:cTn>
                        </p:par>
                        <p:par>
                          <p:cTn id="20" fill="hold">
                            <p:stCondLst>
                              <p:cond delay="21010"/>
                            </p:stCondLst>
                            <p:childTnLst>
                              <p:par>
                                <p:cTn id="21" presetID="22" presetClass="entr" presetSubtype="1"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1000"/>
                                        <p:tgtEl>
                                          <p:spTgt spid="48"/>
                                        </p:tgtEl>
                                      </p:cBhvr>
                                    </p:animEffect>
                                  </p:childTnLst>
                                </p:cTn>
                              </p:par>
                            </p:childTnLst>
                          </p:cTn>
                        </p:par>
                        <p:par>
                          <p:cTn id="24" fill="hold">
                            <p:stCondLst>
                              <p:cond delay="22010"/>
                            </p:stCondLst>
                            <p:childTnLst>
                              <p:par>
                                <p:cTn id="25" presetID="1"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grpSp>
        <p:nvGrpSpPr>
          <p:cNvPr id="3" name="Agrupar 2"/>
          <p:cNvGrpSpPr/>
          <p:nvPr/>
        </p:nvGrpSpPr>
        <p:grpSpPr>
          <a:xfrm>
            <a:off x="515803" y="325215"/>
            <a:ext cx="9599219" cy="784799"/>
            <a:chOff x="515803" y="325215"/>
            <a:chExt cx="9599219" cy="784799"/>
          </a:xfrm>
        </p:grpSpPr>
        <p:sp>
          <p:nvSpPr>
            <p:cNvPr id="4" name="Rectángulo 3"/>
            <p:cNvSpPr/>
            <p:nvPr/>
          </p:nvSpPr>
          <p:spPr>
            <a:xfrm>
              <a:off x="515803" y="325215"/>
              <a:ext cx="9599219" cy="400110"/>
            </a:xfrm>
            <a:prstGeom prst="rect">
              <a:avLst/>
            </a:prstGeom>
          </p:spPr>
          <p:txBody>
            <a:bodyPr wrap="square">
              <a:spAutoFit/>
            </a:bodyPr>
            <a:lstStyle/>
            <a:p>
              <a:r>
                <a:rPr lang="en-ZA" sz="2000" dirty="0" smtClean="0">
                  <a:solidFill>
                    <a:srgbClr val="367A60"/>
                  </a:solidFill>
                  <a:latin typeface="Segoe UI light"/>
                  <a:cs typeface="Segoe UI light"/>
                </a:rPr>
                <a:t>CASE STUDY: LEADING EARLY EDUCATION PROVIDER (NON HALOGEN CUSTOMER)</a:t>
              </a:r>
              <a:endParaRPr lang="en-US" sz="2000" dirty="0">
                <a:solidFill>
                  <a:srgbClr val="367A60"/>
                </a:solidFill>
              </a:endParaRPr>
            </a:p>
          </p:txBody>
        </p:sp>
        <p:sp>
          <p:nvSpPr>
            <p:cNvPr id="5" name="Rectángulo 4"/>
            <p:cNvSpPr/>
            <p:nvPr/>
          </p:nvSpPr>
          <p:spPr>
            <a:xfrm>
              <a:off x="515803" y="740682"/>
              <a:ext cx="4185761" cy="369332"/>
            </a:xfrm>
            <a:prstGeom prst="rect">
              <a:avLst/>
            </a:prstGeom>
          </p:spPr>
          <p:txBody>
            <a:bodyPr wrap="none">
              <a:spAutoFit/>
            </a:bodyPr>
            <a:lstStyle/>
            <a:p>
              <a:pPr>
                <a:defRPr/>
              </a:pPr>
              <a:r>
                <a:rPr lang="en-ZA" dirty="0" smtClean="0">
                  <a:solidFill>
                    <a:srgbClr val="51AE85"/>
                  </a:solidFill>
                  <a:latin typeface="Adobe Garamond Pro" charset="0"/>
                  <a:cs typeface="Adobe Garamond Pro" charset="0"/>
                </a:rPr>
                <a:t>Silo Specific Solutions are Sub Optimal</a:t>
              </a:r>
              <a:endParaRPr lang="en-ZA" dirty="0">
                <a:solidFill>
                  <a:srgbClr val="51AE85"/>
                </a:solidFill>
                <a:latin typeface="Adobe Garamond Pro" charset="0"/>
                <a:cs typeface="Adobe Garamond Pro" charset="0"/>
              </a:endParaRPr>
            </a:p>
          </p:txBody>
        </p:sp>
      </p:grpSp>
      <p:pic>
        <p:nvPicPr>
          <p:cNvPr id="49"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7" name="Agrupar 17"/>
          <p:cNvGrpSpPr/>
          <p:nvPr/>
        </p:nvGrpSpPr>
        <p:grpSpPr>
          <a:xfrm>
            <a:off x="390805" y="1302553"/>
            <a:ext cx="10344009" cy="1883261"/>
            <a:chOff x="390805" y="1302553"/>
            <a:chExt cx="10344009" cy="1883261"/>
          </a:xfrm>
        </p:grpSpPr>
        <p:sp>
          <p:nvSpPr>
            <p:cNvPr id="50" name="Rectángulo 7"/>
            <p:cNvSpPr/>
            <p:nvPr/>
          </p:nvSpPr>
          <p:spPr>
            <a:xfrm>
              <a:off x="390805" y="1302553"/>
              <a:ext cx="5849422" cy="461665"/>
            </a:xfrm>
            <a:prstGeom prst="rect">
              <a:avLst/>
            </a:prstGeom>
          </p:spPr>
          <p:txBody>
            <a:bodyPr wrap="none">
              <a:spAutoFit/>
            </a:bodyPr>
            <a:lstStyle/>
            <a:p>
              <a:r>
                <a:rPr lang="en-ZA" sz="2400" dirty="0" smtClean="0">
                  <a:solidFill>
                    <a:srgbClr val="367A60"/>
                  </a:solidFill>
                  <a:latin typeface="Segoe UI Light" charset="0"/>
                </a:rPr>
                <a:t>None of these Systems Speak to Each Other</a:t>
              </a:r>
              <a:endParaRPr lang="en-ZA" sz="2400" dirty="0">
                <a:solidFill>
                  <a:srgbClr val="367A60"/>
                </a:solidFill>
                <a:latin typeface="Segoe UI Light" charset="0"/>
              </a:endParaRPr>
            </a:p>
          </p:txBody>
        </p:sp>
        <p:sp>
          <p:nvSpPr>
            <p:cNvPr id="51" name="Rectángulo 8"/>
            <p:cNvSpPr/>
            <p:nvPr/>
          </p:nvSpPr>
          <p:spPr>
            <a:xfrm>
              <a:off x="390805" y="1821338"/>
              <a:ext cx="10344009" cy="1364476"/>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There are multiple systems to maintain.  An employee gets married and changes her name – the change has to be made in eight places</a:t>
              </a:r>
            </a:p>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25% Turnover means hundreds of new employees are getting up in 8 systems per year.</a:t>
              </a:r>
            </a:p>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To conduct an effective performance review requires accessing multiple systems.</a:t>
              </a:r>
            </a:p>
          </p:txBody>
        </p:sp>
      </p:grpSp>
      <p:sp>
        <p:nvSpPr>
          <p:cNvPr id="52" name="Rectángulo 7"/>
          <p:cNvSpPr/>
          <p:nvPr/>
        </p:nvSpPr>
        <p:spPr>
          <a:xfrm>
            <a:off x="390805" y="3563019"/>
            <a:ext cx="4520533" cy="461665"/>
          </a:xfrm>
          <a:prstGeom prst="rect">
            <a:avLst/>
          </a:prstGeom>
        </p:spPr>
        <p:txBody>
          <a:bodyPr wrap="none">
            <a:spAutoFit/>
          </a:bodyPr>
          <a:lstStyle/>
          <a:p>
            <a:r>
              <a:rPr lang="en-ZA" sz="2400" dirty="0" smtClean="0">
                <a:solidFill>
                  <a:srgbClr val="367A60"/>
                </a:solidFill>
                <a:latin typeface="Segoe UI Light" charset="0"/>
              </a:rPr>
              <a:t>Limited Transparency and Flawed </a:t>
            </a:r>
            <a:endParaRPr lang="en-ZA" sz="2400" dirty="0">
              <a:solidFill>
                <a:srgbClr val="367A60"/>
              </a:solidFill>
              <a:latin typeface="Segoe UI Light" charset="0"/>
            </a:endParaRPr>
          </a:p>
        </p:txBody>
      </p:sp>
      <p:sp>
        <p:nvSpPr>
          <p:cNvPr id="53" name="Rectángulo 8"/>
          <p:cNvSpPr/>
          <p:nvPr/>
        </p:nvSpPr>
        <p:spPr>
          <a:xfrm>
            <a:off x="390804" y="4024684"/>
            <a:ext cx="10344009" cy="1159292"/>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There is limited to no transparency to see if key activities such as 1:1 meetings.  Are they happening?  What is being discussed?  If there is a change in managers, the new manager is often flying blind when using a paper based system, unless it is a very smooth and thoughtful transition.</a:t>
            </a:r>
          </a:p>
          <a:p>
            <a:pPr marL="184150" indent="-184150" algn="just">
              <a:spcBef>
                <a:spcPts val="1600"/>
              </a:spcBef>
              <a:buClr>
                <a:schemeClr val="tx1">
                  <a:lumMod val="50000"/>
                  <a:lumOff val="50000"/>
                </a:schemeClr>
              </a:buClr>
              <a:buSzPct val="150000"/>
              <a:buFont typeface="Arial" panose="020B0604020202020204" pitchFamily="34" charset="0"/>
              <a:buChar char="•"/>
              <a:defRPr/>
            </a:pPr>
            <a:endParaRPr lang="en-ZA" sz="1400" dirty="0" smtClean="0">
              <a:solidFill>
                <a:schemeClr val="tx1">
                  <a:lumMod val="75000"/>
                  <a:lumOff val="25000"/>
                </a:schemeClr>
              </a:solidFill>
              <a:latin typeface="Adobe Garamond Pro"/>
              <a:cs typeface="Adobe Garamond Pro"/>
            </a:endParaRPr>
          </a:p>
        </p:txBody>
      </p:sp>
      <p:sp>
        <p:nvSpPr>
          <p:cNvPr id="54" name="Rectángulo 7"/>
          <p:cNvSpPr/>
          <p:nvPr/>
        </p:nvSpPr>
        <p:spPr>
          <a:xfrm>
            <a:off x="444349" y="4889310"/>
            <a:ext cx="6811993" cy="461665"/>
          </a:xfrm>
          <a:prstGeom prst="rect">
            <a:avLst/>
          </a:prstGeom>
        </p:spPr>
        <p:txBody>
          <a:bodyPr wrap="none">
            <a:spAutoFit/>
          </a:bodyPr>
          <a:lstStyle/>
          <a:p>
            <a:r>
              <a:rPr lang="en-ZA" sz="2400" dirty="0" smtClean="0">
                <a:solidFill>
                  <a:srgbClr val="367A60"/>
                </a:solidFill>
                <a:latin typeface="Segoe UI Light" charset="0"/>
              </a:rPr>
              <a:t>Halogen Organically Developed for Interoperability </a:t>
            </a:r>
            <a:endParaRPr lang="en-ZA" sz="2400" dirty="0">
              <a:solidFill>
                <a:srgbClr val="367A60"/>
              </a:solidFill>
              <a:latin typeface="Segoe UI Light" charset="0"/>
            </a:endParaRPr>
          </a:p>
        </p:txBody>
      </p:sp>
    </p:spTree>
    <p:extLst>
      <p:ext uri="{BB962C8B-B14F-4D97-AF65-F5344CB8AC3E}">
        <p14:creationId xmlns:p14="http://schemas.microsoft.com/office/powerpoint/2010/main" val="225394406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sp>
        <p:nvSpPr>
          <p:cNvPr id="4" name="Rectángulo 3"/>
          <p:cNvSpPr/>
          <p:nvPr/>
        </p:nvSpPr>
        <p:spPr>
          <a:xfrm>
            <a:off x="378583" y="889975"/>
            <a:ext cx="1697901" cy="369332"/>
          </a:xfrm>
          <a:prstGeom prst="rect">
            <a:avLst/>
          </a:prstGeom>
        </p:spPr>
        <p:txBody>
          <a:bodyPr wrap="none">
            <a:spAutoFit/>
          </a:bodyPr>
          <a:lstStyle/>
          <a:p>
            <a:r>
              <a:rPr lang="en-ZA" dirty="0">
                <a:solidFill>
                  <a:srgbClr val="51AE85"/>
                </a:solidFill>
                <a:latin typeface="Adobe Garamond Pro" charset="0"/>
                <a:cs typeface="Adobe Garamond Pro" charset="0"/>
              </a:rPr>
              <a:t>Has </a:t>
            </a:r>
            <a:r>
              <a:rPr lang="en-ZA" dirty="0">
                <a:solidFill>
                  <a:srgbClr val="51AE85"/>
                </a:solidFill>
                <a:latin typeface="Adobe Garamond Pro" charset="0"/>
                <a:cs typeface="Adobe Garamond Pro" charset="0"/>
              </a:rPr>
              <a:t>500 </a:t>
            </a:r>
            <a:r>
              <a:rPr lang="en-ZA" dirty="0">
                <a:solidFill>
                  <a:srgbClr val="51AE85"/>
                </a:solidFill>
                <a:latin typeface="Adobe Garamond Pro" charset="0"/>
                <a:cs typeface="Adobe Garamond Pro" charset="0"/>
              </a:rPr>
              <a:t>Seats</a:t>
            </a:r>
            <a:endParaRPr lang="en-ZA" dirty="0">
              <a:solidFill>
                <a:srgbClr val="51AE85"/>
              </a:solidFill>
              <a:latin typeface="Adobe Garamond Pro" charset="0"/>
              <a:cs typeface="Adobe Garamond Pro" charset="0"/>
            </a:endParaRPr>
          </a:p>
        </p:txBody>
      </p:sp>
      <p:grpSp>
        <p:nvGrpSpPr>
          <p:cNvPr id="18" name="Agrupar 17"/>
          <p:cNvGrpSpPr/>
          <p:nvPr/>
        </p:nvGrpSpPr>
        <p:grpSpPr>
          <a:xfrm>
            <a:off x="396472" y="1773692"/>
            <a:ext cx="10344009" cy="1724118"/>
            <a:chOff x="396472" y="2204579"/>
            <a:chExt cx="10344009" cy="1724118"/>
          </a:xfrm>
        </p:grpSpPr>
        <p:sp>
          <p:nvSpPr>
            <p:cNvPr id="8" name="Rectángulo 7"/>
            <p:cNvSpPr/>
            <p:nvPr/>
          </p:nvSpPr>
          <p:spPr>
            <a:xfrm>
              <a:off x="396472" y="2204579"/>
              <a:ext cx="4900951" cy="461665"/>
            </a:xfrm>
            <a:prstGeom prst="rect">
              <a:avLst/>
            </a:prstGeom>
          </p:spPr>
          <p:txBody>
            <a:bodyPr wrap="none">
              <a:spAutoFit/>
            </a:bodyPr>
            <a:lstStyle/>
            <a:p>
              <a:r>
                <a:rPr lang="en-ZA" sz="2400" dirty="0" smtClean="0">
                  <a:solidFill>
                    <a:srgbClr val="367A60"/>
                  </a:solidFill>
                  <a:latin typeface="Segoe UI Light" charset="0"/>
                </a:rPr>
                <a:t>Buys 2.3 Products out of 8 Offered </a:t>
              </a:r>
              <a:endParaRPr lang="en-ZA" sz="2400" dirty="0">
                <a:solidFill>
                  <a:srgbClr val="367A60"/>
                </a:solidFill>
                <a:latin typeface="Segoe UI Light" charset="0"/>
              </a:endParaRPr>
            </a:p>
          </p:txBody>
        </p:sp>
        <p:sp>
          <p:nvSpPr>
            <p:cNvPr id="9" name="Rectángulo 8"/>
            <p:cNvSpPr/>
            <p:nvPr/>
          </p:nvSpPr>
          <p:spPr>
            <a:xfrm>
              <a:off x="396472" y="2779665"/>
              <a:ext cx="10344009" cy="1149032"/>
            </a:xfrm>
            <a:prstGeom prst="rect">
              <a:avLst/>
            </a:prstGeom>
          </p:spPr>
          <p:txBody>
            <a:bodyPr wrap="square">
              <a:spAutoFit/>
            </a:bodyPr>
            <a:lstStyle/>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Almost all customers use Performance Review Offering</a:t>
              </a:r>
            </a:p>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Multi-</a:t>
              </a:r>
              <a:r>
                <a:rPr lang="en-ZA" sz="1400" dirty="0" err="1" smtClean="0">
                  <a:solidFill>
                    <a:schemeClr val="tx1">
                      <a:lumMod val="75000"/>
                      <a:lumOff val="25000"/>
                    </a:schemeClr>
                  </a:solidFill>
                  <a:latin typeface="Adobe Garamond Pro"/>
                  <a:cs typeface="Adobe Garamond Pro"/>
                </a:rPr>
                <a:t>rater</a:t>
              </a:r>
              <a:r>
                <a:rPr lang="en-ZA" sz="1400" dirty="0" smtClean="0">
                  <a:solidFill>
                    <a:schemeClr val="tx1">
                      <a:lumMod val="75000"/>
                      <a:lumOff val="25000"/>
                    </a:schemeClr>
                  </a:solidFill>
                  <a:latin typeface="Adobe Garamond Pro"/>
                  <a:cs typeface="Adobe Garamond Pro"/>
                </a:rPr>
                <a:t> (360 review) is next most popular followed by Learning and Compensation</a:t>
              </a:r>
            </a:p>
            <a:p>
              <a:pPr marL="184150" indent="-184150" algn="just">
                <a:spcBef>
                  <a:spcPts val="1600"/>
                </a:spcBef>
                <a:buClr>
                  <a:schemeClr val="tx1">
                    <a:lumMod val="50000"/>
                    <a:lumOff val="50000"/>
                  </a:schemeClr>
                </a:buClr>
                <a:buSzPct val="150000"/>
                <a:buFont typeface="Arial" panose="020B0604020202020204" pitchFamily="34" charset="0"/>
                <a:buChar char="•"/>
                <a:defRPr/>
              </a:pPr>
              <a:r>
                <a:rPr lang="en-ZA" sz="1400" dirty="0" smtClean="0">
                  <a:solidFill>
                    <a:schemeClr val="tx1">
                      <a:lumMod val="75000"/>
                      <a:lumOff val="25000"/>
                    </a:schemeClr>
                  </a:solidFill>
                  <a:latin typeface="Adobe Garamond Pro"/>
                  <a:cs typeface="Adobe Garamond Pro"/>
                </a:rPr>
                <a:t>Performance is the most expensive – generally 2X the other offerings</a:t>
              </a:r>
            </a:p>
          </p:txBody>
        </p:sp>
      </p:grpSp>
      <p:sp>
        <p:nvSpPr>
          <p:cNvPr id="10" name="Rectángulo 9"/>
          <p:cNvSpPr/>
          <p:nvPr/>
        </p:nvSpPr>
        <p:spPr>
          <a:xfrm>
            <a:off x="396472" y="510099"/>
            <a:ext cx="3598101" cy="400110"/>
          </a:xfrm>
          <a:prstGeom prst="rect">
            <a:avLst/>
          </a:prstGeom>
        </p:spPr>
        <p:txBody>
          <a:bodyPr wrap="none">
            <a:spAutoFit/>
          </a:bodyPr>
          <a:lstStyle/>
          <a:p>
            <a:r>
              <a:rPr lang="en-ZA" sz="2000" dirty="0">
                <a:solidFill>
                  <a:srgbClr val="51AE85"/>
                </a:solidFill>
                <a:latin typeface="Segoe UI light"/>
                <a:cs typeface="Segoe UI light"/>
              </a:rPr>
              <a:t>TYPICAL </a:t>
            </a:r>
            <a:r>
              <a:rPr lang="en-ZA" sz="2000" dirty="0" smtClean="0">
                <a:solidFill>
                  <a:srgbClr val="51AE85"/>
                </a:solidFill>
                <a:latin typeface="Segoe UI light"/>
                <a:cs typeface="Segoe UI light"/>
              </a:rPr>
              <a:t>HALOGEN CUSTOMER</a:t>
            </a:r>
            <a:endParaRPr lang="en-US" sz="2000" dirty="0">
              <a:solidFill>
                <a:srgbClr val="51AE85"/>
              </a:solidFill>
            </a:endParaRPr>
          </a:p>
        </p:txBody>
      </p:sp>
      <p:grpSp>
        <p:nvGrpSpPr>
          <p:cNvPr id="19" name="Agrupar 18"/>
          <p:cNvGrpSpPr/>
          <p:nvPr/>
        </p:nvGrpSpPr>
        <p:grpSpPr>
          <a:xfrm>
            <a:off x="396472" y="3826674"/>
            <a:ext cx="9568249" cy="1098306"/>
            <a:chOff x="396472" y="4042118"/>
            <a:chExt cx="9568249" cy="1098306"/>
          </a:xfrm>
        </p:grpSpPr>
        <p:sp>
          <p:nvSpPr>
            <p:cNvPr id="14" name="Rectángulo 13"/>
            <p:cNvSpPr/>
            <p:nvPr/>
          </p:nvSpPr>
          <p:spPr>
            <a:xfrm>
              <a:off x="396472" y="4617204"/>
              <a:ext cx="9568249" cy="523220"/>
            </a:xfrm>
            <a:prstGeom prst="rect">
              <a:avLst/>
            </a:prstGeom>
          </p:spPr>
          <p:txBody>
            <a:bodyPr wrap="square">
              <a:spAutoFit/>
            </a:bodyPr>
            <a:lstStyle/>
            <a:p>
              <a:pPr marL="171450" indent="-171450" algn="just">
                <a:spcBef>
                  <a:spcPts val="1600"/>
                </a:spcBef>
                <a:buClr>
                  <a:schemeClr val="tx1">
                    <a:lumMod val="50000"/>
                    <a:lumOff val="50000"/>
                  </a:schemeClr>
                </a:buClr>
                <a:buSzPct val="150000"/>
                <a:buFont typeface="Arial" charset="0"/>
                <a:buChar char="•"/>
              </a:pPr>
              <a:r>
                <a:rPr lang="en-ZA" sz="1400" dirty="0">
                  <a:latin typeface="Adobe Garamond Pro" charset="0"/>
                  <a:cs typeface="Adobe Garamond Pro" charset="0"/>
                </a:rPr>
                <a:t>The average spend per customer is approximately </a:t>
              </a:r>
              <a:r>
                <a:rPr lang="en-ZA" sz="1400" dirty="0" smtClean="0">
                  <a:latin typeface="Adobe Garamond Pro" charset="0"/>
                  <a:cs typeface="Adobe Garamond Pro" charset="0"/>
                </a:rPr>
                <a:t>$</a:t>
              </a:r>
              <a:r>
                <a:rPr lang="en-ZA" sz="1400" dirty="0" smtClean="0">
                  <a:latin typeface="Adobe Garamond Pro" charset="0"/>
                  <a:cs typeface="Adobe Garamond Pro" charset="0"/>
                </a:rPr>
                <a:t>25</a:t>
              </a:r>
              <a:r>
                <a:rPr lang="en-ZA" sz="1400" dirty="0" smtClean="0">
                  <a:latin typeface="Adobe Garamond Pro" charset="0"/>
                  <a:cs typeface="Adobe Garamond Pro" charset="0"/>
                </a:rPr>
                <a:t>K </a:t>
              </a:r>
              <a:r>
                <a:rPr lang="en-ZA" sz="1400" dirty="0">
                  <a:latin typeface="Adobe Garamond Pro" charset="0"/>
                  <a:cs typeface="Adobe Garamond Pro" charset="0"/>
                </a:rPr>
                <a:t>on Halogen to help optimize over $30M+ in Personnel spend or </a:t>
              </a:r>
              <a:r>
                <a:rPr lang="en-ZA" sz="1400" dirty="0" smtClean="0">
                  <a:latin typeface="Adobe Garamond Pro" charset="0"/>
                  <a:cs typeface="Adobe Garamond Pro" charset="0"/>
                </a:rPr>
                <a:t>less than 1/10 </a:t>
              </a:r>
              <a:r>
                <a:rPr lang="en-ZA" sz="1400" dirty="0">
                  <a:latin typeface="Adobe Garamond Pro" charset="0"/>
                  <a:cs typeface="Adobe Garamond Pro" charset="0"/>
                </a:rPr>
                <a:t>of 1% </a:t>
              </a:r>
            </a:p>
          </p:txBody>
        </p:sp>
        <p:sp>
          <p:nvSpPr>
            <p:cNvPr id="15" name="Rectángulo 14"/>
            <p:cNvSpPr/>
            <p:nvPr/>
          </p:nvSpPr>
          <p:spPr>
            <a:xfrm>
              <a:off x="396472" y="4042118"/>
              <a:ext cx="7706084" cy="461665"/>
            </a:xfrm>
            <a:prstGeom prst="rect">
              <a:avLst/>
            </a:prstGeom>
          </p:spPr>
          <p:txBody>
            <a:bodyPr wrap="none">
              <a:spAutoFit/>
            </a:bodyPr>
            <a:lstStyle/>
            <a:p>
              <a:r>
                <a:rPr lang="en-ZA" sz="2400" dirty="0">
                  <a:solidFill>
                    <a:schemeClr val="bg1">
                      <a:lumMod val="50000"/>
                    </a:schemeClr>
                  </a:solidFill>
                  <a:latin typeface="Segoe UI Light" charset="0"/>
                </a:rPr>
                <a:t>Spends </a:t>
              </a:r>
              <a:r>
                <a:rPr lang="en-ZA" sz="2400" dirty="0" smtClean="0">
                  <a:solidFill>
                    <a:schemeClr val="bg1">
                      <a:lumMod val="50000"/>
                    </a:schemeClr>
                  </a:solidFill>
                  <a:latin typeface="Segoe UI Light" charset="0"/>
                </a:rPr>
                <a:t>$</a:t>
              </a:r>
              <a:r>
                <a:rPr lang="en-ZA" sz="2400" dirty="0" smtClean="0">
                  <a:solidFill>
                    <a:schemeClr val="bg1">
                      <a:lumMod val="50000"/>
                    </a:schemeClr>
                  </a:solidFill>
                  <a:latin typeface="Segoe UI Light" charset="0"/>
                </a:rPr>
                <a:t>25</a:t>
              </a:r>
              <a:r>
                <a:rPr lang="en-ZA" sz="2400" dirty="0" smtClean="0">
                  <a:solidFill>
                    <a:schemeClr val="bg1">
                      <a:lumMod val="50000"/>
                    </a:schemeClr>
                  </a:solidFill>
                  <a:latin typeface="Segoe UI Light" charset="0"/>
                </a:rPr>
                <a:t>K+ </a:t>
              </a:r>
              <a:r>
                <a:rPr lang="en-ZA" sz="2400" dirty="0">
                  <a:solidFill>
                    <a:schemeClr val="bg1">
                      <a:lumMod val="50000"/>
                    </a:schemeClr>
                  </a:solidFill>
                  <a:latin typeface="Segoe UI Light" charset="0"/>
                </a:rPr>
                <a:t>on Halogen &gt; $30M on Personnel/Benefits </a:t>
              </a:r>
            </a:p>
          </p:txBody>
        </p:sp>
      </p:grpSp>
      <p:grpSp>
        <p:nvGrpSpPr>
          <p:cNvPr id="20" name="Agrupar 19"/>
          <p:cNvGrpSpPr/>
          <p:nvPr/>
        </p:nvGrpSpPr>
        <p:grpSpPr>
          <a:xfrm>
            <a:off x="378583" y="4976619"/>
            <a:ext cx="10361898" cy="1462512"/>
            <a:chOff x="396472" y="5038402"/>
            <a:chExt cx="10361898" cy="1462512"/>
          </a:xfrm>
        </p:grpSpPr>
        <p:sp>
          <p:nvSpPr>
            <p:cNvPr id="12" name="Rectángulo 6"/>
            <p:cNvSpPr/>
            <p:nvPr/>
          </p:nvSpPr>
          <p:spPr>
            <a:xfrm>
              <a:off x="396472" y="5613492"/>
              <a:ext cx="10361898" cy="887422"/>
            </a:xfrm>
            <a:prstGeom prst="rect">
              <a:avLst/>
            </a:prstGeom>
          </p:spPr>
          <p:txBody>
            <a:bodyPr wrap="square">
              <a:spAutoFit/>
            </a:bodyPr>
            <a:lstStyle/>
            <a:p>
              <a:pPr marL="171450" indent="-171450" algn="just">
                <a:lnSpc>
                  <a:spcPts val="975"/>
                </a:lnSpc>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Spends more each year</a:t>
              </a:r>
              <a:endParaRPr lang="en-ZA" sz="1400" dirty="0">
                <a:latin typeface="Adobe Garamond Pro" charset="0"/>
                <a:cs typeface="Adobe Garamond Pro" charset="0"/>
              </a:endParaRPr>
            </a:p>
            <a:p>
              <a:pPr marL="171450" indent="-171450" algn="just">
                <a:lnSpc>
                  <a:spcPts val="975"/>
                </a:lnSpc>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As the offerings get populated with critical data, the applications become more useful over time.</a:t>
              </a:r>
            </a:p>
            <a:p>
              <a:pPr marL="171450" indent="-171450" algn="just">
                <a:lnSpc>
                  <a:spcPts val="975"/>
                </a:lnSpc>
                <a:spcBef>
                  <a:spcPts val="1600"/>
                </a:spcBef>
                <a:buClr>
                  <a:schemeClr val="tx1">
                    <a:lumMod val="50000"/>
                    <a:lumOff val="50000"/>
                  </a:schemeClr>
                </a:buClr>
                <a:buSzPct val="150000"/>
                <a:buFont typeface="Arial" charset="0"/>
                <a:buChar char="•"/>
              </a:pPr>
              <a:r>
                <a:rPr lang="en-ZA" sz="1400" dirty="0" smtClean="0">
                  <a:latin typeface="Adobe Garamond Pro" charset="0"/>
                  <a:cs typeface="Adobe Garamond Pro" charset="0"/>
                </a:rPr>
                <a:t>Switching is possible, but relative to the product cost should not be an attractive proposition</a:t>
              </a:r>
              <a:endParaRPr lang="en-ZA" sz="1400" dirty="0">
                <a:latin typeface="Adobe Garamond Pro" charset="0"/>
                <a:cs typeface="Adobe Garamond Pro" charset="0"/>
              </a:endParaRPr>
            </a:p>
          </p:txBody>
        </p:sp>
        <p:sp>
          <p:nvSpPr>
            <p:cNvPr id="16" name="Rectángulo 15"/>
            <p:cNvSpPr/>
            <p:nvPr/>
          </p:nvSpPr>
          <p:spPr>
            <a:xfrm>
              <a:off x="396472" y="5038402"/>
              <a:ext cx="7671090" cy="461665"/>
            </a:xfrm>
            <a:prstGeom prst="rect">
              <a:avLst/>
            </a:prstGeom>
          </p:spPr>
          <p:txBody>
            <a:bodyPr wrap="none">
              <a:spAutoFit/>
            </a:bodyPr>
            <a:lstStyle/>
            <a:p>
              <a:r>
                <a:rPr lang="en-ZA" sz="2400" dirty="0">
                  <a:solidFill>
                    <a:schemeClr val="bg1">
                      <a:lumMod val="65000"/>
                    </a:schemeClr>
                  </a:solidFill>
                  <a:latin typeface="Segoe UI Light" charset="0"/>
                </a:rPr>
                <a:t>Solves Real Problems / Gets More Valuable Over Time </a:t>
              </a:r>
            </a:p>
          </p:txBody>
        </p:sp>
      </p:grpSp>
      <p:pic>
        <p:nvPicPr>
          <p:cNvPr id="22"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210640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11112539" y="3290501"/>
            <a:ext cx="1890962" cy="276999"/>
          </a:xfrm>
          <a:prstGeom prst="rect">
            <a:avLst/>
          </a:prstGeom>
        </p:spPr>
        <p:txBody>
          <a:bodyPr wrap="none">
            <a:spAutoFit/>
          </a:bodyPr>
          <a:lstStyle/>
          <a:p>
            <a:pPr>
              <a:defRPr/>
            </a:pPr>
            <a:r>
              <a:rPr lang="en-ZA" sz="1200" dirty="0">
                <a:solidFill>
                  <a:schemeClr val="bg1">
                    <a:lumMod val="75000"/>
                  </a:schemeClr>
                </a:solidFill>
                <a:latin typeface="Segoe UI light"/>
                <a:cs typeface="Segoe UI light"/>
              </a:rPr>
              <a:t>www.greenhavenroad.com</a:t>
            </a:r>
          </a:p>
        </p:txBody>
      </p:sp>
      <p:pic>
        <p:nvPicPr>
          <p:cNvPr id="10" name="Picture 9"/>
          <p:cNvPicPr>
            <a:picLocks noChangeAspect="1"/>
          </p:cNvPicPr>
          <p:nvPr/>
        </p:nvPicPr>
        <p:blipFill>
          <a:blip r:embed="rId3"/>
          <a:stretch>
            <a:fillRect/>
          </a:stretch>
        </p:blipFill>
        <p:spPr>
          <a:xfrm>
            <a:off x="1242230" y="1118017"/>
            <a:ext cx="9704364" cy="5189725"/>
          </a:xfrm>
          <a:prstGeom prst="rect">
            <a:avLst/>
          </a:prstGeom>
        </p:spPr>
      </p:pic>
      <p:sp>
        <p:nvSpPr>
          <p:cNvPr id="14" name="Content Placeholder 8"/>
          <p:cNvSpPr>
            <a:spLocks noGrp="1"/>
          </p:cNvSpPr>
          <p:nvPr>
            <p:ph idx="20"/>
          </p:nvPr>
        </p:nvSpPr>
        <p:spPr>
          <a:xfrm>
            <a:off x="4641612" y="6601234"/>
            <a:ext cx="2905601" cy="346412"/>
          </a:xfrm>
        </p:spPr>
        <p:txBody>
          <a:bodyPr>
            <a:normAutofit/>
          </a:bodyPr>
          <a:lstStyle/>
          <a:p>
            <a:pPr eaLnBrk="1" hangingPunct="1">
              <a:defRPr/>
            </a:pPr>
            <a:r>
              <a:rPr lang="en-ZA" sz="1100" dirty="0">
                <a:solidFill>
                  <a:srgbClr val="7F7F7F"/>
                </a:solidFill>
                <a:latin typeface="Segoe UI light"/>
                <a:cs typeface="Segoe UI light"/>
              </a:rPr>
              <a:t>Source: Halogen Software Investor </a:t>
            </a:r>
            <a:r>
              <a:rPr lang="en-ZA" sz="1100" dirty="0" smtClean="0">
                <a:solidFill>
                  <a:srgbClr val="7F7F7F"/>
                </a:solidFill>
                <a:latin typeface="Segoe UI light"/>
                <a:cs typeface="Segoe UI light"/>
              </a:rPr>
              <a:t>Presentation </a:t>
            </a:r>
            <a:endParaRPr lang="en-ZA" sz="1100" dirty="0">
              <a:solidFill>
                <a:srgbClr val="7F7F7F"/>
              </a:solidFill>
              <a:latin typeface="Segoe UI light"/>
              <a:cs typeface="Segoe UI light"/>
            </a:endParaRPr>
          </a:p>
        </p:txBody>
      </p:sp>
      <p:sp>
        <p:nvSpPr>
          <p:cNvPr id="4" name="Rectángulo 3"/>
          <p:cNvSpPr/>
          <p:nvPr/>
        </p:nvSpPr>
        <p:spPr>
          <a:xfrm>
            <a:off x="609301" y="450334"/>
            <a:ext cx="4675639" cy="461665"/>
          </a:xfrm>
          <a:prstGeom prst="rect">
            <a:avLst/>
          </a:prstGeom>
        </p:spPr>
        <p:txBody>
          <a:bodyPr wrap="none">
            <a:spAutoFit/>
          </a:bodyPr>
          <a:lstStyle/>
          <a:p>
            <a:r>
              <a:rPr lang="en-ZA" sz="2400" dirty="0">
                <a:solidFill>
                  <a:srgbClr val="51AE85"/>
                </a:solidFill>
                <a:latin typeface="Segoe UI light"/>
                <a:cs typeface="Segoe UI light"/>
              </a:rPr>
              <a:t>WELL RECEIVED IN MARKETPLACE</a:t>
            </a:r>
            <a:endParaRPr lang="en-US" sz="2400" dirty="0">
              <a:solidFill>
                <a:srgbClr val="51AE85"/>
              </a:solidFill>
            </a:endParaRPr>
          </a:p>
        </p:txBody>
      </p:sp>
      <p:pic>
        <p:nvPicPr>
          <p:cNvPr id="9"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1175759" y="102792"/>
            <a:ext cx="923598" cy="94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196758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4948</TotalTime>
  <Words>3221</Words>
  <Application>Microsoft Office PowerPoint</Application>
  <PresentationFormat>Custom</PresentationFormat>
  <Paragraphs>608</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Adobe Garamond Pro</vt:lpstr>
      <vt:lpstr>Arial</vt:lpstr>
      <vt:lpstr>Calibri</vt:lpstr>
      <vt:lpstr>Segoe</vt:lpstr>
      <vt:lpstr>Segoe UI light</vt:lpstr>
      <vt:lpstr>Segoe UI light</vt:lpstr>
      <vt:lpstr>Tema de Office</vt:lpstr>
      <vt:lpstr>PowerPoint Presentation</vt:lpstr>
      <vt:lpstr>PowerPoint Presentation</vt:lpstr>
      <vt:lpstr>PERFORMANCE HISTORY THROUGHOUT LIFE OF STRATEGY – BY MONTH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Miller</dc:creator>
  <cp:lastModifiedBy>Scott Miller</cp:lastModifiedBy>
  <cp:revision>22</cp:revision>
  <dcterms:modified xsi:type="dcterms:W3CDTF">2015-06-29T04:11:21Z</dcterms:modified>
</cp:coreProperties>
</file>