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56" r:id="rId2"/>
    <p:sldId id="295" r:id="rId3"/>
    <p:sldId id="450" r:id="rId4"/>
    <p:sldId id="451" r:id="rId5"/>
    <p:sldId id="356" r:id="rId6"/>
    <p:sldId id="423" r:id="rId7"/>
    <p:sldId id="440" r:id="rId8"/>
    <p:sldId id="411" r:id="rId9"/>
    <p:sldId id="415" r:id="rId10"/>
    <p:sldId id="412" r:id="rId11"/>
    <p:sldId id="413" r:id="rId12"/>
    <p:sldId id="414" r:id="rId13"/>
    <p:sldId id="368" r:id="rId14"/>
    <p:sldId id="410" r:id="rId15"/>
    <p:sldId id="438" r:id="rId16"/>
    <p:sldId id="428" r:id="rId17"/>
    <p:sldId id="416" r:id="rId18"/>
    <p:sldId id="363" r:id="rId19"/>
    <p:sldId id="431" r:id="rId20"/>
    <p:sldId id="377" r:id="rId21"/>
    <p:sldId id="378" r:id="rId22"/>
    <p:sldId id="424" r:id="rId23"/>
    <p:sldId id="397" r:id="rId24"/>
    <p:sldId id="395" r:id="rId25"/>
    <p:sldId id="396" r:id="rId26"/>
    <p:sldId id="398" r:id="rId27"/>
    <p:sldId id="419" r:id="rId28"/>
    <p:sldId id="421" r:id="rId29"/>
    <p:sldId id="444" r:id="rId30"/>
    <p:sldId id="445" r:id="rId31"/>
    <p:sldId id="439" r:id="rId32"/>
    <p:sldId id="427" r:id="rId33"/>
    <p:sldId id="403" r:id="rId34"/>
    <p:sldId id="429" r:id="rId35"/>
    <p:sldId id="448" r:id="rId36"/>
    <p:sldId id="434" r:id="rId37"/>
    <p:sldId id="391" r:id="rId38"/>
    <p:sldId id="449" r:id="rId39"/>
    <p:sldId id="40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3CB"/>
    <a:srgbClr val="005000"/>
    <a:srgbClr val="F4F4F2"/>
    <a:srgbClr val="96B7E8"/>
    <a:srgbClr val="5986E1"/>
    <a:srgbClr val="0083E6"/>
    <a:srgbClr val="9148C8"/>
    <a:srgbClr val="FFCC66"/>
    <a:srgbClr val="4D95A9"/>
    <a:srgbClr val="6A9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86323" autoAdjust="0"/>
  </p:normalViewPr>
  <p:slideViewPr>
    <p:cSldViewPr>
      <p:cViewPr varScale="1">
        <p:scale>
          <a:sx n="63" d="100"/>
          <a:sy n="63" d="100"/>
        </p:scale>
        <p:origin x="1328" y="44"/>
      </p:cViewPr>
      <p:guideLst>
        <p:guide orient="horz" pos="2160"/>
        <p:guide pos="2880"/>
      </p:guideLst>
    </p:cSldViewPr>
  </p:slideViewPr>
  <p:outlineViewPr>
    <p:cViewPr>
      <p:scale>
        <a:sx n="33" d="100"/>
        <a:sy n="33" d="100"/>
      </p:scale>
      <p:origin x="0" y="2574"/>
    </p:cViewPr>
  </p:outlineViewPr>
  <p:notesTextViewPr>
    <p:cViewPr>
      <p:scale>
        <a:sx n="1" d="1"/>
        <a:sy n="1" d="1"/>
      </p:scale>
      <p:origin x="0" y="0"/>
    </p:cViewPr>
  </p:notesTextViewPr>
  <p:sorterViewPr>
    <p:cViewPr>
      <p:scale>
        <a:sx n="100" d="100"/>
        <a:sy n="100" d="100"/>
      </p:scale>
      <p:origin x="0" y="5790"/>
    </p:cViewPr>
  </p:sorterViewPr>
  <p:notesViewPr>
    <p:cSldViewPr>
      <p:cViewPr varScale="1">
        <p:scale>
          <a:sx n="53" d="100"/>
          <a:sy n="53" d="100"/>
        </p:scale>
        <p:origin x="-280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rick\OneDrive\Documents\BAM%202014\Stocks\Liberty%20Media\CHTR%20Model\CHTR_June%202015%20Model_17.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Sports/Non-Sports</a:t>
            </a:r>
            <a:r>
              <a:rPr lang="en-US" b="1" baseline="0" dirty="0" smtClean="0"/>
              <a:t> CAGR</a:t>
            </a:r>
            <a:r>
              <a:rPr lang="en-US" b="1" baseline="0" dirty="0"/>
              <a:t>:  11%/7%</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'Content Costs'!$A$2</c:f>
              <c:strCache>
                <c:ptCount val="1"/>
                <c:pt idx="0">
                  <c:v>Sports</c:v>
                </c:pt>
              </c:strCache>
            </c:strRef>
          </c:tx>
          <c:spPr>
            <a:solidFill>
              <a:schemeClr val="accent1"/>
            </a:solidFill>
            <a:ln>
              <a:noFill/>
            </a:ln>
            <a:effectLst/>
          </c:spPr>
          <c:dLbls>
            <c:dLbl>
              <c:idx val="3"/>
              <c:layout>
                <c:manualLayout>
                  <c:x val="-2.1825396825396824E-2"/>
                  <c:y val="-7.14285714285715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'Content Costs'!$B$1:$E$1</c:f>
              <c:strCache>
                <c:ptCount val="4"/>
                <c:pt idx="0">
                  <c:v>2005</c:v>
                </c:pt>
                <c:pt idx="1">
                  <c:v>2010</c:v>
                </c:pt>
                <c:pt idx="2">
                  <c:v>2015E</c:v>
                </c:pt>
                <c:pt idx="3">
                  <c:v>2018E</c:v>
                </c:pt>
              </c:strCache>
            </c:strRef>
          </c:cat>
          <c:val>
            <c:numRef>
              <c:f>'Content Costs'!$B$2:$E$2</c:f>
              <c:numCache>
                <c:formatCode>"$"#,##0_);\("$"#,##0\)</c:formatCode>
                <c:ptCount val="4"/>
                <c:pt idx="0">
                  <c:v>7</c:v>
                </c:pt>
                <c:pt idx="1">
                  <c:v>12</c:v>
                </c:pt>
                <c:pt idx="2">
                  <c:v>20</c:v>
                </c:pt>
                <c:pt idx="3">
                  <c:v>27</c:v>
                </c:pt>
              </c:numCache>
            </c:numRef>
          </c:val>
        </c:ser>
        <c:ser>
          <c:idx val="1"/>
          <c:order val="1"/>
          <c:tx>
            <c:strRef>
              <c:f>'Content Costs'!$A$3</c:f>
              <c:strCache>
                <c:ptCount val="1"/>
                <c:pt idx="0">
                  <c:v>Non-Sports</c:v>
                </c:pt>
              </c:strCache>
            </c:strRef>
          </c:tx>
          <c:spPr>
            <a:solidFill>
              <a:schemeClr val="accent3">
                <a:lumMod val="75000"/>
              </a:schemeClr>
            </a:solidFill>
            <a:ln>
              <a:noFill/>
            </a:ln>
            <a:effectLst/>
          </c:spPr>
          <c:dLbls>
            <c:dLbl>
              <c:idx val="0"/>
              <c:layout>
                <c:manualLayout>
                  <c:x val="1.7857142857142856E-2"/>
                  <c:y val="-2.04081632653061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791694574682832E-3"/>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91694574680868E-3"/>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1433355659745579E-2"/>
                  <c:y val="-6.0185185185185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'Content Costs'!$B$1:$E$1</c:f>
              <c:strCache>
                <c:ptCount val="4"/>
                <c:pt idx="0">
                  <c:v>2005</c:v>
                </c:pt>
                <c:pt idx="1">
                  <c:v>2010</c:v>
                </c:pt>
                <c:pt idx="2">
                  <c:v>2015E</c:v>
                </c:pt>
                <c:pt idx="3">
                  <c:v>2018E</c:v>
                </c:pt>
              </c:strCache>
            </c:strRef>
          </c:cat>
          <c:val>
            <c:numRef>
              <c:f>'Content Costs'!$B$3:$E$3</c:f>
              <c:numCache>
                <c:formatCode>"$"#,##0_);\("$"#,##0\)</c:formatCode>
                <c:ptCount val="4"/>
                <c:pt idx="0">
                  <c:v>15</c:v>
                </c:pt>
                <c:pt idx="1">
                  <c:v>23</c:v>
                </c:pt>
                <c:pt idx="2">
                  <c:v>31</c:v>
                </c:pt>
                <c:pt idx="3">
                  <c:v>36</c:v>
                </c:pt>
              </c:numCache>
            </c:numRef>
          </c:val>
        </c:ser>
        <c:dLbls>
          <c:showLegendKey val="0"/>
          <c:showVal val="0"/>
          <c:showCatName val="0"/>
          <c:showSerName val="0"/>
          <c:showPercent val="0"/>
          <c:showBubbleSize val="0"/>
        </c:dLbls>
        <c:axId val="340380880"/>
        <c:axId val="340381272"/>
      </c:areaChart>
      <c:lineChart>
        <c:grouping val="stacked"/>
        <c:varyColors val="0"/>
        <c:ser>
          <c:idx val="2"/>
          <c:order val="2"/>
          <c:tx>
            <c:strRef>
              <c:f>'Content Costs'!$A$4</c:f>
              <c:strCache>
                <c:ptCount val="1"/>
                <c:pt idx="0">
                  <c:v>Avg Cable Contribution Margin</c:v>
                </c:pt>
              </c:strCache>
            </c:strRef>
          </c:tx>
          <c:spPr>
            <a:ln w="28575" cap="rnd">
              <a:solidFill>
                <a:srgbClr val="7030A0"/>
              </a:solidFill>
              <a:round/>
            </a:ln>
            <a:effectLst/>
          </c:spPr>
          <c:marker>
            <c:symbol val="circle"/>
            <c:size val="5"/>
            <c:spPr>
              <a:solidFill>
                <a:schemeClr val="accent3"/>
              </a:solidFill>
              <a:ln w="9525">
                <a:solidFill>
                  <a:srgbClr val="7030A0"/>
                </a:solidFill>
              </a:ln>
              <a:effectLst/>
            </c:spPr>
          </c:marker>
          <c:cat>
            <c:strRef>
              <c:f>'Content Costs'!$B$1:$E$1</c:f>
              <c:strCache>
                <c:ptCount val="4"/>
                <c:pt idx="0">
                  <c:v>2005</c:v>
                </c:pt>
                <c:pt idx="1">
                  <c:v>2010</c:v>
                </c:pt>
                <c:pt idx="2">
                  <c:v>2015E</c:v>
                </c:pt>
                <c:pt idx="3">
                  <c:v>2018E</c:v>
                </c:pt>
              </c:strCache>
            </c:strRef>
          </c:cat>
          <c:val>
            <c:numRef>
              <c:f>'Content Costs'!$B$4:$E$4</c:f>
              <c:numCache>
                <c:formatCode>0%</c:formatCode>
                <c:ptCount val="4"/>
                <c:pt idx="0">
                  <c:v>0.64</c:v>
                </c:pt>
                <c:pt idx="1">
                  <c:v>0.55000000000000004</c:v>
                </c:pt>
                <c:pt idx="2">
                  <c:v>0.39</c:v>
                </c:pt>
                <c:pt idx="3">
                  <c:v>0.3</c:v>
                </c:pt>
              </c:numCache>
            </c:numRef>
          </c:val>
          <c:smooth val="0"/>
        </c:ser>
        <c:dLbls>
          <c:showLegendKey val="0"/>
          <c:showVal val="0"/>
          <c:showCatName val="0"/>
          <c:showSerName val="0"/>
          <c:showPercent val="0"/>
          <c:showBubbleSize val="0"/>
        </c:dLbls>
        <c:marker val="1"/>
        <c:smooth val="0"/>
        <c:axId val="340379704"/>
        <c:axId val="340380096"/>
      </c:lineChart>
      <c:catAx>
        <c:axId val="340380880"/>
        <c:scaling>
          <c:orientation val="minMax"/>
        </c:scaling>
        <c:delete val="0"/>
        <c:axPos val="b"/>
        <c:title>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40381272"/>
        <c:crosses val="autoZero"/>
        <c:auto val="1"/>
        <c:lblAlgn val="ctr"/>
        <c:lblOffset val="100"/>
        <c:noMultiLvlLbl val="0"/>
      </c:catAx>
      <c:valAx>
        <c:axId val="340381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Content</a:t>
                </a:r>
                <a:r>
                  <a:rPr lang="en-US" baseline="0"/>
                  <a:t> SPend ($B)</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380880"/>
        <c:crosses val="autoZero"/>
        <c:crossBetween val="between"/>
      </c:valAx>
      <c:valAx>
        <c:axId val="3403800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Video</a:t>
                </a:r>
                <a:r>
                  <a:rPr lang="en-US" baseline="0"/>
                  <a:t> Est. Contribution Margin</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0379704"/>
        <c:crosses val="max"/>
        <c:crossBetween val="between"/>
      </c:valAx>
      <c:catAx>
        <c:axId val="340379704"/>
        <c:scaling>
          <c:orientation val="minMax"/>
        </c:scaling>
        <c:delete val="1"/>
        <c:axPos val="b"/>
        <c:numFmt formatCode="General" sourceLinked="1"/>
        <c:majorTickMark val="out"/>
        <c:minorTickMark val="none"/>
        <c:tickLblPos val="nextTo"/>
        <c:crossAx val="3403800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9050">
      <a:solidFill>
        <a:srgbClr val="0070C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CB1D2339-B873-4CC7-B1D6-7DD3F9BBF698}" type="datetimeFigureOut">
              <a:rPr lang="en-US" smtClean="0"/>
              <a:pPr/>
              <a:t>7/6/2015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1F589ACA-7F34-43FF-9C9C-1689496E569E}" type="slidenum">
              <a:rPr lang="en-US" smtClean="0"/>
              <a:pPr/>
              <a:t>‹#›</a:t>
            </a:fld>
            <a:endParaRPr lang="en-US"/>
          </a:p>
        </p:txBody>
      </p:sp>
    </p:spTree>
    <p:extLst>
      <p:ext uri="{BB962C8B-B14F-4D97-AF65-F5344CB8AC3E}">
        <p14:creationId xmlns:p14="http://schemas.microsoft.com/office/powerpoint/2010/main" val="28599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a:t>
            </a:fld>
            <a:endParaRPr lang="en-US"/>
          </a:p>
        </p:txBody>
      </p:sp>
    </p:spTree>
    <p:extLst>
      <p:ext uri="{BB962C8B-B14F-4D97-AF65-F5344CB8AC3E}">
        <p14:creationId xmlns:p14="http://schemas.microsoft.com/office/powerpoint/2010/main" val="349383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10</a:t>
            </a:fld>
            <a:endParaRPr lang="en-US"/>
          </a:p>
        </p:txBody>
      </p:sp>
    </p:spTree>
    <p:extLst>
      <p:ext uri="{BB962C8B-B14F-4D97-AF65-F5344CB8AC3E}">
        <p14:creationId xmlns:p14="http://schemas.microsoft.com/office/powerpoint/2010/main" val="50989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11</a:t>
            </a:fld>
            <a:endParaRPr lang="en-US"/>
          </a:p>
        </p:txBody>
      </p:sp>
    </p:spTree>
    <p:extLst>
      <p:ext uri="{BB962C8B-B14F-4D97-AF65-F5344CB8AC3E}">
        <p14:creationId xmlns:p14="http://schemas.microsoft.com/office/powerpoint/2010/main" val="225543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12</a:t>
            </a:fld>
            <a:endParaRPr lang="en-US"/>
          </a:p>
        </p:txBody>
      </p:sp>
    </p:spTree>
    <p:extLst>
      <p:ext uri="{BB962C8B-B14F-4D97-AF65-F5344CB8AC3E}">
        <p14:creationId xmlns:p14="http://schemas.microsoft.com/office/powerpoint/2010/main" val="310517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13</a:t>
            </a:fld>
            <a:endParaRPr lang="en-US"/>
          </a:p>
        </p:txBody>
      </p:sp>
    </p:spTree>
    <p:extLst>
      <p:ext uri="{BB962C8B-B14F-4D97-AF65-F5344CB8AC3E}">
        <p14:creationId xmlns:p14="http://schemas.microsoft.com/office/powerpoint/2010/main" val="256480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14</a:t>
            </a:fld>
            <a:endParaRPr lang="en-US"/>
          </a:p>
        </p:txBody>
      </p:sp>
    </p:spTree>
    <p:extLst>
      <p:ext uri="{BB962C8B-B14F-4D97-AF65-F5344CB8AC3E}">
        <p14:creationId xmlns:p14="http://schemas.microsoft.com/office/powerpoint/2010/main" val="1863479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15</a:t>
            </a:fld>
            <a:endParaRPr lang="en-US"/>
          </a:p>
        </p:txBody>
      </p:sp>
    </p:spTree>
    <p:extLst>
      <p:ext uri="{BB962C8B-B14F-4D97-AF65-F5344CB8AC3E}">
        <p14:creationId xmlns:p14="http://schemas.microsoft.com/office/powerpoint/2010/main" val="127093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16</a:t>
            </a:fld>
            <a:endParaRPr lang="en-US"/>
          </a:p>
        </p:txBody>
      </p:sp>
    </p:spTree>
    <p:extLst>
      <p:ext uri="{BB962C8B-B14F-4D97-AF65-F5344CB8AC3E}">
        <p14:creationId xmlns:p14="http://schemas.microsoft.com/office/powerpoint/2010/main" val="139923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17</a:t>
            </a:fld>
            <a:endParaRPr lang="en-US"/>
          </a:p>
        </p:txBody>
      </p:sp>
    </p:spTree>
    <p:extLst>
      <p:ext uri="{BB962C8B-B14F-4D97-AF65-F5344CB8AC3E}">
        <p14:creationId xmlns:p14="http://schemas.microsoft.com/office/powerpoint/2010/main" val="375451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18</a:t>
            </a:fld>
            <a:endParaRPr lang="en-US"/>
          </a:p>
        </p:txBody>
      </p:sp>
    </p:spTree>
    <p:extLst>
      <p:ext uri="{BB962C8B-B14F-4D97-AF65-F5344CB8AC3E}">
        <p14:creationId xmlns:p14="http://schemas.microsoft.com/office/powerpoint/2010/main" val="116814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19</a:t>
            </a:fld>
            <a:endParaRPr lang="en-US"/>
          </a:p>
        </p:txBody>
      </p:sp>
    </p:spTree>
    <p:extLst>
      <p:ext uri="{BB962C8B-B14F-4D97-AF65-F5344CB8AC3E}">
        <p14:creationId xmlns:p14="http://schemas.microsoft.com/office/powerpoint/2010/main" val="228508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a:t>
            </a:fld>
            <a:endParaRPr lang="en-US"/>
          </a:p>
        </p:txBody>
      </p:sp>
    </p:spTree>
    <p:extLst>
      <p:ext uri="{BB962C8B-B14F-4D97-AF65-F5344CB8AC3E}">
        <p14:creationId xmlns:p14="http://schemas.microsoft.com/office/powerpoint/2010/main" val="1270938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20</a:t>
            </a:fld>
            <a:endParaRPr lang="en-US"/>
          </a:p>
        </p:txBody>
      </p:sp>
    </p:spTree>
    <p:extLst>
      <p:ext uri="{BB962C8B-B14F-4D97-AF65-F5344CB8AC3E}">
        <p14:creationId xmlns:p14="http://schemas.microsoft.com/office/powerpoint/2010/main" val="169844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21</a:t>
            </a:fld>
            <a:endParaRPr lang="en-US"/>
          </a:p>
        </p:txBody>
      </p:sp>
    </p:spTree>
    <p:extLst>
      <p:ext uri="{BB962C8B-B14F-4D97-AF65-F5344CB8AC3E}">
        <p14:creationId xmlns:p14="http://schemas.microsoft.com/office/powerpoint/2010/main" val="1324046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22</a:t>
            </a:fld>
            <a:endParaRPr lang="en-US"/>
          </a:p>
        </p:txBody>
      </p:sp>
    </p:spTree>
    <p:extLst>
      <p:ext uri="{BB962C8B-B14F-4D97-AF65-F5344CB8AC3E}">
        <p14:creationId xmlns:p14="http://schemas.microsoft.com/office/powerpoint/2010/main" val="315257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23</a:t>
            </a:fld>
            <a:endParaRPr lang="en-US"/>
          </a:p>
        </p:txBody>
      </p:sp>
    </p:spTree>
    <p:extLst>
      <p:ext uri="{BB962C8B-B14F-4D97-AF65-F5344CB8AC3E}">
        <p14:creationId xmlns:p14="http://schemas.microsoft.com/office/powerpoint/2010/main" val="1007757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24</a:t>
            </a:fld>
            <a:endParaRPr lang="en-US"/>
          </a:p>
        </p:txBody>
      </p:sp>
    </p:spTree>
    <p:extLst>
      <p:ext uri="{BB962C8B-B14F-4D97-AF65-F5344CB8AC3E}">
        <p14:creationId xmlns:p14="http://schemas.microsoft.com/office/powerpoint/2010/main" val="133705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25</a:t>
            </a:fld>
            <a:endParaRPr lang="en-US"/>
          </a:p>
        </p:txBody>
      </p:sp>
    </p:spTree>
    <p:extLst>
      <p:ext uri="{BB962C8B-B14F-4D97-AF65-F5344CB8AC3E}">
        <p14:creationId xmlns:p14="http://schemas.microsoft.com/office/powerpoint/2010/main" val="304074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26</a:t>
            </a:fld>
            <a:endParaRPr lang="en-US"/>
          </a:p>
        </p:txBody>
      </p:sp>
    </p:spTree>
    <p:extLst>
      <p:ext uri="{BB962C8B-B14F-4D97-AF65-F5344CB8AC3E}">
        <p14:creationId xmlns:p14="http://schemas.microsoft.com/office/powerpoint/2010/main" val="1283813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27</a:t>
            </a:fld>
            <a:endParaRPr lang="en-US"/>
          </a:p>
        </p:txBody>
      </p:sp>
    </p:spTree>
    <p:extLst>
      <p:ext uri="{BB962C8B-B14F-4D97-AF65-F5344CB8AC3E}">
        <p14:creationId xmlns:p14="http://schemas.microsoft.com/office/powerpoint/2010/main" val="196770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28</a:t>
            </a:fld>
            <a:endParaRPr lang="en-US"/>
          </a:p>
        </p:txBody>
      </p:sp>
    </p:spTree>
    <p:extLst>
      <p:ext uri="{BB962C8B-B14F-4D97-AF65-F5344CB8AC3E}">
        <p14:creationId xmlns:p14="http://schemas.microsoft.com/office/powerpoint/2010/main" val="46606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29</a:t>
            </a:fld>
            <a:endParaRPr lang="en-US"/>
          </a:p>
        </p:txBody>
      </p:sp>
    </p:spTree>
    <p:extLst>
      <p:ext uri="{BB962C8B-B14F-4D97-AF65-F5344CB8AC3E}">
        <p14:creationId xmlns:p14="http://schemas.microsoft.com/office/powerpoint/2010/main" val="309439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a:t>
            </a:fld>
            <a:endParaRPr lang="en-US"/>
          </a:p>
        </p:txBody>
      </p:sp>
    </p:spTree>
    <p:extLst>
      <p:ext uri="{BB962C8B-B14F-4D97-AF65-F5344CB8AC3E}">
        <p14:creationId xmlns:p14="http://schemas.microsoft.com/office/powerpoint/2010/main" val="3536220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30</a:t>
            </a:fld>
            <a:endParaRPr lang="en-US"/>
          </a:p>
        </p:txBody>
      </p:sp>
    </p:spTree>
    <p:extLst>
      <p:ext uri="{BB962C8B-B14F-4D97-AF65-F5344CB8AC3E}">
        <p14:creationId xmlns:p14="http://schemas.microsoft.com/office/powerpoint/2010/main" val="2293300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31</a:t>
            </a:fld>
            <a:endParaRPr lang="en-US"/>
          </a:p>
        </p:txBody>
      </p:sp>
    </p:spTree>
    <p:extLst>
      <p:ext uri="{BB962C8B-B14F-4D97-AF65-F5344CB8AC3E}">
        <p14:creationId xmlns:p14="http://schemas.microsoft.com/office/powerpoint/2010/main" val="1270938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32</a:t>
            </a:fld>
            <a:endParaRPr lang="en-US"/>
          </a:p>
        </p:txBody>
      </p:sp>
    </p:spTree>
    <p:extLst>
      <p:ext uri="{BB962C8B-B14F-4D97-AF65-F5344CB8AC3E}">
        <p14:creationId xmlns:p14="http://schemas.microsoft.com/office/powerpoint/2010/main" val="85523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33</a:t>
            </a:fld>
            <a:endParaRPr lang="en-US"/>
          </a:p>
        </p:txBody>
      </p:sp>
    </p:spTree>
    <p:extLst>
      <p:ext uri="{BB962C8B-B14F-4D97-AF65-F5344CB8AC3E}">
        <p14:creationId xmlns:p14="http://schemas.microsoft.com/office/powerpoint/2010/main" val="2860074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34</a:t>
            </a:fld>
            <a:endParaRPr lang="en-US"/>
          </a:p>
        </p:txBody>
      </p:sp>
    </p:spTree>
    <p:extLst>
      <p:ext uri="{BB962C8B-B14F-4D97-AF65-F5344CB8AC3E}">
        <p14:creationId xmlns:p14="http://schemas.microsoft.com/office/powerpoint/2010/main" val="3158294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35</a:t>
            </a:fld>
            <a:endParaRPr lang="en-US"/>
          </a:p>
        </p:txBody>
      </p:sp>
    </p:spTree>
    <p:extLst>
      <p:ext uri="{BB962C8B-B14F-4D97-AF65-F5344CB8AC3E}">
        <p14:creationId xmlns:p14="http://schemas.microsoft.com/office/powerpoint/2010/main" val="2662508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36</a:t>
            </a:fld>
            <a:endParaRPr lang="en-US"/>
          </a:p>
        </p:txBody>
      </p:sp>
    </p:spTree>
    <p:extLst>
      <p:ext uri="{BB962C8B-B14F-4D97-AF65-F5344CB8AC3E}">
        <p14:creationId xmlns:p14="http://schemas.microsoft.com/office/powerpoint/2010/main" val="3386073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37</a:t>
            </a:fld>
            <a:endParaRPr lang="en-US"/>
          </a:p>
        </p:txBody>
      </p:sp>
    </p:spTree>
    <p:extLst>
      <p:ext uri="{BB962C8B-B14F-4D97-AF65-F5344CB8AC3E}">
        <p14:creationId xmlns:p14="http://schemas.microsoft.com/office/powerpoint/2010/main" val="1532577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38</a:t>
            </a:fld>
            <a:endParaRPr lang="en-US"/>
          </a:p>
        </p:txBody>
      </p:sp>
    </p:spTree>
    <p:extLst>
      <p:ext uri="{BB962C8B-B14F-4D97-AF65-F5344CB8AC3E}">
        <p14:creationId xmlns:p14="http://schemas.microsoft.com/office/powerpoint/2010/main" val="1773241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39</a:t>
            </a:fld>
            <a:endParaRPr lang="en-US"/>
          </a:p>
        </p:txBody>
      </p:sp>
    </p:spTree>
    <p:extLst>
      <p:ext uri="{BB962C8B-B14F-4D97-AF65-F5344CB8AC3E}">
        <p14:creationId xmlns:p14="http://schemas.microsoft.com/office/powerpoint/2010/main" val="403730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4</a:t>
            </a:fld>
            <a:endParaRPr lang="en-US"/>
          </a:p>
        </p:txBody>
      </p:sp>
    </p:spTree>
    <p:extLst>
      <p:ext uri="{BB962C8B-B14F-4D97-AF65-F5344CB8AC3E}">
        <p14:creationId xmlns:p14="http://schemas.microsoft.com/office/powerpoint/2010/main" val="384437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5</a:t>
            </a:fld>
            <a:endParaRPr lang="en-US"/>
          </a:p>
        </p:txBody>
      </p:sp>
    </p:spTree>
    <p:extLst>
      <p:ext uri="{BB962C8B-B14F-4D97-AF65-F5344CB8AC3E}">
        <p14:creationId xmlns:p14="http://schemas.microsoft.com/office/powerpoint/2010/main" val="217150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6</a:t>
            </a:fld>
            <a:endParaRPr lang="en-US"/>
          </a:p>
        </p:txBody>
      </p:sp>
    </p:spTree>
    <p:extLst>
      <p:ext uri="{BB962C8B-B14F-4D97-AF65-F5344CB8AC3E}">
        <p14:creationId xmlns:p14="http://schemas.microsoft.com/office/powerpoint/2010/main" val="20970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7</a:t>
            </a:fld>
            <a:endParaRPr lang="en-US"/>
          </a:p>
        </p:txBody>
      </p:sp>
    </p:spTree>
    <p:extLst>
      <p:ext uri="{BB962C8B-B14F-4D97-AF65-F5344CB8AC3E}">
        <p14:creationId xmlns:p14="http://schemas.microsoft.com/office/powerpoint/2010/main" val="127376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8</a:t>
            </a:fld>
            <a:endParaRPr lang="en-US"/>
          </a:p>
        </p:txBody>
      </p:sp>
    </p:spTree>
    <p:extLst>
      <p:ext uri="{BB962C8B-B14F-4D97-AF65-F5344CB8AC3E}">
        <p14:creationId xmlns:p14="http://schemas.microsoft.com/office/powerpoint/2010/main" val="33678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589ACA-7F34-43FF-9C9C-1689496E569E}" type="slidenum">
              <a:rPr lang="en-US" smtClean="0"/>
              <a:pPr/>
              <a:t>9</a:t>
            </a:fld>
            <a:endParaRPr lang="en-US"/>
          </a:p>
        </p:txBody>
      </p:sp>
    </p:spTree>
    <p:extLst>
      <p:ext uri="{BB962C8B-B14F-4D97-AF65-F5344CB8AC3E}">
        <p14:creationId xmlns:p14="http://schemas.microsoft.com/office/powerpoint/2010/main" val="420179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1684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err="1" smtClean="0"/>
              <a:t>VALUEx</a:t>
            </a:r>
            <a:r>
              <a:rPr lang="en-US" dirty="0" smtClean="0"/>
              <a:t> Vail 2013</a:t>
            </a:r>
            <a:endParaRPr lang="en-US" dirty="0"/>
          </a:p>
        </p:txBody>
      </p:sp>
      <p:sp>
        <p:nvSpPr>
          <p:cNvPr id="9" name="Rectangle 8"/>
          <p:cNvSpPr/>
          <p:nvPr/>
        </p:nvSpPr>
        <p:spPr>
          <a:xfrm>
            <a:off x="345440" y="2413000"/>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41706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590800"/>
            <a:ext cx="910224" cy="207568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ectangle 10"/>
          <p:cNvSpPr/>
          <p:nvPr/>
        </p:nvSpPr>
        <p:spPr>
          <a:xfrm>
            <a:off x="541822" y="4060033"/>
            <a:ext cx="6755166" cy="664367"/>
          </a:xfrm>
          <a:prstGeom prst="rect">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64668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1910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2743200"/>
            <a:ext cx="6629400" cy="1219201"/>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4"/>
            <a:ext cx="8260672" cy="810826"/>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676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 y="6477000"/>
            <a:ext cx="3489960" cy="365125"/>
          </a:xfrm>
        </p:spPr>
        <p:txBody>
          <a:bodyPr/>
          <a:lstStyle>
            <a:lvl1pPr>
              <a:defRPr i="0">
                <a:latin typeface="Arial Narrow" pitchFamily="34" charset="0"/>
              </a:defRPr>
            </a:lvl1pPr>
          </a:lstStyle>
          <a:p>
            <a:r>
              <a:rPr lang="en-US" smtClean="0"/>
              <a:t>Please see important disclosures accompanying this presentation</a:t>
            </a:r>
            <a:endParaRPr lang="en-US" dirty="0"/>
          </a:p>
        </p:txBody>
      </p:sp>
      <p:sp>
        <p:nvSpPr>
          <p:cNvPr id="5" name="Footer Placeholder 4"/>
          <p:cNvSpPr>
            <a:spLocks noGrp="1"/>
          </p:cNvSpPr>
          <p:nvPr>
            <p:ph type="ftr" sz="quarter" idx="11"/>
          </p:nvPr>
        </p:nvSpPr>
        <p:spPr/>
        <p:txBody>
          <a:bodyPr/>
          <a:lstStyle>
            <a:lvl1pPr>
              <a:defRPr sz="1200" baseline="0">
                <a:solidFill>
                  <a:schemeClr val="tx2">
                    <a:lumMod val="75000"/>
                  </a:schemeClr>
                </a:solidFill>
              </a:defRPr>
            </a:lvl1pPr>
          </a:lstStyle>
          <a:p>
            <a:r>
              <a:rPr lang="en-US" smtClean="0"/>
              <a:t>VALUEx Vail 2013</a:t>
            </a:r>
            <a:endParaRPr lang="en-US" dirty="0"/>
          </a:p>
        </p:txBody>
      </p:sp>
      <p:sp>
        <p:nvSpPr>
          <p:cNvPr id="6" name="Slide Number Placeholder 5"/>
          <p:cNvSpPr>
            <a:spLocks noGrp="1"/>
          </p:cNvSpPr>
          <p:nvPr>
            <p:ph type="sldNum" sz="quarter" idx="12"/>
          </p:nvPr>
        </p:nvSpPr>
        <p:spPr/>
        <p:txBody>
          <a:bodyPr/>
          <a:lstStyle>
            <a:lvl1pPr>
              <a:defRPr>
                <a:solidFill>
                  <a:schemeClr val="tx2">
                    <a:lumMod val="75000"/>
                  </a:schemeClr>
                </a:solidFill>
              </a:defRPr>
            </a:lvl1p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91440" y="6477001"/>
            <a:ext cx="3489960" cy="381000"/>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VALUEx Vail 2013</a:t>
            </a:r>
            <a:endParaRPr lang="en-US"/>
          </a:p>
        </p:txBody>
      </p:sp>
      <p:sp>
        <p:nvSpPr>
          <p:cNvPr id="6" name="Slide Number Placeholder 5"/>
          <p:cNvSpPr>
            <a:spLocks noGrp="1"/>
          </p:cNvSpPr>
          <p:nvPr>
            <p:ph type="sldNum" sz="quarter" idx="12"/>
          </p:nvPr>
        </p:nvSpPr>
        <p:spPr/>
        <p:txBody>
          <a:bodyPr/>
          <a:lstStyle/>
          <a:p>
            <a:fld id="{08F92931-9B5B-4C9A-9D66-B4B4675D39D6}"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p>
            <a:r>
              <a:rPr lang="en-US" smtClean="0"/>
              <a:t>VALUEx Vail 2013</a:t>
            </a:r>
            <a:endParaRPr lang="en-US"/>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36872" cy="838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smtClean="0"/>
              <a:t>VALUEx Vail 2013</a:t>
            </a:r>
            <a:endParaRPr lang="en-US"/>
          </a:p>
        </p:txBody>
      </p:sp>
      <p:sp>
        <p:nvSpPr>
          <p:cNvPr id="9" name="Slide Number Placeholder 8"/>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36872" cy="838200"/>
          </a:xfrm>
          <a:solidFill>
            <a:schemeClr val="accent1">
              <a:lumMod val="60000"/>
              <a:lumOff val="40000"/>
            </a:schemeClr>
          </a:solidFill>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4" name="Footer Placeholder 3"/>
          <p:cNvSpPr>
            <a:spLocks noGrp="1"/>
          </p:cNvSpPr>
          <p:nvPr>
            <p:ph type="ftr" sz="quarter" idx="11"/>
          </p:nvPr>
        </p:nvSpPr>
        <p:spPr/>
        <p:txBody>
          <a:bodyPr/>
          <a:lstStyle>
            <a:lvl1pPr>
              <a:defRPr sz="1200">
                <a:solidFill>
                  <a:schemeClr val="tx2">
                    <a:lumMod val="50000"/>
                  </a:schemeClr>
                </a:solidFill>
              </a:defRPr>
            </a:lvl1pPr>
          </a:lstStyle>
          <a:p>
            <a:r>
              <a:rPr lang="en-US" dirty="0" err="1" smtClean="0"/>
              <a:t>VALUEx</a:t>
            </a:r>
            <a:r>
              <a:rPr lang="en-US" dirty="0" smtClean="0"/>
              <a:t> Vail 2015</a:t>
            </a:r>
            <a:endParaRPr lang="en-US" dirty="0"/>
          </a:p>
        </p:txBody>
      </p:sp>
      <p:sp>
        <p:nvSpPr>
          <p:cNvPr id="5" name="Slide Number Placeholder 4"/>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91440" y="6477000"/>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3" name="Footer Placeholder 2"/>
          <p:cNvSpPr>
            <a:spLocks noGrp="1"/>
          </p:cNvSpPr>
          <p:nvPr>
            <p:ph type="ftr" sz="quarter" idx="11"/>
          </p:nvPr>
        </p:nvSpPr>
        <p:spPr/>
        <p:txBody>
          <a:bodyPr/>
          <a:lstStyle>
            <a:lvl1pPr>
              <a:defRPr sz="1200"/>
            </a:lvl1pPr>
          </a:lstStyle>
          <a:p>
            <a:r>
              <a:rPr lang="en-US" dirty="0" err="1" smtClean="0"/>
              <a:t>VALUEx</a:t>
            </a:r>
            <a:r>
              <a:rPr lang="en-US" dirty="0" smtClean="0"/>
              <a:t> Vail 2015</a:t>
            </a:r>
            <a:endParaRPr lang="en-US" dirty="0"/>
          </a:p>
        </p:txBody>
      </p:sp>
      <p:sp>
        <p:nvSpPr>
          <p:cNvPr id="4" name="Slide Number Placeholder 3"/>
          <p:cNvSpPr>
            <a:spLocks noGrp="1"/>
          </p:cNvSpPr>
          <p:nvPr>
            <p:ph type="sldNum" sz="quarter" idx="12"/>
          </p:nvPr>
        </p:nvSpPr>
        <p:spPr/>
        <p:txBody>
          <a:bodyPr/>
          <a:lstStyle/>
          <a:p>
            <a:fld id="{08F92931-9B5B-4C9A-9D66-B4B4675D39D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1440" y="6492875"/>
            <a:ext cx="3489960" cy="365125"/>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6" name="Footer Placeholder 5"/>
          <p:cNvSpPr>
            <a:spLocks noGrp="1"/>
          </p:cNvSpPr>
          <p:nvPr>
            <p:ph type="ftr" sz="quarter" idx="11"/>
          </p:nvPr>
        </p:nvSpPr>
        <p:spPr/>
        <p:txBody>
          <a:bodyPr/>
          <a:lstStyle>
            <a:lvl1pPr>
              <a:defRPr sz="1200"/>
            </a:lvl1pPr>
          </a:lstStyle>
          <a:p>
            <a:r>
              <a:rPr lang="en-US" dirty="0" err="1" smtClean="0"/>
              <a:t>VALUEx</a:t>
            </a:r>
            <a:r>
              <a:rPr lang="en-US" dirty="0" smtClean="0"/>
              <a:t> Vail 2015</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91440" y="6476999"/>
            <a:ext cx="3489960" cy="381001"/>
          </a:xfrm>
        </p:spPr>
        <p:txBody>
          <a:bodyPr/>
          <a:lstStyle>
            <a:lvl1pPr>
              <a:defRPr>
                <a:latin typeface="Arial Narrow" pitchFamily="34" charset="0"/>
              </a:defRPr>
            </a:lvl1pPr>
          </a:lstStyle>
          <a:p>
            <a:r>
              <a:rPr lang="en-US" smtClean="0"/>
              <a:t>Please see important disclosures accompanying this presentation</a:t>
            </a:r>
            <a:endParaRPr lang="en-US" dirty="0"/>
          </a:p>
        </p:txBody>
      </p:sp>
      <p:sp>
        <p:nvSpPr>
          <p:cNvPr id="7" name="Slide Number Placeholder 6"/>
          <p:cNvSpPr>
            <a:spLocks noGrp="1"/>
          </p:cNvSpPr>
          <p:nvPr>
            <p:ph type="sldNum" sz="quarter" idx="12"/>
          </p:nvPr>
        </p:nvSpPr>
        <p:spPr/>
        <p:txBody>
          <a:bodyPr/>
          <a:lstStyle/>
          <a:p>
            <a:fld id="{08F92931-9B5B-4C9A-9D66-B4B4675D39D6}"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duotone>
              <a:schemeClr val="bg2">
                <a:tint val="70000"/>
                <a:satMod val="170000"/>
              </a:schemeClr>
              <a:schemeClr val="bg2">
                <a:shade val="70000"/>
                <a:satMod val="13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440" y="6356350"/>
            <a:ext cx="3489960" cy="365125"/>
          </a:xfrm>
          <a:prstGeom prst="rect">
            <a:avLst/>
          </a:prstGeom>
        </p:spPr>
        <p:txBody>
          <a:bodyPr vert="horz" lIns="91440" tIns="45720" rIns="91440" bIns="45720" rtlCol="0" anchor="ctr"/>
          <a:lstStyle>
            <a:lvl1pPr algn="l">
              <a:defRPr sz="950">
                <a:solidFill>
                  <a:schemeClr val="tx2"/>
                </a:solidFill>
                <a:latin typeface="Times New Roman" pitchFamily="18" charset="0"/>
                <a:cs typeface="Times New Roman" pitchFamily="18" charset="0"/>
              </a:defRPr>
            </a:lvl1pPr>
          </a:lstStyle>
          <a:p>
            <a:r>
              <a:rPr lang="en-US" dirty="0" smtClean="0"/>
              <a:t>Please see important disclosures accompanying this presentation</a:t>
            </a:r>
            <a:endParaRPr lang="en-US" dirty="0"/>
          </a:p>
        </p:txBody>
      </p:sp>
      <p:sp>
        <p:nvSpPr>
          <p:cNvPr id="5" name="Footer Placeholder 4"/>
          <p:cNvSpPr>
            <a:spLocks noGrp="1"/>
          </p:cNvSpPr>
          <p:nvPr>
            <p:ph type="ftr" sz="quarter" idx="3"/>
          </p:nvPr>
        </p:nvSpPr>
        <p:spPr>
          <a:xfrm>
            <a:off x="3810000" y="6356350"/>
            <a:ext cx="20574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VALUEx Vail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8F92931-9B5B-4C9A-9D66-B4B4675D39D6}" type="slidenum">
              <a:rPr lang="en-US" smtClean="0"/>
              <a:pPr/>
              <a:t>‹#›</a:t>
            </a:fld>
            <a:endParaRPr lang="en-US"/>
          </a:p>
        </p:txBody>
      </p:sp>
      <p:sp>
        <p:nvSpPr>
          <p:cNvPr id="9" name="Rectangle 8"/>
          <p:cNvSpPr/>
          <p:nvPr/>
        </p:nvSpPr>
        <p:spPr>
          <a:xfrm>
            <a:off x="274320" y="372862"/>
            <a:ext cx="8595360" cy="10505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Placeholder 1"/>
          <p:cNvSpPr>
            <a:spLocks noGrp="1"/>
          </p:cNvSpPr>
          <p:nvPr>
            <p:ph type="title"/>
          </p:nvPr>
        </p:nvSpPr>
        <p:spPr>
          <a:xfrm>
            <a:off x="426128" y="408374"/>
            <a:ext cx="8260672" cy="10150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Courier New" pitchFamily="49" charset="0"/>
        <a:buChar char="o"/>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Century Gothic"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191000"/>
            <a:ext cx="6553200" cy="457200"/>
          </a:xfrm>
        </p:spPr>
        <p:txBody>
          <a:bodyPr>
            <a:normAutofit/>
          </a:bodyPr>
          <a:lstStyle/>
          <a:p>
            <a:r>
              <a:rPr lang="en-US" sz="2000" b="1" cap="none" dirty="0" err="1" smtClean="0">
                <a:solidFill>
                  <a:schemeClr val="tx1"/>
                </a:solidFill>
              </a:rPr>
              <a:t>VALUEx</a:t>
            </a:r>
            <a:r>
              <a:rPr lang="en-US" sz="2000" b="1" cap="none" dirty="0" smtClean="0">
                <a:solidFill>
                  <a:schemeClr val="tx1"/>
                </a:solidFill>
              </a:rPr>
              <a:t> Vail 2015</a:t>
            </a:r>
            <a:endParaRPr lang="en-US" sz="2000" b="1" cap="none" dirty="0">
              <a:solidFill>
                <a:schemeClr val="tx1"/>
              </a:solidFill>
            </a:endParaRPr>
          </a:p>
        </p:txBody>
      </p:sp>
      <p:sp>
        <p:nvSpPr>
          <p:cNvPr id="2" name="Title 1"/>
          <p:cNvSpPr>
            <a:spLocks noGrp="1"/>
          </p:cNvSpPr>
          <p:nvPr>
            <p:ph type="ctrTitle"/>
          </p:nvPr>
        </p:nvSpPr>
        <p:spPr>
          <a:xfrm>
            <a:off x="604705" y="2716566"/>
            <a:ext cx="6558095" cy="1245834"/>
          </a:xfrm>
        </p:spPr>
        <p:txBody>
          <a:bodyPr/>
          <a:lstStyle/>
          <a:p>
            <a:r>
              <a:rPr lang="en-US" sz="4200" b="1" dirty="0" smtClean="0">
                <a:effectLst>
                  <a:outerShdw blurRad="38100" dist="38100" dir="2700000" algn="tl">
                    <a:srgbClr val="000000">
                      <a:alpha val="43137"/>
                    </a:srgbClr>
                  </a:outerShdw>
                </a:effectLst>
              </a:rPr>
              <a:t>Liberty broadband</a:t>
            </a:r>
            <a:br>
              <a:rPr lang="en-US" sz="4200" b="1" dirty="0" smtClean="0">
                <a:effectLst>
                  <a:outerShdw blurRad="38100" dist="38100" dir="2700000" algn="tl">
                    <a:srgbClr val="000000">
                      <a:alpha val="43137"/>
                    </a:srgbClr>
                  </a:outerShdw>
                </a:effectLst>
              </a:rPr>
            </a:br>
            <a:r>
              <a:rPr lang="en-US" sz="4200" b="1" dirty="0" smtClean="0">
                <a:effectLst>
                  <a:outerShdw blurRad="38100" dist="38100" dir="2700000" algn="tl">
                    <a:srgbClr val="000000">
                      <a:alpha val="43137"/>
                    </a:srgbClr>
                  </a:outerShdw>
                </a:effectLst>
              </a:rPr>
              <a:t>(LBRDK)</a:t>
            </a:r>
            <a:endParaRPr lang="en-US" sz="4200" b="1" dirty="0">
              <a:effectLst>
                <a:outerShdw blurRad="38100" dist="38100" dir="2700000" algn="tl">
                  <a:srgbClr val="000000">
                    <a:alpha val="43137"/>
                  </a:srgbClr>
                </a:outerShdw>
              </a:effectLst>
            </a:endParaRPr>
          </a:p>
        </p:txBody>
      </p:sp>
      <p:sp>
        <p:nvSpPr>
          <p:cNvPr id="5" name="TextBox 4"/>
          <p:cNvSpPr txBox="1"/>
          <p:nvPr/>
        </p:nvSpPr>
        <p:spPr>
          <a:xfrm>
            <a:off x="838200" y="5181600"/>
            <a:ext cx="6705600" cy="584775"/>
          </a:xfrm>
          <a:prstGeom prst="rect">
            <a:avLst/>
          </a:prstGeom>
          <a:noFill/>
        </p:spPr>
        <p:txBody>
          <a:bodyPr wrap="square" rtlCol="0">
            <a:spAutoFit/>
          </a:bodyPr>
          <a:lstStyle/>
          <a:p>
            <a:r>
              <a:rPr lang="en-US" sz="1700" b="1" dirty="0" smtClean="0">
                <a:solidFill>
                  <a:schemeClr val="bg2">
                    <a:lumMod val="10000"/>
                  </a:schemeClr>
                </a:solidFill>
              </a:rPr>
              <a:t>Patrick Brennan, CFA		Robert Mori, CFA</a:t>
            </a:r>
          </a:p>
          <a:p>
            <a:r>
              <a:rPr lang="en-US" sz="1500" b="1" dirty="0" smtClean="0">
                <a:solidFill>
                  <a:schemeClr val="bg2">
                    <a:lumMod val="10000"/>
                  </a:schemeClr>
                </a:solidFill>
              </a:rPr>
              <a:t>Brennan Asset Management		Mori Huston Partners</a:t>
            </a:r>
            <a:endParaRPr lang="en-US" sz="1500" b="1" dirty="0">
              <a:solidFill>
                <a:schemeClr val="bg2">
                  <a:lumMod val="10000"/>
                </a:schemeClr>
              </a:solidFill>
            </a:endParaRPr>
          </a:p>
        </p:txBody>
      </p:sp>
    </p:spTree>
    <p:extLst>
      <p:ext uri="{BB962C8B-B14F-4D97-AF65-F5344CB8AC3E}">
        <p14:creationId xmlns:p14="http://schemas.microsoft.com/office/powerpoint/2010/main" val="340594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Cable=Great Business</a:t>
            </a:r>
            <a:endParaRPr lang="en-US" b="1" cap="none" dirty="0"/>
          </a:p>
        </p:txBody>
      </p:sp>
      <p:sp>
        <p:nvSpPr>
          <p:cNvPr id="3" name="TextBox 2"/>
          <p:cNvSpPr txBox="1"/>
          <p:nvPr/>
        </p:nvSpPr>
        <p:spPr>
          <a:xfrm>
            <a:off x="457200" y="1752600"/>
            <a:ext cx="8229600" cy="1415772"/>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Cable performance during last recession very stable</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Cable TV / broadband far down on consumer savings list</a:t>
            </a:r>
          </a:p>
          <a:p>
            <a:pPr marL="742950" lvl="1" indent="-285750">
              <a:spcAft>
                <a:spcPts val="1200"/>
              </a:spcAft>
              <a:buClr>
                <a:srgbClr val="006600"/>
              </a:buClr>
              <a:buFont typeface="Arial" pitchFamily="34" charset="0"/>
              <a:buChar char="•"/>
            </a:pPr>
            <a:endParaRPr lang="en-US" sz="22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10</a:t>
            </a:fld>
            <a:endParaRPr lang="en-US"/>
          </a:p>
        </p:txBody>
      </p:sp>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54" y="3099707"/>
            <a:ext cx="4097255" cy="246289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0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794" y="3099707"/>
            <a:ext cx="4056509" cy="24384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501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Cable=Great Business</a:t>
            </a:r>
            <a:endParaRPr lang="en-US" b="1" cap="none" dirty="0"/>
          </a:p>
        </p:txBody>
      </p:sp>
      <p:sp>
        <p:nvSpPr>
          <p:cNvPr id="3" name="TextBox 2"/>
          <p:cNvSpPr txBox="1"/>
          <p:nvPr/>
        </p:nvSpPr>
        <p:spPr>
          <a:xfrm>
            <a:off x="685800" y="1600200"/>
            <a:ext cx="7620000" cy="738664"/>
          </a:xfrm>
          <a:prstGeom prst="rect">
            <a:avLst/>
          </a:prstGeom>
          <a:noFill/>
        </p:spPr>
        <p:txBody>
          <a:bodyPr wrap="square" rtlCol="0">
            <a:spAutoFit/>
          </a:bodyPr>
          <a:lstStyle/>
          <a:p>
            <a:pPr marL="342900" lvl="1" indent="-342900">
              <a:spcAft>
                <a:spcPts val="1200"/>
              </a:spcAft>
              <a:buClr>
                <a:srgbClr val="006600"/>
              </a:buClr>
              <a:buFont typeface="Wingdings" panose="05000000000000000000" pitchFamily="2" charset="2"/>
              <a:buChar char="§"/>
            </a:pPr>
            <a:r>
              <a:rPr lang="en-US" sz="2100" dirty="0">
                <a:latin typeface="Cambria" pitchFamily="18" charset="0"/>
              </a:rPr>
              <a:t>Overlap with Competing Fiber Offering – FiOS (Verizon) &amp; </a:t>
            </a:r>
            <a:r>
              <a:rPr lang="en-US" sz="2100" dirty="0" smtClean="0">
                <a:latin typeface="Cambria" pitchFamily="18" charset="0"/>
              </a:rPr>
              <a:t>    U-verse </a:t>
            </a:r>
            <a:r>
              <a:rPr lang="en-US" sz="2100" dirty="0">
                <a:latin typeface="Cambria" pitchFamily="18" charset="0"/>
              </a:rPr>
              <a:t>(AT&amp;T)</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11</a:t>
            </a:fld>
            <a:endParaRPr lang="en-US"/>
          </a:p>
        </p:txBody>
      </p:sp>
      <p:sp>
        <p:nvSpPr>
          <p:cNvPr id="10" name="TextBox 9"/>
          <p:cNvSpPr txBox="1"/>
          <p:nvPr/>
        </p:nvSpPr>
        <p:spPr>
          <a:xfrm>
            <a:off x="685800" y="5638800"/>
            <a:ext cx="8153400" cy="738664"/>
          </a:xfrm>
          <a:prstGeom prst="rect">
            <a:avLst/>
          </a:prstGeom>
          <a:noFill/>
        </p:spPr>
        <p:txBody>
          <a:bodyPr wrap="square" rtlCol="0">
            <a:spAutoFit/>
          </a:bodyPr>
          <a:lstStyle/>
          <a:p>
            <a:pPr marL="342900" indent="-342900">
              <a:spcAft>
                <a:spcPts val="1200"/>
              </a:spcAft>
              <a:buClr>
                <a:srgbClr val="006600"/>
              </a:buClr>
              <a:buFont typeface="Wingdings" panose="05000000000000000000" pitchFamily="2" charset="2"/>
              <a:buChar char="§"/>
            </a:pPr>
            <a:r>
              <a:rPr lang="en-US" sz="2100" dirty="0" smtClean="0">
                <a:latin typeface="Cambria" pitchFamily="18" charset="0"/>
              </a:rPr>
              <a:t>High overlap with fiber doesn’t necessarily result in low penetration</a:t>
            </a:r>
            <a:endParaRPr lang="en-US" sz="2100" dirty="0">
              <a:latin typeface="Cambri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7230084"/>
              </p:ext>
            </p:extLst>
          </p:nvPr>
        </p:nvGraphicFramePr>
        <p:xfrm>
          <a:off x="1295400" y="2543268"/>
          <a:ext cx="6781800" cy="2866932"/>
        </p:xfrm>
        <a:graphic>
          <a:graphicData uri="http://schemas.openxmlformats.org/drawingml/2006/table">
            <a:tbl>
              <a:tblPr>
                <a:solidFill>
                  <a:srgbClr val="A2DD9F"/>
                </a:solidFill>
              </a:tblPr>
              <a:tblGrid>
                <a:gridCol w="1495984"/>
                <a:gridCol w="1515931"/>
                <a:gridCol w="1456093"/>
                <a:gridCol w="1196788"/>
                <a:gridCol w="1117004"/>
              </a:tblGrid>
              <a:tr h="313060">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w="28575"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err="1">
                          <a:solidFill>
                            <a:srgbClr val="000000"/>
                          </a:solidFill>
                          <a:effectLst/>
                          <a:latin typeface="Calibri" panose="020F0502020204030204" pitchFamily="34" charset="0"/>
                        </a:rPr>
                        <a:t>FioS</a:t>
                      </a:r>
                      <a:r>
                        <a:rPr lang="en-US" sz="1400" b="1" i="0" u="none" strike="noStrike" dirty="0">
                          <a:solidFill>
                            <a:srgbClr val="000000"/>
                          </a:solidFill>
                          <a:effectLst/>
                          <a:latin typeface="Calibri" panose="020F0502020204030204" pitchFamily="34" charset="0"/>
                        </a:rPr>
                        <a:t> (Verizon)</a:t>
                      </a:r>
                    </a:p>
                  </a:txBody>
                  <a:tcPr marL="7620" marR="7620" marT="7620" marB="0" anchor="b">
                    <a:lnL>
                      <a:noFill/>
                    </a:lnL>
                    <a:lnR>
                      <a:noFill/>
                    </a:lnR>
                    <a:lnT w="28575"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U-verse (AT&amp;T)</a:t>
                      </a:r>
                    </a:p>
                  </a:txBody>
                  <a:tcPr marL="7620" marR="7620" marT="7620" marB="0" anchor="b">
                    <a:lnL>
                      <a:noFill/>
                    </a:lnL>
                    <a:lnR>
                      <a:noFill/>
                    </a:lnR>
                    <a:lnT w="28575"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err="1">
                          <a:solidFill>
                            <a:srgbClr val="000000"/>
                          </a:solidFill>
                          <a:effectLst/>
                          <a:latin typeface="Calibri" panose="020F0502020204030204" pitchFamily="34" charset="0"/>
                        </a:rPr>
                        <a:t>passings</a:t>
                      </a:r>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w="28575"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overlap</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690">
                <a:tc>
                  <a:txBody>
                    <a:bodyPr/>
                    <a:lstStyle/>
                    <a:p>
                      <a:pPr marL="91440" lvl="0" algn="l" fontAlgn="b"/>
                      <a:r>
                        <a:rPr lang="en-US" sz="1300" b="1" i="0" u="none" strike="noStrike" dirty="0">
                          <a:solidFill>
                            <a:srgbClr val="000000"/>
                          </a:solidFill>
                          <a:effectLst/>
                          <a:latin typeface="Calibri" panose="020F0502020204030204" pitchFamily="34" charset="0"/>
                        </a:rPr>
                        <a:t>Old Charter</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4%</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30%</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12.9</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4.4</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r>
              <a:tr h="247690">
                <a:tc>
                  <a:txBody>
                    <a:bodyPr/>
                    <a:lstStyle/>
                    <a:p>
                      <a:pPr marL="91440" lvl="0" algn="l" fontAlgn="b"/>
                      <a:r>
                        <a:rPr lang="en-US" sz="1300" b="1" i="0" u="none" strike="noStrike" dirty="0">
                          <a:solidFill>
                            <a:srgbClr val="000000"/>
                          </a:solidFill>
                          <a:effectLst/>
                          <a:latin typeface="Calibri" panose="020F0502020204030204" pitchFamily="34" charset="0"/>
                        </a:rPr>
                        <a:t>TWC</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14%</a:t>
                      </a:r>
                    </a:p>
                  </a:txBody>
                  <a:tcPr marL="7620" marR="7620" marT="7620"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28%</a:t>
                      </a:r>
                    </a:p>
                  </a:txBody>
                  <a:tcPr marL="7620" marR="7620" marT="762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30.5</a:t>
                      </a:r>
                    </a:p>
                  </a:txBody>
                  <a:tcPr marL="7620" marR="7620" marT="7620" marB="0" anchor="b">
                    <a:lnL>
                      <a:noFill/>
                    </a:lnL>
                    <a:lnR>
                      <a:noFill/>
                    </a:lnR>
                    <a:lnT>
                      <a:noFill/>
                    </a:lnT>
                    <a:lnB>
                      <a:noFill/>
                    </a:lnB>
                  </a:tcPr>
                </a:tc>
                <a:tc>
                  <a:txBody>
                    <a:bodyPr/>
                    <a:lstStyle/>
                    <a:p>
                      <a:pPr algn="ctr" fontAlgn="b"/>
                      <a:r>
                        <a:rPr lang="en-US" sz="1300" b="0" i="0" u="none" strike="noStrike">
                          <a:solidFill>
                            <a:srgbClr val="000000"/>
                          </a:solidFill>
                          <a:effectLst/>
                          <a:latin typeface="Calibri" panose="020F0502020204030204" pitchFamily="34" charset="0"/>
                        </a:rPr>
                        <a:t>12.8</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a:noFill/>
                    </a:lnB>
                  </a:tcPr>
                </a:tc>
              </a:tr>
              <a:tr h="247690">
                <a:tc>
                  <a:txBody>
                    <a:bodyPr/>
                    <a:lstStyle/>
                    <a:p>
                      <a:pPr marL="91440" lvl="0" algn="l" fontAlgn="b"/>
                      <a:r>
                        <a:rPr lang="en-US" sz="1300" b="1" i="0" u="none" strike="noStrike" dirty="0" err="1">
                          <a:solidFill>
                            <a:srgbClr val="000000"/>
                          </a:solidFill>
                          <a:effectLst/>
                          <a:latin typeface="Calibri" panose="020F0502020204030204" pitchFamily="34" charset="0"/>
                        </a:rPr>
                        <a:t>Brighthouse</a:t>
                      </a:r>
                      <a:endParaRPr lang="en-US" sz="1300" b="1" i="0" u="none" strike="noStrike" dirty="0">
                        <a:solidFill>
                          <a:srgbClr val="000000"/>
                        </a:solidFill>
                        <a:effectLst/>
                        <a:latin typeface="Calibri" panose="020F0502020204030204" pitchFamily="34" charset="0"/>
                      </a:endParaRP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75%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4.7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3.5</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47690">
                <a:tc>
                  <a:txBody>
                    <a:bodyPr/>
                    <a:lstStyle/>
                    <a:p>
                      <a:pPr marL="91440" lvl="0" algn="l" fontAlgn="b"/>
                      <a:r>
                        <a:rPr lang="en-US" sz="1300" b="1" i="0" u="none" strike="noStrike">
                          <a:solidFill>
                            <a:srgbClr val="000000"/>
                          </a:solidFill>
                          <a:effectLst/>
                          <a:latin typeface="Calibri" panose="020F0502020204030204" pitchFamily="34" charset="0"/>
                        </a:rPr>
                        <a:t>New Charter</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48.1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20.7</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3981">
                <a:tc>
                  <a:txBody>
                    <a:bodyPr/>
                    <a:lstStyle/>
                    <a:p>
                      <a:pPr marL="91440" lvl="0" algn="l" fontAlgn="b"/>
                      <a:endParaRPr lang="en-US" sz="1300" b="0" i="0" u="none" strike="noStrike" dirty="0">
                        <a:solidFill>
                          <a:srgbClr val="000000"/>
                        </a:solidFill>
                        <a:effectLst/>
                        <a:latin typeface="Calibri" panose="020F0502020204030204" pitchFamily="34" charset="0"/>
                      </a:endParaRP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3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a:noFill/>
                    </a:lnB>
                  </a:tcPr>
                </a:tc>
              </a:tr>
              <a:tr h="665252">
                <a:tc>
                  <a:txBody>
                    <a:bodyPr/>
                    <a:lstStyle/>
                    <a:p>
                      <a:pPr marL="91440" lvl="0" algn="l" fontAlgn="b"/>
                      <a:endParaRPr lang="en-US" sz="1300" b="0" i="0" u="none" strike="noStrike" dirty="0">
                        <a:solidFill>
                          <a:srgbClr val="000000"/>
                        </a:solidFill>
                        <a:effectLst/>
                        <a:latin typeface="Calibri" panose="020F0502020204030204" pitchFamily="34" charset="0"/>
                      </a:endParaRP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Total Overlap with Fiber Competition</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Current Broadband Penetration</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26968">
                <a:tc>
                  <a:txBody>
                    <a:bodyPr/>
                    <a:lstStyle/>
                    <a:p>
                      <a:pPr marL="91440" lvl="0" algn="l" fontAlgn="b"/>
                      <a:r>
                        <a:rPr lang="en-US" sz="1300" b="1" i="0" u="none" strike="noStrike" dirty="0">
                          <a:solidFill>
                            <a:srgbClr val="000000"/>
                          </a:solidFill>
                          <a:effectLst/>
                          <a:latin typeface="Calibri" panose="020F0502020204030204" pitchFamily="34" charset="0"/>
                        </a:rPr>
                        <a:t>New Charter</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a:noFill/>
                    </a:lnB>
                    <a:solidFill>
                      <a:schemeClr val="accent4">
                        <a:lumMod val="40000"/>
                        <a:lumOff val="60000"/>
                      </a:schemeClr>
                    </a:solidFill>
                  </a:tcPr>
                </a:tc>
                <a:tc gridSpan="2">
                  <a:txBody>
                    <a:bodyPr/>
                    <a:lstStyle/>
                    <a:p>
                      <a:pPr algn="l" fontAlgn="b"/>
                      <a:r>
                        <a:rPr lang="en-US" sz="1300" b="0" i="0" u="none" strike="noStrike" dirty="0">
                          <a:solidFill>
                            <a:srgbClr val="000000"/>
                          </a:solidFill>
                          <a:effectLst/>
                          <a:latin typeface="Calibri" panose="020F0502020204030204" pitchFamily="34" charset="0"/>
                        </a:rPr>
                        <a:t>overlap similar for </a:t>
                      </a:r>
                      <a:r>
                        <a:rPr lang="en-US" sz="1300" b="0" i="0" u="none" strike="noStrike" dirty="0" err="1">
                          <a:solidFill>
                            <a:srgbClr val="000000"/>
                          </a:solidFill>
                          <a:effectLst/>
                          <a:latin typeface="Calibri" panose="020F0502020204030204" pitchFamily="34" charset="0"/>
                        </a:rPr>
                        <a:t>FioS</a:t>
                      </a:r>
                      <a:r>
                        <a:rPr lang="en-US" sz="1300" b="0" i="0" u="none" strike="noStrike" dirty="0">
                          <a:solidFill>
                            <a:srgbClr val="000000"/>
                          </a:solidFill>
                          <a:effectLst/>
                          <a:latin typeface="Calibri" panose="020F0502020204030204" pitchFamily="34" charset="0"/>
                        </a:rPr>
                        <a:t> and U-verse</a:t>
                      </a:r>
                    </a:p>
                  </a:txBody>
                  <a:tcPr marL="7620" marR="7620" marT="7620" marB="0" anchor="b">
                    <a:lnL>
                      <a:noFill/>
                    </a:lnL>
                    <a:lnR>
                      <a:noFill/>
                    </a:lnR>
                    <a:lnT>
                      <a:noFill/>
                    </a:lnT>
                    <a:lnB>
                      <a:noFill/>
                    </a:lnB>
                    <a:solidFill>
                      <a:schemeClr val="accent4">
                        <a:lumMod val="40000"/>
                        <a:lumOff val="60000"/>
                      </a:schemeClr>
                    </a:solidFill>
                  </a:tcPr>
                </a:tc>
                <a:tc hMerge="1">
                  <a:txBody>
                    <a:bodyPr/>
                    <a:lstStyle/>
                    <a:p>
                      <a:endParaRPr lang="en-US"/>
                    </a:p>
                  </a:txBody>
                  <a:tcPr/>
                </a:tc>
                <a:tc>
                  <a:txBody>
                    <a:bodyPr/>
                    <a:lstStyle/>
                    <a:p>
                      <a:pPr algn="ctr" fontAlgn="b"/>
                      <a:r>
                        <a:rPr lang="en-US" sz="1300" b="1" i="0" u="none" strike="noStrike" dirty="0">
                          <a:solidFill>
                            <a:srgbClr val="000000"/>
                          </a:solidFill>
                          <a:effectLst/>
                          <a:latin typeface="Calibri" panose="020F0502020204030204" pitchFamily="34" charset="0"/>
                        </a:rPr>
                        <a:t>43%</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40.4%</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40000"/>
                        <a:lumOff val="60000"/>
                      </a:schemeClr>
                    </a:solidFill>
                  </a:tcPr>
                </a:tc>
              </a:tr>
              <a:tr h="230357">
                <a:tc>
                  <a:txBody>
                    <a:bodyPr/>
                    <a:lstStyle/>
                    <a:p>
                      <a:pPr marL="91440" lvl="0" algn="l" fontAlgn="b"/>
                      <a:r>
                        <a:rPr lang="en-US" sz="1300" b="1" i="0" u="none" strike="noStrike" dirty="0">
                          <a:solidFill>
                            <a:srgbClr val="000000"/>
                          </a:solidFill>
                          <a:effectLst/>
                          <a:latin typeface="Calibri" panose="020F0502020204030204" pitchFamily="34" charset="0"/>
                        </a:rPr>
                        <a:t>Comcast</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a:noFill/>
                    </a:lnB>
                  </a:tcPr>
                </a:tc>
                <a:tc gridSpan="2">
                  <a:txBody>
                    <a:bodyPr/>
                    <a:lstStyle/>
                    <a:p>
                      <a:pPr algn="l" fontAlgn="b"/>
                      <a:r>
                        <a:rPr lang="en-US" sz="1300" b="0" i="0" u="none" strike="noStrike" dirty="0">
                          <a:solidFill>
                            <a:srgbClr val="000000"/>
                          </a:solidFill>
                          <a:effectLst/>
                          <a:latin typeface="Calibri" panose="020F0502020204030204" pitchFamily="34" charset="0"/>
                        </a:rPr>
                        <a:t>most overlap with U-verse</a:t>
                      </a:r>
                    </a:p>
                  </a:txBody>
                  <a:tcPr marL="7620" marR="7620" marT="7620" marB="0" anchor="b">
                    <a:lnL>
                      <a:noFill/>
                    </a:lnL>
                    <a:lnR>
                      <a:noFill/>
                    </a:lnR>
                    <a:lnT>
                      <a:noFill/>
                    </a:lnT>
                    <a:lnB>
                      <a:noFill/>
                    </a:lnB>
                  </a:tcPr>
                </a:tc>
                <a:tc hMerge="1">
                  <a:txBody>
                    <a:bodyPr/>
                    <a:lstStyle/>
                    <a:p>
                      <a:endParaRPr lang="en-US"/>
                    </a:p>
                  </a:txBody>
                  <a:tcPr/>
                </a:tc>
                <a:tc>
                  <a:txBody>
                    <a:bodyPr/>
                    <a:lstStyle/>
                    <a:p>
                      <a:pPr algn="ctr" fontAlgn="b"/>
                      <a:r>
                        <a:rPr lang="en-US" sz="1300" b="1" i="0" u="none" strike="noStrike">
                          <a:solidFill>
                            <a:srgbClr val="000000"/>
                          </a:solidFill>
                          <a:effectLst/>
                          <a:latin typeface="Calibri" panose="020F0502020204030204" pitchFamily="34" charset="0"/>
                        </a:rPr>
                        <a:t>60%</a:t>
                      </a:r>
                    </a:p>
                  </a:txBody>
                  <a:tcPr marL="7620" marR="7620" marT="7620"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40.2%</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a:noFill/>
                    </a:lnB>
                  </a:tcPr>
                </a:tc>
              </a:tr>
              <a:tr h="234795">
                <a:tc>
                  <a:txBody>
                    <a:bodyPr/>
                    <a:lstStyle/>
                    <a:p>
                      <a:pPr marL="91440" lvl="0" algn="l" fontAlgn="b"/>
                      <a:r>
                        <a:rPr lang="en-US" sz="1300" b="1" i="0" u="none" strike="noStrike" dirty="0">
                          <a:solidFill>
                            <a:srgbClr val="000000"/>
                          </a:solidFill>
                          <a:effectLst/>
                          <a:latin typeface="Calibri" panose="020F0502020204030204" pitchFamily="34" charset="0"/>
                        </a:rPr>
                        <a:t>Cablevision</a:t>
                      </a:r>
                    </a:p>
                  </a:txBody>
                  <a:tcPr marL="7620" marR="7620" marT="7620" marB="0" anchor="b">
                    <a:lnL w="28575" cap="flat" cmpd="sng" algn="ctr">
                      <a:solidFill>
                        <a:schemeClr val="accent3">
                          <a:lumMod val="50000"/>
                        </a:schemeClr>
                      </a:solidFill>
                      <a:prstDash val="solid"/>
                      <a:round/>
                      <a:headEnd type="none" w="med" len="med"/>
                      <a:tailEnd type="none" w="med" len="med"/>
                    </a:lnL>
                    <a:lnR>
                      <a:noFill/>
                    </a:lnR>
                    <a:lnT>
                      <a:noFill/>
                    </a:lnT>
                    <a:lnB w="28575" cap="flat" cmpd="sng" algn="ctr">
                      <a:solidFill>
                        <a:schemeClr val="accent3">
                          <a:lumMod val="50000"/>
                        </a:schemeClr>
                      </a:solidFill>
                      <a:prstDash val="solid"/>
                      <a:round/>
                      <a:headEnd type="none" w="med" len="med"/>
                      <a:tailEnd type="none" w="med" len="med"/>
                    </a:lnB>
                    <a:solidFill>
                      <a:schemeClr val="accent4">
                        <a:lumMod val="40000"/>
                        <a:lumOff val="60000"/>
                      </a:schemeClr>
                    </a:solidFill>
                  </a:tcPr>
                </a:tc>
                <a:tc gridSpan="2">
                  <a:txBody>
                    <a:bodyPr/>
                    <a:lstStyle/>
                    <a:p>
                      <a:pPr algn="l" fontAlgn="b"/>
                      <a:r>
                        <a:rPr lang="en-US" sz="1300" b="0" i="0" u="none" strike="noStrike" dirty="0">
                          <a:solidFill>
                            <a:srgbClr val="000000"/>
                          </a:solidFill>
                          <a:effectLst/>
                          <a:latin typeface="Calibri" panose="020F0502020204030204" pitchFamily="34" charset="0"/>
                        </a:rPr>
                        <a:t>most overlap with </a:t>
                      </a:r>
                      <a:r>
                        <a:rPr lang="en-US" sz="1300" b="0" i="0" u="none" strike="noStrike" dirty="0" err="1">
                          <a:solidFill>
                            <a:srgbClr val="000000"/>
                          </a:solidFill>
                          <a:effectLst/>
                          <a:latin typeface="Calibri" panose="020F0502020204030204" pitchFamily="34" charset="0"/>
                        </a:rPr>
                        <a:t>FioS</a:t>
                      </a:r>
                      <a:endParaRPr lang="en-US" sz="13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w="28575" cap="flat" cmpd="sng" algn="ctr">
                      <a:solidFill>
                        <a:schemeClr val="accent3">
                          <a:lumMod val="50000"/>
                        </a:schemeClr>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a:txBody>
                    <a:bodyPr/>
                    <a:lstStyle/>
                    <a:p>
                      <a:pPr algn="ctr" fontAlgn="b"/>
                      <a:r>
                        <a:rPr lang="en-US" sz="1300" b="1" i="0" u="none" strike="noStrike" dirty="0">
                          <a:solidFill>
                            <a:srgbClr val="000000"/>
                          </a:solidFill>
                          <a:effectLst/>
                          <a:latin typeface="Calibri" panose="020F0502020204030204" pitchFamily="34" charset="0"/>
                        </a:rPr>
                        <a:t>70%</a:t>
                      </a:r>
                    </a:p>
                  </a:txBody>
                  <a:tcPr marL="7620" marR="7620" marT="7620" marB="0" anchor="b">
                    <a:lnL>
                      <a:noFill/>
                    </a:lnL>
                    <a:lnR>
                      <a:noFill/>
                    </a:lnR>
                    <a:lnT>
                      <a:noFill/>
                    </a:lnT>
                    <a:lnB w="28575" cap="flat" cmpd="sng" algn="ctr">
                      <a:solidFill>
                        <a:schemeClr val="accent3">
                          <a:lumMod val="5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54.7%</a:t>
                      </a:r>
                    </a:p>
                  </a:txBody>
                  <a:tcPr marL="7620" marR="7620" marT="7620" marB="0" anchor="b">
                    <a:lnL>
                      <a:noFill/>
                    </a:lnL>
                    <a:lnR w="28575" cap="flat" cmpd="sng" algn="ctr">
                      <a:solidFill>
                        <a:schemeClr val="accent3">
                          <a:lumMod val="50000"/>
                        </a:schemeClr>
                      </a:solidFill>
                      <a:prstDash val="solid"/>
                      <a:round/>
                      <a:headEnd type="none" w="med" len="med"/>
                      <a:tailEnd type="none" w="med" len="med"/>
                    </a:lnR>
                    <a:lnT>
                      <a:noFill/>
                    </a:lnT>
                    <a:lnB w="28575" cap="flat" cmpd="sng" algn="ctr">
                      <a:solidFill>
                        <a:schemeClr val="accent3">
                          <a:lumMod val="50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21843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Competitor Capital Structure Problem</a:t>
            </a:r>
            <a:endParaRPr lang="en-US" b="1" cap="none" dirty="0"/>
          </a:p>
        </p:txBody>
      </p:sp>
      <p:sp>
        <p:nvSpPr>
          <p:cNvPr id="3" name="TextBox 2"/>
          <p:cNvSpPr txBox="1"/>
          <p:nvPr/>
        </p:nvSpPr>
        <p:spPr>
          <a:xfrm>
            <a:off x="457200" y="1676400"/>
            <a:ext cx="8229600" cy="1415772"/>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Dividend payouts for VZ/T are high and will be maintained.</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Capital flexibility for accelerated fiber build-out very limited.</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Telecoms need capital to buy additional spectrum.</a:t>
            </a:r>
          </a:p>
        </p:txBody>
      </p:sp>
      <p:sp>
        <p:nvSpPr>
          <p:cNvPr id="6" name="Date Placeholder 5"/>
          <p:cNvSpPr>
            <a:spLocks noGrp="1"/>
          </p:cNvSpPr>
          <p:nvPr>
            <p:ph type="dt" sz="half" idx="10"/>
          </p:nvPr>
        </p:nvSpPr>
        <p:spPr>
          <a:xfrm>
            <a:off x="76200" y="6492875"/>
            <a:ext cx="3489960" cy="365125"/>
          </a:xfrm>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12</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927710972"/>
              </p:ext>
            </p:extLst>
          </p:nvPr>
        </p:nvGraphicFramePr>
        <p:xfrm>
          <a:off x="1219199" y="3505200"/>
          <a:ext cx="6858001" cy="2351575"/>
        </p:xfrm>
        <a:graphic>
          <a:graphicData uri="http://schemas.openxmlformats.org/drawingml/2006/table">
            <a:tbl>
              <a:tblPr>
                <a:solidFill>
                  <a:schemeClr val="accent3">
                    <a:lumMod val="60000"/>
                    <a:lumOff val="40000"/>
                  </a:schemeClr>
                </a:solidFill>
              </a:tblPr>
              <a:tblGrid>
                <a:gridCol w="1891862"/>
                <a:gridCol w="1024759"/>
                <a:gridCol w="945931"/>
                <a:gridCol w="1024759"/>
                <a:gridCol w="1024759"/>
                <a:gridCol w="945931"/>
              </a:tblGrid>
              <a:tr h="317149">
                <a:tc>
                  <a:txBody>
                    <a:bodyPr/>
                    <a:lstStyle/>
                    <a:p>
                      <a:pPr algn="l" fontAlgn="b"/>
                      <a:r>
                        <a:rPr lang="en-US" sz="1500" b="1" i="0" u="none" strike="noStrike" dirty="0">
                          <a:solidFill>
                            <a:srgbClr val="000000"/>
                          </a:solidFill>
                          <a:effectLst/>
                          <a:latin typeface="Cambria" panose="02040503050406030204" pitchFamily="18" charset="0"/>
                        </a:rPr>
                        <a:t>Verizon</a:t>
                      </a: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mbria" panose="02040503050406030204" pitchFamily="18" charset="0"/>
                        </a:rPr>
                        <a:t>2013</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mbria" panose="02040503050406030204" pitchFamily="18" charset="0"/>
                        </a:rPr>
                        <a:t>2014</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mbria" panose="02040503050406030204" pitchFamily="18" charset="0"/>
                        </a:rPr>
                        <a:t>2015</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mbria" panose="02040503050406030204" pitchFamily="18" charset="0"/>
                        </a:rPr>
                        <a:t>2016</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1" i="0" u="none" strike="noStrike" dirty="0">
                          <a:solidFill>
                            <a:srgbClr val="000000"/>
                          </a:solidFill>
                          <a:effectLst/>
                          <a:latin typeface="Cambria" panose="02040503050406030204" pitchFamily="18" charset="0"/>
                        </a:rPr>
                        <a:t>2017</a:t>
                      </a: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24712">
                <a:tc>
                  <a:txBody>
                    <a:bodyPr/>
                    <a:lstStyle/>
                    <a:p>
                      <a:pPr algn="l" fontAlgn="b"/>
                      <a:r>
                        <a:rPr lang="en-US" sz="1500" b="0" i="0" u="none" strike="noStrike" dirty="0">
                          <a:solidFill>
                            <a:srgbClr val="000000"/>
                          </a:solidFill>
                          <a:effectLst/>
                          <a:latin typeface="Cambria" panose="02040503050406030204" pitchFamily="18" charset="0"/>
                        </a:rPr>
                        <a:t>Capex as % of Rev</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mbria" panose="02040503050406030204" pitchFamily="18"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mbria" panose="02040503050406030204" pitchFamily="18"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mbria" panose="02040503050406030204" pitchFamily="18" charset="0"/>
                        </a:rPr>
                        <a:t>13%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mbria" panose="02040503050406030204" pitchFamily="18" charset="0"/>
                        </a:rPr>
                        <a:t>13%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mbria" panose="02040503050406030204" pitchFamily="18" charset="0"/>
                        </a:rPr>
                        <a:t>13%</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4800">
                <a:tc>
                  <a:txBody>
                    <a:bodyPr/>
                    <a:lstStyle/>
                    <a:p>
                      <a:pPr algn="l" fontAlgn="b"/>
                      <a:r>
                        <a:rPr lang="en-US" sz="1500" b="0" i="0" u="none" strike="noStrike" dirty="0" err="1">
                          <a:solidFill>
                            <a:srgbClr val="000000"/>
                          </a:solidFill>
                          <a:effectLst/>
                          <a:latin typeface="Cambria" panose="02040503050406030204" pitchFamily="18" charset="0"/>
                        </a:rPr>
                        <a:t>Div</a:t>
                      </a:r>
                      <a:r>
                        <a:rPr lang="en-US" sz="1500" b="0" i="0" u="none" strike="noStrike" dirty="0">
                          <a:solidFill>
                            <a:srgbClr val="000000"/>
                          </a:solidFill>
                          <a:effectLst/>
                          <a:latin typeface="Cambria" panose="02040503050406030204" pitchFamily="18" charset="0"/>
                        </a:rPr>
                        <a:t> as % of FCF</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43%</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58%</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65%</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63%</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62%</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chemeClr val="accent4">
                        <a:lumMod val="40000"/>
                        <a:lumOff val="60000"/>
                      </a:schemeClr>
                    </a:solidFill>
                  </a:tcPr>
                </a:tc>
              </a:tr>
              <a:tr h="236163">
                <a:tc>
                  <a:txBody>
                    <a:bodyPr/>
                    <a:lstStyle/>
                    <a:p>
                      <a:pPr algn="l" fontAlgn="b"/>
                      <a:endParaRPr lang="en-US" sz="1500" b="0" i="0" u="none" strike="noStrike" dirty="0">
                        <a:solidFill>
                          <a:srgbClr val="000000"/>
                        </a:solidFill>
                        <a:effectLst/>
                        <a:latin typeface="Cambria" panose="02040503050406030204" pitchFamily="18" charset="0"/>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r>
              <a:tr h="262028">
                <a:tc>
                  <a:txBody>
                    <a:bodyPr/>
                    <a:lstStyle/>
                    <a:p>
                      <a:pPr algn="l" fontAlgn="b"/>
                      <a:r>
                        <a:rPr lang="en-US" sz="1500" b="1" i="0" u="none" strike="noStrike" dirty="0">
                          <a:solidFill>
                            <a:srgbClr val="000000"/>
                          </a:solidFill>
                          <a:effectLst/>
                          <a:latin typeface="Cambria" panose="02040503050406030204" pitchFamily="18" charset="0"/>
                        </a:rPr>
                        <a:t>AT&amp;T</a:t>
                      </a:r>
                    </a:p>
                  </a:txBody>
                  <a:tcPr marL="7620" marR="7620" marT="762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2013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2014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2015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2016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2017</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297066">
                <a:tc>
                  <a:txBody>
                    <a:bodyPr/>
                    <a:lstStyle/>
                    <a:p>
                      <a:pPr algn="l" fontAlgn="b"/>
                      <a:r>
                        <a:rPr lang="en-US" sz="1500" b="0" i="0" u="none" strike="noStrike">
                          <a:solidFill>
                            <a:srgbClr val="000000"/>
                          </a:solidFill>
                          <a:effectLst/>
                          <a:latin typeface="Cambria" panose="02040503050406030204" pitchFamily="18" charset="0"/>
                        </a:rPr>
                        <a:t>Capex as % of Rev</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mbria" panose="02040503050406030204" pitchFamily="18" charset="0"/>
                        </a:rPr>
                        <a:t>16%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mbria" panose="02040503050406030204" pitchFamily="18" charset="0"/>
                        </a:rPr>
                        <a:t>16%</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mbria" panose="02040503050406030204" pitchFamily="18"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mbria" panose="02040503050406030204" pitchFamily="18"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mbria" panose="02040503050406030204" pitchFamily="18" charset="0"/>
                        </a:rPr>
                        <a:t>13%</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4800">
                <a:tc>
                  <a:txBody>
                    <a:bodyPr/>
                    <a:lstStyle/>
                    <a:p>
                      <a:pPr algn="l" fontAlgn="b"/>
                      <a:r>
                        <a:rPr lang="en-US" sz="1500" b="0" i="0" u="none" strike="noStrike" dirty="0" err="1">
                          <a:solidFill>
                            <a:srgbClr val="000000"/>
                          </a:solidFill>
                          <a:effectLst/>
                          <a:latin typeface="Cambria" panose="02040503050406030204" pitchFamily="18" charset="0"/>
                        </a:rPr>
                        <a:t>Div</a:t>
                      </a:r>
                      <a:r>
                        <a:rPr lang="en-US" sz="1500" b="0" i="0" u="none" strike="noStrike" dirty="0">
                          <a:solidFill>
                            <a:srgbClr val="000000"/>
                          </a:solidFill>
                          <a:effectLst/>
                          <a:latin typeface="Cambria" panose="02040503050406030204" pitchFamily="18" charset="0"/>
                        </a:rPr>
                        <a:t> as % of FCF</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46%</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469%</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92%</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89%</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500" b="0" i="0" u="none" strike="noStrike" dirty="0">
                          <a:solidFill>
                            <a:srgbClr val="000000"/>
                          </a:solidFill>
                          <a:effectLst/>
                          <a:latin typeface="Cambria" panose="02040503050406030204" pitchFamily="18" charset="0"/>
                        </a:rPr>
                        <a:t>90%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solidFill>
                      <a:schemeClr val="accent4">
                        <a:lumMod val="40000"/>
                        <a:lumOff val="60000"/>
                      </a:schemeClr>
                    </a:solidFill>
                  </a:tcPr>
                </a:tc>
              </a:tr>
              <a:tr h="304800">
                <a:tc gridSpan="3">
                  <a:txBody>
                    <a:bodyPr/>
                    <a:lstStyle/>
                    <a:p>
                      <a:pPr algn="l" fontAlgn="b"/>
                      <a:r>
                        <a:rPr lang="it-IT" sz="1500" b="0" i="0" u="none" strike="noStrike" dirty="0">
                          <a:solidFill>
                            <a:srgbClr val="000000"/>
                          </a:solidFill>
                          <a:effectLst/>
                          <a:latin typeface="Cambria" panose="02040503050406030204" pitchFamily="18" charset="0"/>
                        </a:rPr>
                        <a:t>Pro Forma incl DTV Street est.</a:t>
                      </a: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5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mbria" panose="02040503050406030204" pitchFamily="18" charset="0"/>
                        </a:rPr>
                        <a:t>65%-75%</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500" b="0" i="0" u="none" strike="noStrike" dirty="0">
                        <a:solidFill>
                          <a:srgbClr val="000000"/>
                        </a:solidFill>
                        <a:effectLst/>
                        <a:latin typeface="Cambria" panose="02040503050406030204" pitchFamily="18" charset="0"/>
                      </a:endParaRP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8364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Cable=Great Business</a:t>
            </a:r>
            <a:endParaRPr lang="en-US" b="1" cap="none" dirty="0"/>
          </a:p>
        </p:txBody>
      </p:sp>
      <p:sp>
        <p:nvSpPr>
          <p:cNvPr id="3" name="TextBox 2"/>
          <p:cNvSpPr txBox="1"/>
          <p:nvPr/>
        </p:nvSpPr>
        <p:spPr>
          <a:xfrm>
            <a:off x="1066800" y="1752600"/>
            <a:ext cx="6324600" cy="923330"/>
          </a:xfrm>
          <a:prstGeom prst="rect">
            <a:avLst/>
          </a:prstGeom>
          <a:noFill/>
        </p:spPr>
        <p:txBody>
          <a:bodyPr wrap="square" rtlCol="0">
            <a:spAutoFit/>
          </a:bodyPr>
          <a:lstStyle/>
          <a:p>
            <a:pPr algn="ctr"/>
            <a:r>
              <a:rPr lang="en-US" dirty="0"/>
              <a:t>“Along with death and taxes, lousy cable service seems to be one of life’s </a:t>
            </a:r>
            <a:r>
              <a:rPr lang="en-US" dirty="0" smtClean="0"/>
              <a:t>certainties.”</a:t>
            </a:r>
            <a:r>
              <a:rPr lang="en-US" dirty="0"/>
              <a:t> </a:t>
            </a:r>
            <a:endParaRPr lang="en-US" sz="2000" dirty="0"/>
          </a:p>
          <a:p>
            <a:pPr algn="ctr"/>
            <a:r>
              <a:rPr lang="en-US" b="1" dirty="0"/>
              <a:t>Consumer Reports May 2015</a:t>
            </a:r>
            <a:endParaRPr lang="en-US" sz="2000" b="1"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733" y="2978989"/>
            <a:ext cx="5243267" cy="304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736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Cable=Great Business</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14</a:t>
            </a:fld>
            <a:endParaRPr lang="en-US"/>
          </a:p>
        </p:txBody>
      </p:sp>
      <p:pic>
        <p:nvPicPr>
          <p:cNvPr id="107522"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70260"/>
            <a:ext cx="6096000" cy="4631880"/>
          </a:xfrm>
          <a:prstGeom prst="rect">
            <a:avLst/>
          </a:prstGeom>
          <a:noFill/>
          <a:ln w="38100">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5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3581399"/>
            <a:ext cx="8001000" cy="5334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8229600" cy="2518638"/>
          </a:xfrm>
          <a:prstGeom prst="rect">
            <a:avLst/>
          </a:prstGeom>
          <a:noFill/>
        </p:spPr>
        <p:txBody>
          <a:bodyPr wrap="square" rtlCol="0">
            <a:spAutoFit/>
          </a:bodyPr>
          <a:lstStyle/>
          <a:p>
            <a:pPr>
              <a:spcBef>
                <a:spcPts val="600"/>
              </a:spcBef>
              <a:spcAft>
                <a:spcPts val="2000"/>
              </a:spcAft>
              <a:buClr>
                <a:srgbClr val="008000"/>
              </a:buClr>
            </a:pPr>
            <a:r>
              <a:rPr lang="en-US" sz="2400" dirty="0" smtClean="0">
                <a:solidFill>
                  <a:schemeClr val="tx1">
                    <a:lumMod val="50000"/>
                    <a:lumOff val="50000"/>
                  </a:schemeClr>
                </a:solidFill>
                <a:latin typeface="Cambria" pitchFamily="18" charset="0"/>
              </a:rPr>
              <a:t>Overview</a:t>
            </a:r>
          </a:p>
          <a:p>
            <a:pPr>
              <a:spcBef>
                <a:spcPts val="600"/>
              </a:spcBef>
              <a:spcAft>
                <a:spcPts val="1800"/>
              </a:spcAft>
              <a:buClr>
                <a:srgbClr val="008000"/>
              </a:buClr>
            </a:pPr>
            <a:r>
              <a:rPr lang="en-US" sz="2400" dirty="0" smtClean="0">
                <a:solidFill>
                  <a:schemeClr val="tx1">
                    <a:lumMod val="50000"/>
                    <a:lumOff val="50000"/>
                  </a:schemeClr>
                </a:solidFill>
                <a:latin typeface="Cambria" pitchFamily="18" charset="0"/>
              </a:rPr>
              <a:t>Cable=Great Business</a:t>
            </a:r>
          </a:p>
          <a:p>
            <a:pPr>
              <a:spcBef>
                <a:spcPts val="600"/>
              </a:spcBef>
              <a:spcAft>
                <a:spcPts val="1800"/>
              </a:spcAft>
              <a:buClr>
                <a:srgbClr val="008000"/>
              </a:buClr>
            </a:pPr>
            <a:r>
              <a:rPr lang="en-US" sz="2400" b="1" dirty="0" smtClean="0">
                <a:latin typeface="Cambria" pitchFamily="18" charset="0"/>
              </a:rPr>
              <a:t>TWC and Bright House Deal Overview/Projections</a:t>
            </a:r>
          </a:p>
          <a:p>
            <a:pPr>
              <a:spcBef>
                <a:spcPts val="600"/>
              </a:spcBef>
              <a:spcAft>
                <a:spcPts val="1800"/>
              </a:spcAft>
              <a:buClr>
                <a:srgbClr val="008000"/>
              </a:buClr>
            </a:pPr>
            <a:r>
              <a:rPr lang="en-US" sz="2400" dirty="0" smtClean="0">
                <a:latin typeface="Cambria" pitchFamily="18" charset="0"/>
              </a:rPr>
              <a:t>Deal Closing/Regulatory Risk</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15</a:t>
            </a:fld>
            <a:endParaRPr lang="en-US"/>
          </a:p>
        </p:txBody>
      </p:sp>
    </p:spTree>
    <p:extLst>
      <p:ext uri="{BB962C8B-B14F-4D97-AF65-F5344CB8AC3E}">
        <p14:creationId xmlns:p14="http://schemas.microsoft.com/office/powerpoint/2010/main" val="107907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Deal Summary</a:t>
            </a:r>
            <a:endParaRPr lang="en-US" b="1" cap="none" dirty="0"/>
          </a:p>
        </p:txBody>
      </p:sp>
      <p:sp>
        <p:nvSpPr>
          <p:cNvPr id="3" name="TextBox 2"/>
          <p:cNvSpPr txBox="1"/>
          <p:nvPr/>
        </p:nvSpPr>
        <p:spPr>
          <a:xfrm>
            <a:off x="457200" y="1600200"/>
            <a:ext cx="8229600" cy="4708981"/>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b="1" dirty="0" smtClean="0">
                <a:latin typeface="Cambria" pitchFamily="18" charset="0"/>
              </a:rPr>
              <a:t>TWC ($78.7 billion)</a:t>
            </a:r>
          </a:p>
          <a:p>
            <a:pPr marL="1200150" lvl="2" indent="-285750">
              <a:spcAft>
                <a:spcPts val="1200"/>
              </a:spcAft>
              <a:buClr>
                <a:srgbClr val="006600"/>
              </a:buClr>
              <a:buFont typeface="Arial" pitchFamily="34" charset="0"/>
              <a:buChar char="•"/>
            </a:pPr>
            <a:r>
              <a:rPr lang="en-US" sz="2200" dirty="0">
                <a:latin typeface="Cambria" pitchFamily="18" charset="0"/>
              </a:rPr>
              <a:t>$100 cash/0.5409 share of CHTR or $115 Cash/0.4562</a:t>
            </a:r>
          </a:p>
          <a:p>
            <a:pPr marL="1200150" lvl="2" indent="-285750">
              <a:spcAft>
                <a:spcPts val="1200"/>
              </a:spcAft>
              <a:buClr>
                <a:srgbClr val="006600"/>
              </a:buClr>
              <a:buFont typeface="Arial" pitchFamily="34" charset="0"/>
              <a:buChar char="•"/>
            </a:pPr>
            <a:r>
              <a:rPr lang="en-US" sz="2200" dirty="0">
                <a:latin typeface="Cambria" pitchFamily="18" charset="0"/>
              </a:rPr>
              <a:t>$2 billion break-up fee</a:t>
            </a:r>
          </a:p>
          <a:p>
            <a:pPr marL="1200150" lvl="2" indent="-285750">
              <a:spcAft>
                <a:spcPts val="1200"/>
              </a:spcAft>
              <a:buClr>
                <a:srgbClr val="006600"/>
              </a:buClr>
              <a:buFont typeface="Arial" pitchFamily="34" charset="0"/>
              <a:buChar char="•"/>
            </a:pPr>
            <a:r>
              <a:rPr lang="en-US" sz="2200" dirty="0">
                <a:latin typeface="Cambria" pitchFamily="18" charset="0"/>
              </a:rPr>
              <a:t>$800 million synergy target</a:t>
            </a:r>
          </a:p>
          <a:p>
            <a:pPr marL="800100" lvl="1" indent="-342900">
              <a:spcAft>
                <a:spcPts val="1200"/>
              </a:spcAft>
              <a:buClr>
                <a:srgbClr val="006600"/>
              </a:buClr>
              <a:buFont typeface="Wingdings" panose="05000000000000000000" pitchFamily="2" charset="2"/>
              <a:buChar char="§"/>
            </a:pPr>
            <a:r>
              <a:rPr lang="en-US" sz="2200" b="1" dirty="0" smtClean="0">
                <a:latin typeface="Cambria" pitchFamily="18" charset="0"/>
              </a:rPr>
              <a:t>Bright House ($10.4 billion)</a:t>
            </a:r>
          </a:p>
          <a:p>
            <a:pPr marL="1200150" lvl="2" indent="-285750">
              <a:spcAft>
                <a:spcPts val="1200"/>
              </a:spcAft>
              <a:buClr>
                <a:srgbClr val="006600"/>
              </a:buClr>
              <a:buFont typeface="Arial" pitchFamily="34" charset="0"/>
              <a:buChar char="•"/>
            </a:pPr>
            <a:r>
              <a:rPr lang="en-US" sz="2200" dirty="0">
                <a:latin typeface="Cambria" pitchFamily="18" charset="0"/>
              </a:rPr>
              <a:t>$5.9 billon common units (convert CHTR shares)</a:t>
            </a:r>
          </a:p>
          <a:p>
            <a:pPr marL="1200150" lvl="2" indent="-285750">
              <a:spcAft>
                <a:spcPts val="1200"/>
              </a:spcAft>
              <a:buClr>
                <a:srgbClr val="006600"/>
              </a:buClr>
              <a:buFont typeface="Arial" pitchFamily="34" charset="0"/>
              <a:buChar char="•"/>
            </a:pPr>
            <a:r>
              <a:rPr lang="en-US" sz="2200" dirty="0">
                <a:latin typeface="Cambria" pitchFamily="18" charset="0"/>
              </a:rPr>
              <a:t>$2.5 billion preferred units (6% cash coupon/40% conversion premium</a:t>
            </a:r>
            <a:r>
              <a:rPr lang="en-US" sz="2200" dirty="0" smtClean="0">
                <a:latin typeface="Cambria" pitchFamily="18" charset="0"/>
              </a:rPr>
              <a:t>)</a:t>
            </a:r>
          </a:p>
          <a:p>
            <a:pPr marL="1200150" lvl="2" indent="-285750">
              <a:spcAft>
                <a:spcPts val="1200"/>
              </a:spcAft>
              <a:buClr>
                <a:srgbClr val="006600"/>
              </a:buClr>
              <a:buFont typeface="Arial" pitchFamily="34" charset="0"/>
              <a:buChar char="•"/>
            </a:pPr>
            <a:r>
              <a:rPr lang="en-US" sz="2200" dirty="0" smtClean="0">
                <a:latin typeface="Cambria" pitchFamily="18" charset="0"/>
              </a:rPr>
              <a:t>$</a:t>
            </a:r>
            <a:r>
              <a:rPr lang="en-US" sz="2200" dirty="0">
                <a:latin typeface="Cambria" pitchFamily="18" charset="0"/>
              </a:rPr>
              <a:t>2 billion </a:t>
            </a:r>
            <a:r>
              <a:rPr lang="en-US" sz="2200" dirty="0" smtClean="0">
                <a:latin typeface="Cambria" pitchFamily="18" charset="0"/>
              </a:rPr>
              <a:t>cash</a:t>
            </a:r>
          </a:p>
          <a:p>
            <a:pPr marL="1200150" lvl="2" indent="-285750">
              <a:spcAft>
                <a:spcPts val="1200"/>
              </a:spcAft>
              <a:buClr>
                <a:srgbClr val="006600"/>
              </a:buClr>
              <a:buFont typeface="Arial" pitchFamily="34" charset="0"/>
              <a:buChar char="•"/>
            </a:pPr>
            <a:r>
              <a:rPr lang="en-US" sz="2200" dirty="0" smtClean="0">
                <a:latin typeface="Cambria" pitchFamily="18" charset="0"/>
              </a:rPr>
              <a:t>Advance/Newhouse – FL strength</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16</a:t>
            </a:fld>
            <a:endParaRPr lang="en-US"/>
          </a:p>
        </p:txBody>
      </p:sp>
    </p:spTree>
    <p:extLst>
      <p:ext uri="{BB962C8B-B14F-4D97-AF65-F5344CB8AC3E}">
        <p14:creationId xmlns:p14="http://schemas.microsoft.com/office/powerpoint/2010/main" val="2057351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CHTR vs. Competition </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17</a:t>
            </a:fld>
            <a:endParaRPr lang="en-US"/>
          </a:p>
        </p:txBody>
      </p:sp>
      <p:pic>
        <p:nvPicPr>
          <p:cNvPr id="5" name="Picture 4"/>
          <p:cNvPicPr>
            <a:picLocks noChangeAspect="1"/>
          </p:cNvPicPr>
          <p:nvPr/>
        </p:nvPicPr>
        <p:blipFill>
          <a:blip r:embed="rId3"/>
          <a:stretch>
            <a:fillRect/>
          </a:stretch>
        </p:blipFill>
        <p:spPr>
          <a:xfrm>
            <a:off x="1301229" y="1752600"/>
            <a:ext cx="6775971" cy="4373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1935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Combined Company </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18</a:t>
            </a:fld>
            <a:endParaRPr lang="en-US"/>
          </a:p>
        </p:txBody>
      </p:sp>
      <p:pic>
        <p:nvPicPr>
          <p:cNvPr id="4" name="Picture 3"/>
          <p:cNvPicPr>
            <a:picLocks noChangeAspect="1"/>
          </p:cNvPicPr>
          <p:nvPr/>
        </p:nvPicPr>
        <p:blipFill>
          <a:blip r:embed="rId3"/>
          <a:stretch>
            <a:fillRect/>
          </a:stretch>
        </p:blipFill>
        <p:spPr>
          <a:xfrm>
            <a:off x="914400" y="2001100"/>
            <a:ext cx="7708360" cy="3770200"/>
          </a:xfrm>
          <a:prstGeom prst="rect">
            <a:avLst/>
          </a:prstGeom>
          <a:ln>
            <a:solidFill>
              <a:schemeClr val="accent1">
                <a:lumMod val="50000"/>
              </a:schemeClr>
            </a:solidFill>
          </a:ln>
        </p:spPr>
      </p:pic>
    </p:spTree>
    <p:extLst>
      <p:ext uri="{BB962C8B-B14F-4D97-AF65-F5344CB8AC3E}">
        <p14:creationId xmlns:p14="http://schemas.microsoft.com/office/powerpoint/2010/main" val="3496268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Did CHTR Overpay?</a:t>
            </a:r>
            <a:endParaRPr lang="en-US" b="1" cap="none" dirty="0"/>
          </a:p>
        </p:txBody>
      </p:sp>
      <p:sp>
        <p:nvSpPr>
          <p:cNvPr id="3" name="TextBox 2"/>
          <p:cNvSpPr txBox="1"/>
          <p:nvPr/>
        </p:nvSpPr>
        <p:spPr>
          <a:xfrm>
            <a:off x="304800" y="1752600"/>
            <a:ext cx="8382000" cy="1908215"/>
          </a:xfrm>
          <a:prstGeom prst="rect">
            <a:avLst/>
          </a:prstGeom>
          <a:noFill/>
        </p:spPr>
        <p:txBody>
          <a:bodyPr wrap="square" rtlCol="0">
            <a:spAutoFit/>
          </a:bodyPr>
          <a:lstStyle/>
          <a:p>
            <a:pPr lvl="1">
              <a:spcAft>
                <a:spcPts val="1200"/>
              </a:spcAft>
              <a:buClr>
                <a:srgbClr val="006600"/>
              </a:buClr>
            </a:pPr>
            <a:r>
              <a:rPr lang="en-US" sz="2200" dirty="0" smtClean="0">
                <a:latin typeface="Cambria" pitchFamily="18" charset="0"/>
              </a:rPr>
              <a:t>Acquisition multiples:</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TWC: EV/2015 </a:t>
            </a:r>
            <a:r>
              <a:rPr lang="en-US" sz="2200" dirty="0" err="1" smtClean="0">
                <a:latin typeface="Cambria" pitchFamily="18" charset="0"/>
              </a:rPr>
              <a:t>Ebitda</a:t>
            </a:r>
            <a:r>
              <a:rPr lang="en-US" sz="2200" dirty="0" smtClean="0">
                <a:latin typeface="Cambria" pitchFamily="18" charset="0"/>
              </a:rPr>
              <a:t> 9.1x, incl. synergies &amp; tax benefits 8.3x</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BHN: EV/2014 </a:t>
            </a:r>
            <a:r>
              <a:rPr lang="en-US" sz="2200" dirty="0" err="1" smtClean="0">
                <a:latin typeface="Cambria" pitchFamily="18" charset="0"/>
              </a:rPr>
              <a:t>Ebitda</a:t>
            </a:r>
            <a:r>
              <a:rPr lang="en-US" sz="2200" dirty="0" smtClean="0">
                <a:latin typeface="Cambria" pitchFamily="18" charset="0"/>
              </a:rPr>
              <a:t> 7.6x, incl. synergies &amp; tax benefits 6.5x</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Recent deal </a:t>
            </a:r>
            <a:r>
              <a:rPr lang="en-US" sz="2200" dirty="0" err="1" smtClean="0">
                <a:latin typeface="Cambria" pitchFamily="18" charset="0"/>
              </a:rPr>
              <a:t>comparables</a:t>
            </a:r>
            <a:r>
              <a:rPr lang="en-US" sz="2200" dirty="0" smtClean="0">
                <a:latin typeface="Cambria" pitchFamily="18" charset="0"/>
              </a:rPr>
              <a:t>:</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65949563"/>
              </p:ext>
            </p:extLst>
          </p:nvPr>
        </p:nvGraphicFramePr>
        <p:xfrm>
          <a:off x="533399" y="3733800"/>
          <a:ext cx="8077201" cy="2497462"/>
        </p:xfrm>
        <a:graphic>
          <a:graphicData uri="http://schemas.openxmlformats.org/drawingml/2006/table">
            <a:tbl>
              <a:tblPr>
                <a:effectLst>
                  <a:reflection endPos="0" dist="50800" dir="5400000" sy="-100000" algn="bl" rotWithShape="0"/>
                </a:effectLst>
              </a:tblPr>
              <a:tblGrid>
                <a:gridCol w="1092910"/>
                <a:gridCol w="1552064"/>
                <a:gridCol w="2206722"/>
                <a:gridCol w="645101"/>
                <a:gridCol w="645101"/>
                <a:gridCol w="645101"/>
                <a:gridCol w="645101"/>
                <a:gridCol w="645101"/>
              </a:tblGrid>
              <a:tr h="397101">
                <a:tc>
                  <a:txBody>
                    <a:bodyPr/>
                    <a:lstStyle/>
                    <a:p>
                      <a:pPr algn="l" fontAlgn="b"/>
                      <a:endParaRPr lang="en-US" sz="1200" b="0" i="0" u="none" strike="noStrike" dirty="0">
                        <a:solidFill>
                          <a:srgbClr val="000000"/>
                        </a:solidFill>
                        <a:effectLst/>
                        <a:latin typeface="Calibri"/>
                      </a:endParaRPr>
                    </a:p>
                  </a:txBody>
                  <a:tcPr marL="7620" marR="7620" marT="7620" marB="0" anchor="b">
                    <a:lnL w="12700" cap="flat" cmpd="sng" algn="ctr">
                      <a:solidFill>
                        <a:srgbClr val="5986E1"/>
                      </a:solidFill>
                      <a:prstDash val="solid"/>
                      <a:round/>
                      <a:headEnd type="none" w="med" len="med"/>
                      <a:tailEnd type="none" w="med" len="med"/>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a:txBody>
                    <a:bodyPr/>
                    <a:lstStyle/>
                    <a:p>
                      <a:pPr algn="l" fontAlgn="b"/>
                      <a:endParaRPr lang="en-US" sz="1200" b="0" i="0" u="none" strike="noStrike" dirty="0">
                        <a:solidFill>
                          <a:srgbClr val="000000"/>
                        </a:solidFill>
                        <a:effectLst/>
                        <a:latin typeface="Calibri"/>
                      </a:endParaRPr>
                    </a:p>
                  </a:txBody>
                  <a:tcPr marL="7620" marR="7620" marT="7620" marB="0" anchor="b">
                    <a:lnL>
                      <a:noFill/>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a:txBody>
                    <a:bodyPr/>
                    <a:lstStyle/>
                    <a:p>
                      <a:pPr algn="l" fontAlgn="b"/>
                      <a:endParaRPr lang="en-US" sz="1200" b="0" i="0" u="none" strike="noStrike" dirty="0">
                        <a:solidFill>
                          <a:srgbClr val="000000"/>
                        </a:solidFill>
                        <a:effectLst/>
                        <a:latin typeface="Calibri"/>
                      </a:endParaRPr>
                    </a:p>
                  </a:txBody>
                  <a:tcPr marL="7620" marR="7620" marT="7620" marB="0" anchor="b">
                    <a:lnL>
                      <a:noFill/>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gridSpan="2">
                  <a:txBody>
                    <a:bodyPr/>
                    <a:lstStyle/>
                    <a:p>
                      <a:pPr algn="ctr" fontAlgn="b"/>
                      <a:r>
                        <a:rPr lang="en-US" sz="1200" b="1" i="0" u="none" strike="noStrike" dirty="0">
                          <a:solidFill>
                            <a:srgbClr val="000000"/>
                          </a:solidFill>
                          <a:effectLst/>
                          <a:latin typeface="Calibri"/>
                        </a:rPr>
                        <a:t>On-Year Forward </a:t>
                      </a:r>
                      <a:r>
                        <a:rPr lang="en-US" sz="1200" b="1" i="0" u="none" strike="noStrike" dirty="0" err="1">
                          <a:solidFill>
                            <a:srgbClr val="000000"/>
                          </a:solidFill>
                          <a:effectLst/>
                          <a:latin typeface="Calibri"/>
                        </a:rPr>
                        <a:t>Ebitda</a:t>
                      </a:r>
                      <a:r>
                        <a:rPr lang="en-US" sz="1200" b="1" i="0" u="none" strike="noStrike" dirty="0">
                          <a:solidFill>
                            <a:srgbClr val="000000"/>
                          </a:solidFill>
                          <a:effectLst/>
                          <a:latin typeface="Calibri"/>
                        </a:rPr>
                        <a:t> Multiples</a:t>
                      </a:r>
                    </a:p>
                  </a:txBody>
                  <a:tcPr marL="7620" marR="7620" marT="7620" marB="0" anchor="b">
                    <a:lnL>
                      <a:noFill/>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hMerge="1">
                  <a:txBody>
                    <a:bodyPr/>
                    <a:lstStyle/>
                    <a:p>
                      <a:endParaRPr lang="en-US"/>
                    </a:p>
                  </a:txBody>
                  <a:tcPr/>
                </a:tc>
                <a:tc>
                  <a:txBody>
                    <a:bodyPr/>
                    <a:lstStyle/>
                    <a:p>
                      <a:pPr algn="l" fontAlgn="b"/>
                      <a:endParaRPr lang="en-US" sz="1200" b="0" i="0" u="none" strike="noStrike" dirty="0">
                        <a:solidFill>
                          <a:srgbClr val="000000"/>
                        </a:solidFill>
                        <a:effectLst/>
                        <a:latin typeface="Calibri"/>
                      </a:endParaRPr>
                    </a:p>
                  </a:txBody>
                  <a:tcPr marL="7620" marR="7620" marT="7620" marB="0" anchor="b">
                    <a:lnL>
                      <a:noFill/>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w="12700" cap="flat" cmpd="sng" algn="ctr">
                      <a:solidFill>
                        <a:srgbClr val="5986E1"/>
                      </a:solidFill>
                      <a:prstDash val="solid"/>
                      <a:round/>
                      <a:headEnd type="none" w="med" len="med"/>
                      <a:tailEnd type="none" w="med" len="med"/>
                    </a:lnT>
                    <a:lnB>
                      <a:noFill/>
                    </a:lnB>
                    <a:lnTlToBr w="12700" cmpd="sng">
                      <a:noFill/>
                      <a:prstDash val="solid"/>
                    </a:lnTlToBr>
                    <a:lnBlToTr w="12700" cmpd="sng">
                      <a:noFill/>
                      <a:prstDash val="solid"/>
                    </a:lnBlToTr>
                    <a:solidFill>
                      <a:srgbClr val="96B7E8"/>
                    </a:solidFill>
                  </a:tcPr>
                </a:tc>
              </a:tr>
              <a:tr h="420073">
                <a:tc>
                  <a:txBody>
                    <a:bodyPr/>
                    <a:lstStyle/>
                    <a:p>
                      <a:pPr algn="ctr" fontAlgn="b"/>
                      <a:r>
                        <a:rPr lang="en-US" sz="1200" b="1" i="0" u="none" strike="noStrike" dirty="0">
                          <a:solidFill>
                            <a:srgbClr val="000000"/>
                          </a:solidFill>
                          <a:effectLst/>
                          <a:latin typeface="Calibri"/>
                        </a:rPr>
                        <a:t>Announcement Date</a:t>
                      </a:r>
                    </a:p>
                  </a:txBody>
                  <a:tcPr marL="7620" marR="7620" marT="7620" marB="0" anchor="b">
                    <a:lnL w="12700" cap="flat" cmpd="sng" algn="ctr">
                      <a:solidFill>
                        <a:srgbClr val="5986E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ctr" fontAlgn="b"/>
                      <a:r>
                        <a:rPr lang="en-US" sz="1200" b="1" i="0" u="none" strike="noStrike" dirty="0" err="1">
                          <a:solidFill>
                            <a:srgbClr val="000000"/>
                          </a:solidFill>
                          <a:effectLst/>
                          <a:latin typeface="Calibri"/>
                        </a:rPr>
                        <a:t>Acquiror</a:t>
                      </a:r>
                      <a:endParaRPr lang="en-US" sz="1200" b="1" i="0" u="none" strike="noStrike" dirty="0">
                        <a:solidFill>
                          <a:srgbClr val="000000"/>
                        </a:solidFill>
                        <a:effectLst/>
                        <a:latin typeface="Calibri"/>
                      </a:endParaRPr>
                    </a:p>
                  </a:txBody>
                  <a:tcPr marL="7620" marR="7620" marT="762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ctr" fontAlgn="b"/>
                      <a:r>
                        <a:rPr lang="en-US" sz="1200" b="1" i="0" u="none" strike="noStrike" dirty="0">
                          <a:solidFill>
                            <a:srgbClr val="000000"/>
                          </a:solidFill>
                          <a:effectLst/>
                          <a:latin typeface="Calibri"/>
                        </a:rPr>
                        <a:t>Target</a:t>
                      </a: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ctr" fontAlgn="b"/>
                      <a:r>
                        <a:rPr lang="en-US" sz="1200" b="1" i="0" u="none" strike="noStrike" dirty="0">
                          <a:solidFill>
                            <a:srgbClr val="000000"/>
                          </a:solidFill>
                          <a:effectLst/>
                          <a:latin typeface="Calibri"/>
                        </a:rPr>
                        <a:t>Tax-Adjusted</a:t>
                      </a: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ctr" fontAlgn="b"/>
                      <a:r>
                        <a:rPr lang="en-US" sz="1200" b="1" i="0" u="none" strike="noStrike" dirty="0">
                          <a:solidFill>
                            <a:srgbClr val="000000"/>
                          </a:solidFill>
                          <a:effectLst/>
                          <a:latin typeface="Calibri"/>
                        </a:rPr>
                        <a:t>Not Tax-Adjusted</a:t>
                      </a: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l" fontAlgn="b"/>
                      <a:endParaRPr lang="en-US" sz="1200" b="0" i="0" u="none" strike="noStrike" dirty="0">
                        <a:solidFill>
                          <a:srgbClr val="000000"/>
                        </a:solidFill>
                        <a:effectLst/>
                        <a:latin typeface="Calibri"/>
                      </a:endParaRP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6B7E8"/>
                    </a:solidFill>
                  </a:tcPr>
                </a:tc>
              </a:tr>
              <a:tr h="210036">
                <a:tc>
                  <a:txBody>
                    <a:bodyPr/>
                    <a:lstStyle/>
                    <a:p>
                      <a:pPr algn="ctr" fontAlgn="b"/>
                      <a:r>
                        <a:rPr lang="en-US" sz="1100" b="0" i="0" u="none" strike="noStrike">
                          <a:solidFill>
                            <a:srgbClr val="000000"/>
                          </a:solidFill>
                          <a:effectLst/>
                          <a:latin typeface="Calibri"/>
                        </a:rPr>
                        <a:t>20-May-2015</a:t>
                      </a:r>
                    </a:p>
                  </a:txBody>
                  <a:tcPr marL="7620" marR="7620" marT="7620" marB="0" anchor="b">
                    <a:lnL w="12700" cap="flat" cmpd="sng" algn="ctr">
                      <a:solidFill>
                        <a:srgbClr val="5986E1"/>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err="1">
                          <a:solidFill>
                            <a:srgbClr val="000000"/>
                          </a:solidFill>
                          <a:effectLst/>
                          <a:latin typeface="Calibri"/>
                        </a:rPr>
                        <a:t>Altice</a:t>
                      </a:r>
                      <a:endParaRPr lang="en-US" sz="1100" b="0" i="0" u="none" strike="noStrike" dirty="0">
                        <a:solidFill>
                          <a:srgbClr val="000000"/>
                        </a:solidFill>
                        <a:effectLst/>
                        <a:latin typeface="Calibri"/>
                      </a:endParaRP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err="1">
                          <a:solidFill>
                            <a:srgbClr val="000000"/>
                          </a:solidFill>
                          <a:effectLst/>
                          <a:latin typeface="Calibri"/>
                        </a:rPr>
                        <a:t>Suddenlink</a:t>
                      </a:r>
                      <a:endParaRPr lang="en-US" sz="1100" b="0" i="0" u="none" strike="noStrike" dirty="0">
                        <a:solidFill>
                          <a:srgbClr val="000000"/>
                        </a:solidFill>
                        <a:effectLst/>
                        <a:latin typeface="Calibri"/>
                      </a:endParaRPr>
                    </a:p>
                  </a:txBody>
                  <a:tcPr marL="7620" marR="7620" marT="762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err="1">
                          <a:solidFill>
                            <a:srgbClr val="000000"/>
                          </a:solidFill>
                          <a:effectLst/>
                          <a:latin typeface="Calibri"/>
                        </a:rPr>
                        <a:t>n.a</a:t>
                      </a:r>
                      <a:r>
                        <a:rPr lang="en-US" sz="1100" b="1" i="0" u="none" strike="noStrike" dirty="0">
                          <a:solidFill>
                            <a:srgbClr val="000000"/>
                          </a:solidFill>
                          <a:effectLst/>
                          <a:latin typeface="Calibri"/>
                        </a:rPr>
                        <a:t>.</a:t>
                      </a:r>
                    </a:p>
                  </a:txBody>
                  <a:tcPr marL="7620" marR="7620" marT="762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9.3x</a:t>
                      </a:r>
                    </a:p>
                  </a:txBody>
                  <a:tcPr marL="7620" marR="7620" marT="762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gridSpan="3">
                  <a:txBody>
                    <a:bodyPr/>
                    <a:lstStyle/>
                    <a:p>
                      <a:pPr algn="l" fontAlgn="b"/>
                      <a:r>
                        <a:rPr lang="en-US" sz="900" b="0" i="0" u="none" strike="noStrike" dirty="0">
                          <a:solidFill>
                            <a:srgbClr val="000000"/>
                          </a:solidFill>
                          <a:effectLst/>
                          <a:latin typeface="Calibri"/>
                        </a:rPr>
                        <a:t>(2015 </a:t>
                      </a:r>
                      <a:r>
                        <a:rPr lang="en-US" sz="900" b="0" i="0" u="none" strike="noStrike" dirty="0" err="1">
                          <a:solidFill>
                            <a:srgbClr val="000000"/>
                          </a:solidFill>
                          <a:effectLst/>
                          <a:latin typeface="Calibri"/>
                        </a:rPr>
                        <a:t>Ebitda</a:t>
                      </a:r>
                      <a:r>
                        <a:rPr lang="en-US" sz="900" b="0" i="0" u="none" strike="noStrike" dirty="0">
                          <a:solidFill>
                            <a:srgbClr val="000000"/>
                          </a:solidFill>
                          <a:effectLst/>
                          <a:latin typeface="Calibri"/>
                        </a:rPr>
                        <a:t> &amp; 7.3x/7.6x after syn.)</a:t>
                      </a:r>
                    </a:p>
                  </a:txBody>
                  <a:tcPr marL="7620" marR="7620" marT="7620" marB="0" anchor="b">
                    <a:lnL>
                      <a:noFill/>
                    </a:lnL>
                    <a:lnR w="12700" cap="flat" cmpd="sng" algn="ctr">
                      <a:solidFill>
                        <a:srgbClr val="5986E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endParaRPr lang="en-US"/>
                    </a:p>
                  </a:txBody>
                  <a:tcPr/>
                </a:tc>
              </a:tr>
              <a:tr h="210036">
                <a:tc>
                  <a:txBody>
                    <a:bodyPr/>
                    <a:lstStyle/>
                    <a:p>
                      <a:pPr algn="ctr" fontAlgn="b"/>
                      <a:r>
                        <a:rPr lang="en-US" sz="1100" b="0" i="0" u="none" strike="noStrike">
                          <a:solidFill>
                            <a:srgbClr val="000000"/>
                          </a:solidFill>
                          <a:effectLst/>
                          <a:latin typeface="Calibri"/>
                        </a:rPr>
                        <a:t>19-Mar-2013</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Liberty Media Corp</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Charter Communications (25% stake)</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8.0x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8.6x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dirty="0">
                          <a:solidFill>
                            <a:srgbClr val="000000"/>
                          </a:solidFill>
                          <a:effectLst/>
                          <a:latin typeface="Calibri"/>
                        </a:rPr>
                        <a:t>7-Feb-2013</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Charter Communications</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a:rPr>
                        <a:t>Bresnan Broadband Hldgs</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a:solidFill>
                            <a:srgbClr val="000000"/>
                          </a:solidFill>
                          <a:effectLst/>
                          <a:latin typeface="Calibri"/>
                        </a:rPr>
                        <a:t>n.a.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8.0x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a:solidFill>
                            <a:srgbClr val="000000"/>
                          </a:solidFill>
                          <a:effectLst/>
                          <a:latin typeface="Calibri"/>
                        </a:rPr>
                        <a:t>18-Jul-2012</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BC Partners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err="1">
                          <a:solidFill>
                            <a:srgbClr val="000000"/>
                          </a:solidFill>
                          <a:effectLst/>
                          <a:latin typeface="Calibri"/>
                        </a:rPr>
                        <a:t>Suddenlink</a:t>
                      </a:r>
                      <a:endParaRPr lang="en-US" sz="1100" b="0" i="0" u="none" strike="noStrike" dirty="0">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a:solidFill>
                            <a:srgbClr val="000000"/>
                          </a:solidFill>
                          <a:effectLst/>
                          <a:latin typeface="Calibri"/>
                        </a:rPr>
                        <a:t>n.a.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8.3x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a:solidFill>
                            <a:srgbClr val="000000"/>
                          </a:solidFill>
                          <a:effectLst/>
                          <a:latin typeface="Calibri"/>
                        </a:rPr>
                        <a:t>18-Jul-2012</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a:rPr>
                        <a:t>Cogeco Cable</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Atlantic Broadband</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a:solidFill>
                            <a:srgbClr val="000000"/>
                          </a:solidFill>
                          <a:effectLst/>
                          <a:latin typeface="Calibri"/>
                        </a:rPr>
                        <a:t>n.a.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8.3x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a:solidFill>
                            <a:srgbClr val="000000"/>
                          </a:solidFill>
                          <a:effectLst/>
                          <a:latin typeface="Calibri"/>
                        </a:rPr>
                        <a:t>1-Jun-2012</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a:rPr>
                        <a:t>Oak Hill Capital Partners</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Wave Division Holdings</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a:solidFill>
                            <a:srgbClr val="000000"/>
                          </a:solidFill>
                          <a:effectLst/>
                          <a:latin typeface="Calibri"/>
                        </a:rPr>
                        <a:t>n.a.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8.0x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a:solidFill>
                            <a:srgbClr val="000000"/>
                          </a:solidFill>
                          <a:effectLst/>
                          <a:latin typeface="Calibri"/>
                        </a:rPr>
                        <a:t>14-Aug-2011</a:t>
                      </a:r>
                    </a:p>
                  </a:txBody>
                  <a:tcPr marL="7620" marR="7620" marT="7620" marB="0" anchor="b">
                    <a:lnL w="12700" cap="flat" cmpd="sng" algn="ctr">
                      <a:solidFill>
                        <a:srgbClr val="5986E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a:rPr>
                        <a:t>Time Warner Cable</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Insight Communications Company</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a:solidFill>
                            <a:srgbClr val="000000"/>
                          </a:solidFill>
                          <a:effectLst/>
                          <a:latin typeface="Calibri"/>
                        </a:rPr>
                        <a:t>7.7x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8.4x</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4">
                        <a:lumMod val="20000"/>
                        <a:lumOff val="80000"/>
                      </a:schemeClr>
                    </a:solidFill>
                  </a:tcPr>
                </a:tc>
              </a:tr>
              <a:tr h="210036">
                <a:tc>
                  <a:txBody>
                    <a:bodyPr/>
                    <a:lstStyle/>
                    <a:p>
                      <a:pPr algn="ctr" fontAlgn="b"/>
                      <a:r>
                        <a:rPr lang="en-US" sz="1100" b="0" i="0" u="none" strike="noStrike">
                          <a:solidFill>
                            <a:srgbClr val="000000"/>
                          </a:solidFill>
                          <a:effectLst/>
                          <a:latin typeface="Calibri"/>
                        </a:rPr>
                        <a:t>14-Jun-2010</a:t>
                      </a:r>
                    </a:p>
                  </a:txBody>
                  <a:tcPr marL="7620" marR="7620" marT="7620" marB="0" anchor="b">
                    <a:lnL w="12700" cap="flat" cmpd="sng" algn="ctr">
                      <a:solidFill>
                        <a:srgbClr val="5986E1"/>
                      </a:solidFill>
                      <a:prstDash val="solid"/>
                      <a:round/>
                      <a:headEnd type="none" w="med" len="med"/>
                      <a:tailEnd type="none" w="med" len="med"/>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Cablevision Systems Corp</a:t>
                      </a: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a:rPr>
                        <a:t>Bresnan Broadband </a:t>
                      </a:r>
                      <a:r>
                        <a:rPr lang="en-US" sz="1100" b="0" i="0" u="none" strike="noStrike" dirty="0" err="1">
                          <a:solidFill>
                            <a:srgbClr val="000000"/>
                          </a:solidFill>
                          <a:effectLst/>
                          <a:latin typeface="Calibri"/>
                        </a:rPr>
                        <a:t>Hldgs</a:t>
                      </a:r>
                      <a:endParaRPr lang="en-US" sz="11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err="1">
                          <a:solidFill>
                            <a:srgbClr val="000000"/>
                          </a:solidFill>
                          <a:effectLst/>
                          <a:latin typeface="Calibri"/>
                        </a:rPr>
                        <a:t>n.a</a:t>
                      </a:r>
                      <a:r>
                        <a:rPr lang="en-US" sz="1100" b="1" i="0" u="none" strike="noStrike" dirty="0">
                          <a:solidFill>
                            <a:srgbClr val="000000"/>
                          </a:solidFill>
                          <a:effectLst/>
                          <a:latin typeface="Calibri"/>
                        </a:rPr>
                        <a:t>.</a:t>
                      </a: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US" sz="1100" b="1" i="0" u="none" strike="noStrike" dirty="0">
                          <a:solidFill>
                            <a:srgbClr val="000000"/>
                          </a:solidFill>
                          <a:effectLst/>
                          <a:latin typeface="Calibri"/>
                        </a:rPr>
                        <a:t>8.2x</a:t>
                      </a: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a:noFill/>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a:endParaRPr>
                    </a:p>
                  </a:txBody>
                  <a:tcPr marL="7620" marR="7620" marT="7620" marB="0" anchor="b">
                    <a:lnL>
                      <a:noFill/>
                    </a:lnL>
                    <a:lnR w="12700" cap="flat" cmpd="sng" algn="ctr">
                      <a:solidFill>
                        <a:srgbClr val="5986E1"/>
                      </a:solidFill>
                      <a:prstDash val="solid"/>
                      <a:round/>
                      <a:headEnd type="none" w="med" len="med"/>
                      <a:tailEnd type="none" w="med" len="med"/>
                    </a:lnR>
                    <a:lnT>
                      <a:noFill/>
                    </a:lnT>
                    <a:lnB w="12700" cap="flat" cmpd="sng" algn="ctr">
                      <a:solidFill>
                        <a:srgbClr val="5986E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10081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2209799"/>
            <a:ext cx="8001000" cy="5334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8229600" cy="2518638"/>
          </a:xfrm>
          <a:prstGeom prst="rect">
            <a:avLst/>
          </a:prstGeom>
          <a:noFill/>
        </p:spPr>
        <p:txBody>
          <a:bodyPr wrap="square" rtlCol="0">
            <a:spAutoFit/>
          </a:bodyPr>
          <a:lstStyle/>
          <a:p>
            <a:pPr>
              <a:spcBef>
                <a:spcPts val="600"/>
              </a:spcBef>
              <a:spcAft>
                <a:spcPts val="2000"/>
              </a:spcAft>
              <a:buClr>
                <a:srgbClr val="008000"/>
              </a:buClr>
            </a:pPr>
            <a:r>
              <a:rPr lang="en-US" sz="2400" b="1" dirty="0" smtClean="0">
                <a:latin typeface="Cambria" pitchFamily="18" charset="0"/>
              </a:rPr>
              <a:t>Overview</a:t>
            </a:r>
          </a:p>
          <a:p>
            <a:pPr>
              <a:spcBef>
                <a:spcPts val="600"/>
              </a:spcBef>
              <a:spcAft>
                <a:spcPts val="1800"/>
              </a:spcAft>
              <a:buClr>
                <a:srgbClr val="008000"/>
              </a:buClr>
            </a:pPr>
            <a:r>
              <a:rPr lang="en-US" sz="2400" dirty="0" smtClean="0">
                <a:latin typeface="Cambria" pitchFamily="18" charset="0"/>
              </a:rPr>
              <a:t>Cable=Great Business</a:t>
            </a:r>
          </a:p>
          <a:p>
            <a:pPr>
              <a:spcBef>
                <a:spcPts val="600"/>
              </a:spcBef>
              <a:spcAft>
                <a:spcPts val="1800"/>
              </a:spcAft>
              <a:buClr>
                <a:srgbClr val="008000"/>
              </a:buClr>
            </a:pPr>
            <a:r>
              <a:rPr lang="en-US" sz="2400" dirty="0" smtClean="0">
                <a:latin typeface="Cambria" pitchFamily="18" charset="0"/>
              </a:rPr>
              <a:t>TWC and Bright House Deal Overview/Projections</a:t>
            </a:r>
          </a:p>
          <a:p>
            <a:pPr>
              <a:spcBef>
                <a:spcPts val="600"/>
              </a:spcBef>
              <a:spcAft>
                <a:spcPts val="1800"/>
              </a:spcAft>
              <a:buClr>
                <a:srgbClr val="008000"/>
              </a:buClr>
            </a:pPr>
            <a:r>
              <a:rPr lang="en-US" sz="2400" dirty="0" smtClean="0">
                <a:latin typeface="Cambria" pitchFamily="18" charset="0"/>
              </a:rPr>
              <a:t>Deal Closing/Regulatory Risk</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2</a:t>
            </a:fld>
            <a:endParaRPr lang="en-US"/>
          </a:p>
        </p:txBody>
      </p:sp>
    </p:spTree>
    <p:extLst>
      <p:ext uri="{BB962C8B-B14F-4D97-AF65-F5344CB8AC3E}">
        <p14:creationId xmlns:p14="http://schemas.microsoft.com/office/powerpoint/2010/main" val="1387938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Major Model Assumptions</a:t>
            </a:r>
            <a:endParaRPr lang="en-US" b="1" cap="none" dirty="0"/>
          </a:p>
        </p:txBody>
      </p:sp>
      <p:sp>
        <p:nvSpPr>
          <p:cNvPr id="3" name="TextBox 2"/>
          <p:cNvSpPr txBox="1"/>
          <p:nvPr/>
        </p:nvSpPr>
        <p:spPr>
          <a:xfrm>
            <a:off x="457200" y="1862663"/>
            <a:ext cx="8229600" cy="2893100"/>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Synergy sandbagging – ~2x management </a:t>
            </a:r>
            <a:r>
              <a:rPr lang="en-US" sz="2200" dirty="0">
                <a:latin typeface="Cambria" pitchFamily="18" charset="0"/>
              </a:rPr>
              <a:t>e</a:t>
            </a:r>
            <a:r>
              <a:rPr lang="en-US" sz="2200" dirty="0" smtClean="0">
                <a:latin typeface="Cambria" pitchFamily="18" charset="0"/>
              </a:rPr>
              <a:t>stimates</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Continue programming cost </a:t>
            </a:r>
            <a:r>
              <a:rPr lang="en-US" sz="2200" dirty="0">
                <a:latin typeface="Cambria" pitchFamily="18" charset="0"/>
              </a:rPr>
              <a:t>e</a:t>
            </a:r>
            <a:r>
              <a:rPr lang="en-US" sz="2200" dirty="0" smtClean="0">
                <a:latin typeface="Cambria" pitchFamily="18" charset="0"/>
              </a:rPr>
              <a:t>scalation </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Video subscriber loss</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Broadband penetration/ARPU </a:t>
            </a:r>
            <a:r>
              <a:rPr lang="en-US" sz="2200" dirty="0">
                <a:latin typeface="Cambria" pitchFamily="18" charset="0"/>
              </a:rPr>
              <a:t>g</a:t>
            </a:r>
            <a:r>
              <a:rPr lang="en-US" sz="2200" dirty="0" smtClean="0">
                <a:latin typeface="Cambria" pitchFamily="18" charset="0"/>
              </a:rPr>
              <a:t>rowth</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$11B+ NOL gone by end of 2017</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&gt;=4.0x leverage</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20</a:t>
            </a:fld>
            <a:endParaRPr lang="en-US"/>
          </a:p>
        </p:txBody>
      </p:sp>
    </p:spTree>
    <p:extLst>
      <p:ext uri="{BB962C8B-B14F-4D97-AF65-F5344CB8AC3E}">
        <p14:creationId xmlns:p14="http://schemas.microsoft.com/office/powerpoint/2010/main" val="105341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Synergy Snapshot</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41816354"/>
              </p:ext>
            </p:extLst>
          </p:nvPr>
        </p:nvGraphicFramePr>
        <p:xfrm>
          <a:off x="1066799" y="1904999"/>
          <a:ext cx="6934201" cy="3733800"/>
        </p:xfrm>
        <a:graphic>
          <a:graphicData uri="http://schemas.openxmlformats.org/drawingml/2006/table">
            <a:tbl>
              <a:tblPr/>
              <a:tblGrid>
                <a:gridCol w="3550189"/>
                <a:gridCol w="846003"/>
                <a:gridCol w="846003"/>
                <a:gridCol w="846003"/>
                <a:gridCol w="846003"/>
              </a:tblGrid>
              <a:tr h="266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2016E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2017E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2018E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400" b="1" i="0" u="none" strike="noStrike">
                          <a:solidFill>
                            <a:srgbClr val="000000"/>
                          </a:solidFill>
                          <a:effectLst/>
                          <a:latin typeface="Calibri" panose="020F0502020204030204" pitchFamily="34" charset="0"/>
                        </a:rPr>
                        <a:t>2019E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 Programming Costs By Year</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Yearly Programming Synergy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$629 </a:t>
                      </a:r>
                    </a:p>
                  </a:txBody>
                  <a:tcPr marL="0" marR="0" marT="0"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$672 </a:t>
                      </a:r>
                    </a:p>
                  </a:txBody>
                  <a:tcPr marL="0" marR="0" marT="0"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$729 </a:t>
                      </a:r>
                    </a:p>
                  </a:txBody>
                  <a:tcPr marL="0" marR="0" marT="0"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$791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266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BrightHouse Video Customers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1.9</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CHTR Video Customers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TWC Video Customers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10.4</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10.4</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CHTR Monthly Programming Per Sub</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$58.41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$63.08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$68.13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$73.58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TWC Monthly Programming Per Sub</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$45.71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$49.37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$53.32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$57.59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Total Pro-Forma Oper. Exp (Ex-Prog, SC)</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$14,987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$15,577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$16,100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$16,676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Est % Savings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66700">
                <a:tc>
                  <a:txBody>
                    <a:bodyPr/>
                    <a:lstStyle/>
                    <a:p>
                      <a:pPr algn="l" fontAlgn="b"/>
                      <a:r>
                        <a:rPr lang="en-US" sz="1400" b="0" i="0" u="none" strike="noStrike">
                          <a:solidFill>
                            <a:srgbClr val="000000"/>
                          </a:solidFill>
                          <a:effectLst/>
                          <a:latin typeface="Calibri" panose="020F0502020204030204" pitchFamily="34" charset="0"/>
                        </a:rPr>
                        <a:t>Total Other Cost Reduction</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$150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$389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$483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panose="020F0502020204030204" pitchFamily="34" charset="0"/>
                        </a:rPr>
                        <a:t>$834 </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53316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Synergy Snapshot</a:t>
            </a:r>
            <a:endParaRPr lang="en-US" b="1" cap="none" dirty="0"/>
          </a:p>
        </p:txBody>
      </p:sp>
      <p:sp>
        <p:nvSpPr>
          <p:cNvPr id="3" name="TextBox 2"/>
          <p:cNvSpPr txBox="1"/>
          <p:nvPr/>
        </p:nvSpPr>
        <p:spPr>
          <a:xfrm>
            <a:off x="304800" y="1524000"/>
            <a:ext cx="8534400" cy="5247590"/>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Liberty Global - </a:t>
            </a:r>
            <a:r>
              <a:rPr lang="en-US" sz="2200" b="1" dirty="0" smtClean="0">
                <a:latin typeface="Cambria" pitchFamily="18" charset="0"/>
              </a:rPr>
              <a:t>Virgin Media</a:t>
            </a:r>
            <a:r>
              <a:rPr lang="en-US" sz="2200" dirty="0" smtClean="0">
                <a:latin typeface="Cambria" pitchFamily="18" charset="0"/>
              </a:rPr>
              <a:t>: Closing Mid 2013</a:t>
            </a:r>
          </a:p>
          <a:p>
            <a:pPr marL="742950" lvl="1" indent="-285750">
              <a:spcAft>
                <a:spcPts val="1200"/>
              </a:spcAft>
              <a:buClr>
                <a:srgbClr val="006600"/>
              </a:buClr>
              <a:buFont typeface="Arial" pitchFamily="34" charset="0"/>
              <a:buChar char="•"/>
            </a:pPr>
            <a:endParaRPr lang="en-US" sz="2200" dirty="0">
              <a:latin typeface="Cambria" pitchFamily="18" charset="0"/>
            </a:endParaRPr>
          </a:p>
          <a:p>
            <a:pPr marL="742950" lvl="1" indent="-285750">
              <a:spcAft>
                <a:spcPts val="1200"/>
              </a:spcAft>
              <a:buClr>
                <a:srgbClr val="006600"/>
              </a:buClr>
              <a:buFont typeface="Arial" pitchFamily="34" charset="0"/>
              <a:buChar char="•"/>
            </a:pPr>
            <a:endParaRPr lang="en-US" sz="2200" dirty="0" smtClean="0">
              <a:latin typeface="Cambria" pitchFamily="18" charset="0"/>
            </a:endParaRPr>
          </a:p>
          <a:p>
            <a:pPr marL="742950" lvl="1" indent="-285750">
              <a:spcAft>
                <a:spcPts val="1200"/>
              </a:spcAft>
              <a:buClr>
                <a:srgbClr val="006600"/>
              </a:buClr>
              <a:buFont typeface="Arial" pitchFamily="34" charset="0"/>
              <a:buChar char="•"/>
            </a:pPr>
            <a:endParaRPr lang="en-US" sz="2200" dirty="0" smtClean="0">
              <a:latin typeface="Cambria" pitchFamily="18" charset="0"/>
            </a:endParaRPr>
          </a:p>
          <a:p>
            <a:pPr marL="742950" lvl="1" indent="-285750">
              <a:spcAft>
                <a:spcPts val="1200"/>
              </a:spcAft>
              <a:buClr>
                <a:srgbClr val="006600"/>
              </a:buClr>
              <a:buFont typeface="Arial" pitchFamily="34" charset="0"/>
              <a:buChar char="•"/>
            </a:pPr>
            <a:endParaRPr lang="en-US" sz="2200" dirty="0" smtClean="0">
              <a:latin typeface="Cambria" pitchFamily="18" charset="0"/>
            </a:endParaRPr>
          </a:p>
          <a:p>
            <a:pPr marL="742950" lvl="1" indent="-285750">
              <a:spcAft>
                <a:spcPts val="1200"/>
              </a:spcAft>
              <a:buClr>
                <a:srgbClr val="006600"/>
              </a:buClr>
              <a:buFont typeface="Arial" pitchFamily="34" charset="0"/>
              <a:buChar char="•"/>
            </a:pPr>
            <a:endParaRPr lang="en-US" sz="2200" dirty="0" smtClean="0">
              <a:latin typeface="Cambria" pitchFamily="18" charset="0"/>
            </a:endParaRP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Liberty Global – </a:t>
            </a:r>
            <a:r>
              <a:rPr lang="en-US" sz="2200" b="1" dirty="0" err="1" smtClean="0">
                <a:latin typeface="Cambria" pitchFamily="18" charset="0"/>
              </a:rPr>
              <a:t>Ziggo</a:t>
            </a:r>
            <a:r>
              <a:rPr lang="en-US" sz="2200" dirty="0" smtClean="0">
                <a:latin typeface="Cambria" pitchFamily="18" charset="0"/>
              </a:rPr>
              <a:t>: Closing Nov 2014</a:t>
            </a:r>
          </a:p>
          <a:p>
            <a:pPr marL="1200150" lvl="2" indent="-285750">
              <a:spcAft>
                <a:spcPts val="1200"/>
              </a:spcAft>
              <a:buClr>
                <a:srgbClr val="006600"/>
              </a:buClr>
              <a:buFont typeface="Arial" pitchFamily="34" charset="0"/>
              <a:buChar char="•"/>
            </a:pPr>
            <a:r>
              <a:rPr lang="en-US" dirty="0" smtClean="0">
                <a:latin typeface="Cambria" pitchFamily="18" charset="0"/>
              </a:rPr>
              <a:t>Orig</a:t>
            </a:r>
            <a:r>
              <a:rPr lang="en-US" dirty="0">
                <a:latin typeface="Cambria" pitchFamily="18" charset="0"/>
              </a:rPr>
              <a:t>.</a:t>
            </a:r>
            <a:r>
              <a:rPr lang="en-US" dirty="0" smtClean="0">
                <a:latin typeface="Cambria" pitchFamily="18" charset="0"/>
              </a:rPr>
              <a:t> synergy est. $160M:  out of which $95M </a:t>
            </a:r>
            <a:r>
              <a:rPr lang="en-US" dirty="0" err="1" smtClean="0">
                <a:latin typeface="Cambria" pitchFamily="18" charset="0"/>
              </a:rPr>
              <a:t>Opex</a:t>
            </a:r>
            <a:r>
              <a:rPr lang="en-US" dirty="0" smtClean="0">
                <a:latin typeface="Cambria" pitchFamily="18" charset="0"/>
              </a:rPr>
              <a:t> (-24%), </a:t>
            </a:r>
          </a:p>
          <a:p>
            <a:pPr marL="1200150" lvl="2" indent="-285750">
              <a:spcAft>
                <a:spcPts val="1200"/>
              </a:spcAft>
              <a:buClr>
                <a:srgbClr val="006600"/>
              </a:buClr>
              <a:buFont typeface="Arial" pitchFamily="34" charset="0"/>
              <a:buChar char="•"/>
            </a:pPr>
            <a:r>
              <a:rPr lang="en-US" dirty="0" smtClean="0">
                <a:latin typeface="Cambria" pitchFamily="18" charset="0"/>
              </a:rPr>
              <a:t>Already increased synergy estimate by 50% to $250M</a:t>
            </a:r>
          </a:p>
          <a:p>
            <a:pPr marL="800100" lvl="1" indent="-342900">
              <a:spcAft>
                <a:spcPts val="1200"/>
              </a:spcAft>
              <a:buClr>
                <a:srgbClr val="006600"/>
              </a:buClr>
              <a:buFont typeface="Wingdings" panose="05000000000000000000" pitchFamily="2" charset="2"/>
              <a:buChar char="§"/>
            </a:pPr>
            <a:r>
              <a:rPr lang="en-US" sz="2200" dirty="0" err="1" smtClean="0">
                <a:latin typeface="Cambria" pitchFamily="18" charset="0"/>
              </a:rPr>
              <a:t>Altice</a:t>
            </a:r>
            <a:r>
              <a:rPr lang="en-US" sz="2200" dirty="0" smtClean="0">
                <a:latin typeface="Cambria" pitchFamily="18" charset="0"/>
              </a:rPr>
              <a:t> - </a:t>
            </a:r>
            <a:r>
              <a:rPr lang="en-US" sz="2200" b="1" dirty="0" err="1" smtClean="0">
                <a:latin typeface="Cambria" pitchFamily="18" charset="0"/>
              </a:rPr>
              <a:t>Suddenlink</a:t>
            </a:r>
            <a:r>
              <a:rPr lang="en-US" sz="2200" dirty="0" smtClean="0">
                <a:latin typeface="Cambria" pitchFamily="18" charset="0"/>
              </a:rPr>
              <a:t> deal est. 25-30% of </a:t>
            </a:r>
            <a:r>
              <a:rPr lang="en-US" sz="2200" dirty="0" err="1" smtClean="0">
                <a:latin typeface="Cambria" pitchFamily="18" charset="0"/>
              </a:rPr>
              <a:t>opex</a:t>
            </a:r>
            <a:r>
              <a:rPr lang="en-US" sz="2200" dirty="0" smtClean="0">
                <a:latin typeface="Cambria" pitchFamily="18" charset="0"/>
              </a:rPr>
              <a:t> savings ex </a:t>
            </a:r>
            <a:r>
              <a:rPr lang="en-US" sz="2200" dirty="0" err="1" smtClean="0">
                <a:latin typeface="Cambria" pitchFamily="18" charset="0"/>
              </a:rPr>
              <a:t>progr</a:t>
            </a:r>
            <a:r>
              <a:rPr lang="en-US" sz="2200" dirty="0" smtClean="0">
                <a:latin typeface="Cambria" pitchFamily="18" charset="0"/>
              </a:rPr>
              <a:t>.</a:t>
            </a:r>
          </a:p>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84542827"/>
              </p:ext>
            </p:extLst>
          </p:nvPr>
        </p:nvGraphicFramePr>
        <p:xfrm>
          <a:off x="1371599" y="2133597"/>
          <a:ext cx="5562601" cy="2166598"/>
        </p:xfrm>
        <a:graphic>
          <a:graphicData uri="http://schemas.openxmlformats.org/drawingml/2006/table">
            <a:tbl>
              <a:tblPr>
                <a:solidFill>
                  <a:schemeClr val="accent3">
                    <a:lumMod val="60000"/>
                    <a:lumOff val="40000"/>
                  </a:schemeClr>
                </a:solidFill>
              </a:tblPr>
              <a:tblGrid>
                <a:gridCol w="2208678"/>
                <a:gridCol w="807819"/>
                <a:gridCol w="881057"/>
                <a:gridCol w="836257"/>
                <a:gridCol w="828790"/>
              </a:tblGrid>
              <a:tr h="364132">
                <a:tc>
                  <a:txBody>
                    <a:bodyPr/>
                    <a:lstStyle/>
                    <a:p>
                      <a:pPr marL="91440" algn="l" fontAlgn="b"/>
                      <a:r>
                        <a:rPr lang="en-US" sz="1400" b="1" i="0" u="none" strike="noStrike" dirty="0" smtClean="0">
                          <a:solidFill>
                            <a:srgbClr val="000000"/>
                          </a:solidFill>
                          <a:effectLst/>
                          <a:latin typeface="Cambria" panose="02040503050406030204" pitchFamily="18" charset="0"/>
                        </a:rPr>
                        <a:t>Est.</a:t>
                      </a:r>
                      <a:r>
                        <a:rPr lang="en-US" sz="1400" b="1" i="0" u="none" strike="noStrike" baseline="0" dirty="0" smtClean="0">
                          <a:solidFill>
                            <a:srgbClr val="000000"/>
                          </a:solidFill>
                          <a:effectLst/>
                          <a:latin typeface="Cambria" panose="02040503050406030204" pitchFamily="18" charset="0"/>
                        </a:rPr>
                        <a:t> vs Actual Synergies</a:t>
                      </a:r>
                      <a:endParaRPr lang="en-US" sz="1400" b="1" i="0" u="none" strike="noStrike" dirty="0">
                        <a:solidFill>
                          <a:srgbClr val="000000"/>
                        </a:solidFill>
                        <a:effectLst/>
                        <a:latin typeface="Cambria" panose="02040503050406030204" pitchFamily="18" charset="0"/>
                      </a:endParaRP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w="28575" cap="flat" cmpd="sng" algn="ctr">
                      <a:solidFill>
                        <a:schemeClr val="accent3">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2013</a:t>
                      </a:r>
                    </a:p>
                  </a:txBody>
                  <a:tcPr marL="7620" marR="7620" marT="7620" marB="0" anchor="b">
                    <a:lnL>
                      <a:noFill/>
                    </a:lnL>
                    <a:lnR>
                      <a:noFill/>
                    </a:lnR>
                    <a:lnT w="28575" cap="flat" cmpd="sng" algn="ctr">
                      <a:solidFill>
                        <a:schemeClr val="accent3">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2014</a:t>
                      </a:r>
                    </a:p>
                  </a:txBody>
                  <a:tcPr marL="7620" marR="7620" marT="7620" marB="0" anchor="b">
                    <a:lnL>
                      <a:noFill/>
                    </a:lnL>
                    <a:lnR>
                      <a:noFill/>
                    </a:lnR>
                    <a:lnT w="28575" cap="flat" cmpd="sng" algn="ctr">
                      <a:solidFill>
                        <a:schemeClr val="accent3">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Q1 2015</a:t>
                      </a:r>
                    </a:p>
                  </a:txBody>
                  <a:tcPr marL="7620" marR="7620" marT="7620" marB="0" anchor="b">
                    <a:lnL>
                      <a:noFill/>
                    </a:lnL>
                    <a:lnR>
                      <a:noFill/>
                    </a:lnR>
                    <a:lnT w="28575" cap="flat" cmpd="sng" algn="ctr">
                      <a:solidFill>
                        <a:schemeClr val="accent3">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err="1" smtClean="0">
                          <a:solidFill>
                            <a:srgbClr val="000000"/>
                          </a:solidFill>
                          <a:effectLst/>
                          <a:latin typeface="Cambria" panose="02040503050406030204" pitchFamily="18" charset="0"/>
                        </a:rPr>
                        <a:t>Orig.est</a:t>
                      </a:r>
                      <a:r>
                        <a:rPr lang="en-US" sz="1400" b="0" i="0" u="none" strike="noStrike" dirty="0" smtClean="0">
                          <a:solidFill>
                            <a:srgbClr val="000000"/>
                          </a:solidFill>
                          <a:effectLst/>
                          <a:latin typeface="Cambria" panose="02040503050406030204" pitchFamily="18" charset="0"/>
                        </a:rPr>
                        <a:t>.</a:t>
                      </a:r>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00411">
                <a:tc>
                  <a:txBody>
                    <a:bodyPr/>
                    <a:lstStyle/>
                    <a:p>
                      <a:pPr marL="91440" algn="l" fontAlgn="b"/>
                      <a:r>
                        <a:rPr lang="en-US" sz="1400" b="0" i="0" u="none" strike="noStrike" dirty="0">
                          <a:solidFill>
                            <a:srgbClr val="000000"/>
                          </a:solidFill>
                          <a:effectLst/>
                          <a:latin typeface="Cambria" panose="02040503050406030204" pitchFamily="18" charset="0"/>
                        </a:rPr>
                        <a:t>Revenue </a:t>
                      </a:r>
                      <a:r>
                        <a:rPr lang="en-US" sz="1400" b="0" i="0" u="none" strike="noStrike" dirty="0" err="1">
                          <a:solidFill>
                            <a:srgbClr val="000000"/>
                          </a:solidFill>
                          <a:effectLst/>
                          <a:latin typeface="Cambria" panose="02040503050406030204" pitchFamily="18" charset="0"/>
                        </a:rPr>
                        <a:t>yoy</a:t>
                      </a:r>
                      <a:r>
                        <a:rPr lang="en-US" sz="1400" b="0" i="0" u="none" strike="noStrike" dirty="0">
                          <a:solidFill>
                            <a:srgbClr val="000000"/>
                          </a:solidFill>
                          <a:effectLst/>
                          <a:latin typeface="Cambria" panose="02040503050406030204" pitchFamily="18" charset="0"/>
                        </a:rPr>
                        <a:t> % change</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mbria" panose="02040503050406030204" pitchFamily="18" charset="0"/>
                        </a:rPr>
                        <a:t>0.5%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mbria" panose="02040503050406030204" pitchFamily="18" charset="0"/>
                        </a:rPr>
                        <a:t>2.3%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mbria" panose="02040503050406030204" pitchFamily="18" charset="0"/>
                        </a:rPr>
                        <a:t>1.2%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0411">
                <a:tc>
                  <a:txBody>
                    <a:bodyPr/>
                    <a:lstStyle/>
                    <a:p>
                      <a:pPr marL="91440" algn="l" fontAlgn="b"/>
                      <a:r>
                        <a:rPr lang="en-US" sz="1400" b="0" i="0" u="none" strike="noStrike" dirty="0" err="1">
                          <a:solidFill>
                            <a:srgbClr val="000000"/>
                          </a:solidFill>
                          <a:effectLst/>
                          <a:latin typeface="Cambria" panose="02040503050406030204" pitchFamily="18" charset="0"/>
                        </a:rPr>
                        <a:t>Ebitda</a:t>
                      </a:r>
                      <a:r>
                        <a:rPr lang="en-US" sz="1400" b="0" i="0" u="none" strike="noStrike" dirty="0">
                          <a:solidFill>
                            <a:srgbClr val="000000"/>
                          </a:solidFill>
                          <a:effectLst/>
                          <a:latin typeface="Cambria" panose="02040503050406030204" pitchFamily="18" charset="0"/>
                        </a:rPr>
                        <a:t> </a:t>
                      </a:r>
                      <a:r>
                        <a:rPr lang="en-US" sz="1400" b="0" i="0" u="none" strike="noStrike" dirty="0" err="1">
                          <a:solidFill>
                            <a:srgbClr val="000000"/>
                          </a:solidFill>
                          <a:effectLst/>
                          <a:latin typeface="Cambria" panose="02040503050406030204" pitchFamily="18" charset="0"/>
                        </a:rPr>
                        <a:t>yoy</a:t>
                      </a:r>
                      <a:r>
                        <a:rPr lang="en-US" sz="1400" b="0" i="0" u="none" strike="noStrike" dirty="0">
                          <a:solidFill>
                            <a:srgbClr val="000000"/>
                          </a:solidFill>
                          <a:effectLst/>
                          <a:latin typeface="Cambria" panose="02040503050406030204" pitchFamily="18" charset="0"/>
                        </a:rPr>
                        <a:t> % change</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40000"/>
                        <a:lumOff val="60000"/>
                      </a:schemeClr>
                    </a:solidFill>
                  </a:tcPr>
                </a:tc>
                <a:tc>
                  <a:txBody>
                    <a:bodyPr/>
                    <a:lstStyle/>
                    <a:p>
                      <a:pPr algn="ctr"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13.0%</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5.4%</a:t>
                      </a:r>
                    </a:p>
                  </a:txBody>
                  <a:tcPr marL="7620" marR="7620" marT="7620" marB="0" anchor="b">
                    <a:lnL>
                      <a:noFill/>
                    </a:lnL>
                    <a:lnR>
                      <a:noFill/>
                    </a:lnR>
                    <a:lnT>
                      <a:noFill/>
                    </a:lnT>
                    <a:lnB>
                      <a:noFill/>
                    </a:lnB>
                    <a:solidFill>
                      <a:schemeClr val="accent4">
                        <a:lumMod val="40000"/>
                        <a:lumOff val="60000"/>
                      </a:schemeClr>
                    </a:solidFill>
                  </a:tcPr>
                </a:tc>
                <a:tc>
                  <a:txBody>
                    <a:bodyPr/>
                    <a:lstStyle/>
                    <a:p>
                      <a:pPr algn="l"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a:noFill/>
                    </a:lnT>
                    <a:lnB>
                      <a:noFill/>
                    </a:lnB>
                    <a:solidFill>
                      <a:schemeClr val="accent4">
                        <a:lumMod val="40000"/>
                        <a:lumOff val="60000"/>
                      </a:schemeClr>
                    </a:solidFill>
                  </a:tcPr>
                </a:tc>
              </a:tr>
              <a:tr h="300411">
                <a:tc>
                  <a:txBody>
                    <a:bodyPr/>
                    <a:lstStyle/>
                    <a:p>
                      <a:pPr marL="91440" algn="l" fontAlgn="b"/>
                      <a:r>
                        <a:rPr lang="en-US" sz="1400" b="0" i="0" u="none" strike="noStrike" dirty="0" err="1">
                          <a:solidFill>
                            <a:srgbClr val="000000"/>
                          </a:solidFill>
                          <a:effectLst/>
                          <a:latin typeface="Cambria" panose="02040503050406030204" pitchFamily="18" charset="0"/>
                        </a:rPr>
                        <a:t>Ebitda</a:t>
                      </a:r>
                      <a:r>
                        <a:rPr lang="en-US" sz="1400" b="0" i="0" u="none" strike="noStrike" dirty="0">
                          <a:solidFill>
                            <a:srgbClr val="000000"/>
                          </a:solidFill>
                          <a:effectLst/>
                          <a:latin typeface="Cambria" panose="02040503050406030204" pitchFamily="18" charset="0"/>
                        </a:rPr>
                        <a:t> Margin</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mbria" panose="02040503050406030204" pitchFamily="18" charset="0"/>
                        </a:rPr>
                        <a:t>39%</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mbria" panose="02040503050406030204" pitchFamily="18" charset="0"/>
                        </a:rPr>
                        <a:t>43%</a:t>
                      </a: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mbria" panose="02040503050406030204" pitchFamily="18" charset="0"/>
                        </a:rPr>
                        <a:t>45%</a:t>
                      </a:r>
                    </a:p>
                  </a:txBody>
                  <a:tcPr marL="7620" marR="7620" marT="7620" marB="0" anchor="b">
                    <a:lnL>
                      <a:noFill/>
                    </a:lnL>
                    <a:lnR>
                      <a:noFill/>
                    </a:lnR>
                    <a:lnT>
                      <a:noFill/>
                    </a:lnT>
                    <a:lnB>
                      <a:noFill/>
                    </a:lnB>
                  </a:tcPr>
                </a:tc>
                <a:tc>
                  <a:txBody>
                    <a:bodyPr/>
                    <a:lstStyle/>
                    <a:p>
                      <a:pPr algn="l" fontAlgn="b"/>
                      <a:endParaRPr lang="en-US" sz="1400" b="0" i="0" u="none" strike="noStrike">
                        <a:solidFill>
                          <a:srgbClr val="000000"/>
                        </a:solidFill>
                        <a:effectLst/>
                        <a:latin typeface="Cambria" panose="02040503050406030204" pitchFamily="18" charset="0"/>
                      </a:endParaRP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a:noFill/>
                    </a:lnT>
                    <a:lnB>
                      <a:noFill/>
                    </a:lnB>
                  </a:tcPr>
                </a:tc>
              </a:tr>
              <a:tr h="300411">
                <a:tc>
                  <a:txBody>
                    <a:bodyPr/>
                    <a:lstStyle/>
                    <a:p>
                      <a:pPr marL="91440" algn="l" fontAlgn="b"/>
                      <a:r>
                        <a:rPr lang="en-US" sz="1400" b="0" i="0" u="none" strike="noStrike" dirty="0" err="1">
                          <a:solidFill>
                            <a:srgbClr val="000000"/>
                          </a:solidFill>
                          <a:effectLst/>
                          <a:latin typeface="Cambria" panose="02040503050406030204" pitchFamily="18" charset="0"/>
                        </a:rPr>
                        <a:t>Opex</a:t>
                      </a:r>
                      <a:r>
                        <a:rPr lang="en-US" sz="1400" b="0" i="0" u="none" strike="noStrike" dirty="0">
                          <a:solidFill>
                            <a:srgbClr val="000000"/>
                          </a:solidFill>
                          <a:effectLst/>
                          <a:latin typeface="Cambria" panose="02040503050406030204" pitchFamily="18" charset="0"/>
                        </a:rPr>
                        <a:t> </a:t>
                      </a:r>
                      <a:r>
                        <a:rPr lang="en-US" sz="1400" b="0" i="0" u="none" strike="noStrike" dirty="0" err="1">
                          <a:solidFill>
                            <a:srgbClr val="000000"/>
                          </a:solidFill>
                          <a:effectLst/>
                          <a:latin typeface="Cambria" panose="02040503050406030204" pitchFamily="18" charset="0"/>
                        </a:rPr>
                        <a:t>yoy</a:t>
                      </a:r>
                      <a:r>
                        <a:rPr lang="en-US" sz="1400" b="0" i="0" u="none" strike="noStrike" dirty="0">
                          <a:solidFill>
                            <a:srgbClr val="000000"/>
                          </a:solidFill>
                          <a:effectLst/>
                          <a:latin typeface="Cambria" panose="02040503050406030204" pitchFamily="18" charset="0"/>
                        </a:rPr>
                        <a:t> % change</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a:noFill/>
                    </a:lnT>
                    <a:lnB>
                      <a:noFill/>
                    </a:lnB>
                    <a:solidFill>
                      <a:schemeClr val="accent4">
                        <a:lumMod val="40000"/>
                        <a:lumOff val="60000"/>
                      </a:schemeClr>
                    </a:solidFill>
                  </a:tcPr>
                </a:tc>
                <a:tc>
                  <a:txBody>
                    <a:bodyPr/>
                    <a:lstStyle/>
                    <a:p>
                      <a:pPr algn="ctr" fontAlgn="b"/>
                      <a:endParaRPr lang="en-US" sz="14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-4.4%</a:t>
                      </a:r>
                    </a:p>
                  </a:txBody>
                  <a:tcPr marL="7620" marR="7620" marT="7620" marB="0" anchor="b">
                    <a:lnL>
                      <a:noFill/>
                    </a:lnL>
                    <a:lnR>
                      <a:noFill/>
                    </a:lnR>
                    <a:lnT>
                      <a:noFill/>
                    </a:lnT>
                    <a:lnB>
                      <a:noFill/>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-1.7%</a:t>
                      </a:r>
                    </a:p>
                  </a:txBody>
                  <a:tcPr marL="7620" marR="7620" marT="7620" marB="0" anchor="b">
                    <a:lnL>
                      <a:noFill/>
                    </a:lnL>
                    <a:lnR>
                      <a:noFill/>
                    </a:lnR>
                    <a:lnT>
                      <a:noFill/>
                    </a:lnT>
                    <a:lnB>
                      <a:noFill/>
                    </a:lnB>
                    <a:solidFill>
                      <a:schemeClr val="accent4">
                        <a:lumMod val="40000"/>
                        <a:lumOff val="60000"/>
                      </a:schemeClr>
                    </a:solidFill>
                  </a:tcPr>
                </a:tc>
                <a:tc>
                  <a:txBody>
                    <a:bodyPr/>
                    <a:lstStyle/>
                    <a:p>
                      <a:pPr algn="l"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a:noFill/>
                    </a:lnT>
                    <a:lnB>
                      <a:noFill/>
                    </a:lnB>
                    <a:solidFill>
                      <a:schemeClr val="accent4">
                        <a:lumMod val="40000"/>
                        <a:lumOff val="60000"/>
                      </a:schemeClr>
                    </a:solidFill>
                  </a:tcPr>
                </a:tc>
              </a:tr>
              <a:tr h="300411">
                <a:tc>
                  <a:txBody>
                    <a:bodyPr/>
                    <a:lstStyle/>
                    <a:p>
                      <a:pPr marL="91440" algn="l" fontAlgn="b"/>
                      <a:r>
                        <a:rPr lang="en-US" sz="1400" b="0" i="0" u="none" strike="noStrike" dirty="0" err="1">
                          <a:solidFill>
                            <a:srgbClr val="000000"/>
                          </a:solidFill>
                          <a:effectLst/>
                          <a:latin typeface="Cambria" panose="02040503050406030204" pitchFamily="18" charset="0"/>
                        </a:rPr>
                        <a:t>Opex</a:t>
                      </a:r>
                      <a:r>
                        <a:rPr lang="en-US" sz="1400" b="0" i="0" u="none" strike="noStrike" dirty="0">
                          <a:solidFill>
                            <a:srgbClr val="000000"/>
                          </a:solidFill>
                          <a:effectLst/>
                          <a:latin typeface="Cambria" panose="02040503050406030204" pitchFamily="18" charset="0"/>
                        </a:rPr>
                        <a:t> </a:t>
                      </a:r>
                      <a:r>
                        <a:rPr lang="en-US" sz="1400" b="0" i="0" u="none" strike="noStrike" dirty="0" err="1">
                          <a:solidFill>
                            <a:srgbClr val="000000"/>
                          </a:solidFill>
                          <a:effectLst/>
                          <a:latin typeface="Cambria" panose="02040503050406030204" pitchFamily="18" charset="0"/>
                        </a:rPr>
                        <a:t>yoy</a:t>
                      </a:r>
                      <a:r>
                        <a:rPr lang="en-US" sz="1400" b="0" i="0" u="none" strike="noStrike" dirty="0">
                          <a:solidFill>
                            <a:srgbClr val="000000"/>
                          </a:solidFill>
                          <a:effectLst/>
                          <a:latin typeface="Cambria" panose="02040503050406030204" pitchFamily="18" charset="0"/>
                        </a:rPr>
                        <a:t> $ change</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r>
                        <a:rPr lang="en-US" sz="1400" b="0" i="0" u="none" strike="noStrike">
                          <a:solidFill>
                            <a:srgbClr val="000000"/>
                          </a:solidFill>
                          <a:effectLst/>
                          <a:latin typeface="Cambria" panose="02040503050406030204" pitchFamily="18" charset="0"/>
                        </a:rPr>
                        <a:t>-112</a:t>
                      </a:r>
                    </a:p>
                  </a:txBody>
                  <a:tcPr marL="7620" marR="7620" marT="7620"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mbria" panose="02040503050406030204" pitchFamily="18" charset="0"/>
                        </a:rPr>
                        <a:t>-11</a:t>
                      </a:r>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mbria" panose="02040503050406030204" pitchFamily="18" charset="0"/>
                        </a:rPr>
                        <a:t>-110</a:t>
                      </a: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a:noFill/>
                    </a:lnT>
                    <a:lnB>
                      <a:noFill/>
                    </a:lnB>
                  </a:tcPr>
                </a:tc>
              </a:tr>
              <a:tr h="300411">
                <a:tc>
                  <a:txBody>
                    <a:bodyPr/>
                    <a:lstStyle/>
                    <a:p>
                      <a:pPr marL="91440" algn="l" fontAlgn="b"/>
                      <a:r>
                        <a:rPr lang="en-US" sz="1400" b="0" i="0" u="none" strike="noStrike" dirty="0">
                          <a:solidFill>
                            <a:srgbClr val="000000"/>
                          </a:solidFill>
                          <a:effectLst/>
                          <a:latin typeface="Cambria" panose="02040503050406030204" pitchFamily="18" charset="0"/>
                        </a:rPr>
                        <a:t>Capex </a:t>
                      </a:r>
                      <a:r>
                        <a:rPr lang="en-US" sz="1400" b="0" i="0" u="none" strike="noStrike" dirty="0" err="1">
                          <a:solidFill>
                            <a:srgbClr val="000000"/>
                          </a:solidFill>
                          <a:effectLst/>
                          <a:latin typeface="Cambria" panose="02040503050406030204" pitchFamily="18" charset="0"/>
                        </a:rPr>
                        <a:t>yoy</a:t>
                      </a:r>
                      <a:r>
                        <a:rPr lang="en-US" sz="1400" b="0" i="0" u="none" strike="noStrike" dirty="0">
                          <a:solidFill>
                            <a:srgbClr val="000000"/>
                          </a:solidFill>
                          <a:effectLst/>
                          <a:latin typeface="Cambria" panose="02040503050406030204" pitchFamily="18" charset="0"/>
                        </a:rPr>
                        <a:t> $ change</a:t>
                      </a:r>
                    </a:p>
                  </a:txBody>
                  <a:tcPr marL="7620" marR="7620" marT="7620" marB="0" anchor="b">
                    <a:lnL w="28575" cap="flat" cmpd="sng" algn="ctr">
                      <a:solidFill>
                        <a:schemeClr val="accent3">
                          <a:lumMod val="75000"/>
                        </a:schemeClr>
                      </a:solidFill>
                      <a:prstDash val="solid"/>
                      <a:round/>
                      <a:headEnd type="none" w="med" len="med"/>
                      <a:tailEnd type="none" w="med" len="med"/>
                    </a:lnL>
                    <a:lnR>
                      <a:noFill/>
                    </a:lnR>
                    <a:lnT>
                      <a:noFill/>
                    </a:lnT>
                    <a:lnB w="28575" cap="flat" cmpd="sng" algn="ctr">
                      <a:solidFill>
                        <a:schemeClr val="accent3">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a:noFill/>
                    </a:lnR>
                    <a:lnT>
                      <a:noFill/>
                    </a:lnT>
                    <a:lnB w="28575" cap="flat" cmpd="sng" algn="ctr">
                      <a:solidFill>
                        <a:schemeClr val="accent3">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-128</a:t>
                      </a:r>
                    </a:p>
                  </a:txBody>
                  <a:tcPr marL="7620" marR="7620" marT="7620" marB="0" anchor="b">
                    <a:lnL>
                      <a:noFill/>
                    </a:lnL>
                    <a:lnR>
                      <a:noFill/>
                    </a:lnR>
                    <a:lnT>
                      <a:noFill/>
                    </a:lnT>
                    <a:lnB w="28575" cap="flat" cmpd="sng" algn="ctr">
                      <a:solidFill>
                        <a:schemeClr val="accent3">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endParaRPr lang="en-US" sz="1400" b="0" i="0" u="none" strike="noStrike" dirty="0">
                        <a:solidFill>
                          <a:srgbClr val="000000"/>
                        </a:solidFill>
                        <a:effectLst/>
                        <a:latin typeface="Cambria" panose="02040503050406030204" pitchFamily="18" charset="0"/>
                      </a:endParaRPr>
                    </a:p>
                  </a:txBody>
                  <a:tcPr marL="7620" marR="7620" marT="7620" marB="0" anchor="b">
                    <a:lnL>
                      <a:noFill/>
                    </a:lnL>
                    <a:lnR>
                      <a:noFill/>
                    </a:lnR>
                    <a:lnT>
                      <a:noFill/>
                    </a:lnT>
                    <a:lnB w="28575" cap="flat" cmpd="sng" algn="ctr">
                      <a:solidFill>
                        <a:schemeClr val="accent3">
                          <a:lumMod val="75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400" b="0" i="0" u="none" strike="noStrike" dirty="0">
                          <a:solidFill>
                            <a:srgbClr val="000000"/>
                          </a:solidFill>
                          <a:effectLst/>
                          <a:latin typeface="Cambria" panose="02040503050406030204" pitchFamily="18" charset="0"/>
                        </a:rPr>
                        <a:t>-70</a:t>
                      </a:r>
                    </a:p>
                  </a:txBody>
                  <a:tcPr marL="7620" marR="7620" marT="7620" marB="0" anchor="b">
                    <a:lnL>
                      <a:noFill/>
                    </a:lnL>
                    <a:lnR w="28575" cap="flat" cmpd="sng" algn="ctr">
                      <a:solidFill>
                        <a:schemeClr val="accent3">
                          <a:lumMod val="75000"/>
                        </a:schemeClr>
                      </a:solidFill>
                      <a:prstDash val="solid"/>
                      <a:round/>
                      <a:headEnd type="none" w="med" len="med"/>
                      <a:tailEnd type="none" w="med" len="med"/>
                    </a:lnR>
                    <a:lnT>
                      <a:noFill/>
                    </a:lnT>
                    <a:lnB w="28575" cap="flat" cmpd="sng" algn="ctr">
                      <a:solidFill>
                        <a:schemeClr val="accent3">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720374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Video Streaming by Age</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23</a:t>
            </a:fld>
            <a:endParaRPr lang="en-US"/>
          </a:p>
        </p:txBody>
      </p:sp>
      <p:pic>
        <p:nvPicPr>
          <p:cNvPr id="108548" name="Picture 4" descr="https://gm1.ggpht.com/j43wqzh2B90-MnurWZWqSrj-eLZ6kzPGv4eaIxfm9NfK0wBcbhQe8jryh_GOLxl7h6bnDZDq9X4ifogsjCOsjPpXUFR_pTNyE1BmZfvko6P-gfrWzw3NezLmcVI2tlzKkV1zVsVIIJggt4_mhj6KR7W16TsH2kR2ZDdPOeZj188PSOXefE1ZNho31_6d3NXu0A7SDDX8h-gs2tkWz2-OkE1wi2C5W55rtQjFqZnpDQU-EiTwFqVHqou1FE2phB6pRH3Nrtu_UoIWDTPr0IGuW-fJvEI2A3yjUaQ9Xr-7Ynnp68FDAqlspOdukrNMIRPDiUDEdrlNHA3fIr5Dwh_CMOinANnwIUF9lbYjEHlcsAD67gWPLf1o-G3YEjmXvCmIA_7VZ7tn0p4ltEEJamQ_IcESAI2XOzjQbOouvXjg7qix2z7Cu3OIQPZnVza-ylaRspCq7CG8dmPm70T8AXlTbFdjbqGx0WiIc4rT4kzu5DPYIOxs0wZiT8-d7nYbpKdRNTCShav_ZXIGseD19uJJyeMab_11Y7pv8WSQkfq8raK-GmLTE7nY2mtcNYhQY6OnS-Dvud95FjlezgYyXWoAyO6RTq9l2hMI4-yduw=w758-h690-l75-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52253"/>
            <a:ext cx="4648200" cy="4091347"/>
          </a:xfrm>
          <a:prstGeom prst="rect">
            <a:avLst/>
          </a:prstGeom>
          <a:noFill/>
          <a:ln w="12700">
            <a:solidFill>
              <a:srgbClr val="005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547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Content Costs Sustainable?</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24</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1376834407"/>
              </p:ext>
            </p:extLst>
          </p:nvPr>
        </p:nvGraphicFramePr>
        <p:xfrm>
          <a:off x="1371600" y="2085801"/>
          <a:ext cx="6400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95400" y="5867400"/>
            <a:ext cx="1152880" cy="215444"/>
          </a:xfrm>
          <a:prstGeom prst="rect">
            <a:avLst/>
          </a:prstGeom>
          <a:noFill/>
        </p:spPr>
        <p:txBody>
          <a:bodyPr wrap="none" rtlCol="0">
            <a:spAutoFit/>
          </a:bodyPr>
          <a:lstStyle/>
          <a:p>
            <a:r>
              <a:rPr lang="en-US" sz="800" i="1" dirty="0" smtClean="0"/>
              <a:t>Source:  SNL Kagan</a:t>
            </a:r>
            <a:endParaRPr lang="en-US" sz="800" i="1" dirty="0"/>
          </a:p>
        </p:txBody>
      </p:sp>
    </p:spTree>
    <p:extLst>
      <p:ext uri="{BB962C8B-B14F-4D97-AF65-F5344CB8AC3E}">
        <p14:creationId xmlns:p14="http://schemas.microsoft.com/office/powerpoint/2010/main" val="3524437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Content Costs – This bad?</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65780946"/>
              </p:ext>
            </p:extLst>
          </p:nvPr>
        </p:nvGraphicFramePr>
        <p:xfrm>
          <a:off x="2590800" y="2085802"/>
          <a:ext cx="3657600" cy="3705393"/>
        </p:xfrm>
        <a:graphic>
          <a:graphicData uri="http://schemas.openxmlformats.org/drawingml/2006/table">
            <a:tbl>
              <a:tblPr/>
              <a:tblGrid>
                <a:gridCol w="2357120"/>
                <a:gridCol w="1300480"/>
              </a:tblGrid>
              <a:tr h="447814">
                <a:tc>
                  <a:txBody>
                    <a:bodyPr/>
                    <a:lstStyle/>
                    <a:p>
                      <a:pPr marL="91440" algn="l" fontAlgn="b"/>
                      <a:endParaRPr lang="en-US" sz="1300" b="0" i="0" u="none" strike="noStrike" dirty="0">
                        <a:solidFill>
                          <a:srgbClr val="000000"/>
                        </a:solidFill>
                        <a:effectLst/>
                        <a:latin typeface="Cambria" panose="02040503050406030204" pitchFamily="18" charset="0"/>
                      </a:endParaRP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rgbClr val="000000"/>
                          </a:solidFill>
                          <a:effectLst/>
                          <a:latin typeface="Cambria" panose="02040503050406030204" pitchFamily="18" charset="0"/>
                        </a:rPr>
                        <a:t>Cable Operator </a:t>
                      </a:r>
                      <a:r>
                        <a:rPr lang="en-US" sz="1300" b="1" i="0" u="none" strike="noStrike" dirty="0" err="1">
                          <a:solidFill>
                            <a:srgbClr val="000000"/>
                          </a:solidFill>
                          <a:effectLst/>
                          <a:latin typeface="Cambria" panose="02040503050406030204" pitchFamily="18" charset="0"/>
                        </a:rPr>
                        <a:t>Avg</a:t>
                      </a:r>
                      <a:endParaRPr lang="en-US" sz="1300" b="1"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28575" cap="flat" cmpd="sng" algn="ctr">
                      <a:solidFill>
                        <a:schemeClr val="accent3">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Video ARPU</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$81.03 </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Less Programming/</a:t>
                      </a:r>
                      <a:r>
                        <a:rPr lang="en-US" sz="1300" b="0" i="0" u="none" strike="noStrike" dirty="0" err="1">
                          <a:solidFill>
                            <a:srgbClr val="000000"/>
                          </a:solidFill>
                          <a:effectLst/>
                          <a:latin typeface="Cambria" panose="02040503050406030204" pitchFamily="18" charset="0"/>
                        </a:rPr>
                        <a:t>Retrans</a:t>
                      </a:r>
                      <a:endParaRPr lang="en-US" sz="1300" b="0" i="0" u="none" strike="noStrike" dirty="0">
                        <a:solidFill>
                          <a:srgbClr val="000000"/>
                        </a:solidFill>
                        <a:effectLst/>
                        <a:latin typeface="Cambria" panose="02040503050406030204" pitchFamily="18" charset="0"/>
                      </a:endParaRP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($45.86)</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Contribution Video Sub</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$35.17 </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 </a:t>
                      </a:r>
                      <a:r>
                        <a:rPr lang="en-US" sz="1300" b="0" i="0" u="none" strike="noStrike" dirty="0" err="1">
                          <a:solidFill>
                            <a:srgbClr val="000000"/>
                          </a:solidFill>
                          <a:effectLst/>
                          <a:latin typeface="Cambria" panose="02040503050406030204" pitchFamily="18" charset="0"/>
                        </a:rPr>
                        <a:t>Contrib</a:t>
                      </a:r>
                      <a:r>
                        <a:rPr lang="en-US" sz="1300" b="0" i="0" u="none" strike="noStrike" dirty="0">
                          <a:solidFill>
                            <a:srgbClr val="000000"/>
                          </a:solidFill>
                          <a:effectLst/>
                          <a:latin typeface="Cambria" panose="02040503050406030204" pitchFamily="18" charset="0"/>
                        </a:rPr>
                        <a:t> Margin</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43.4%</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68234">
                <a:tc>
                  <a:txBody>
                    <a:bodyPr/>
                    <a:lstStyle/>
                    <a:p>
                      <a:pPr marL="91440" algn="l" fontAlgn="b"/>
                      <a:endParaRPr lang="en-US" sz="1300" b="0" i="0" u="none" strike="noStrike" dirty="0">
                        <a:solidFill>
                          <a:srgbClr val="000000"/>
                        </a:solidFill>
                        <a:effectLst/>
                        <a:latin typeface="Cambria" panose="02040503050406030204" pitchFamily="18" charset="0"/>
                      </a:endParaRP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3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Less:  Indirect cost per PSU</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($24.55)</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OCF per Video Sub</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rgbClr val="000000"/>
                          </a:solidFill>
                          <a:effectLst/>
                          <a:latin typeface="Cambria" panose="02040503050406030204" pitchFamily="18" charset="0"/>
                        </a:rPr>
                        <a:t>$10.62 </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 OCF Margin</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rgbClr val="000000"/>
                          </a:solidFill>
                          <a:effectLst/>
                          <a:latin typeface="Cambria" panose="02040503050406030204" pitchFamily="18" charset="0"/>
                        </a:rPr>
                        <a:t>13.1%</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34005">
                <a:tc>
                  <a:txBody>
                    <a:bodyPr/>
                    <a:lstStyle/>
                    <a:p>
                      <a:pPr marL="91440" algn="l" fontAlgn="b"/>
                      <a:endParaRPr lang="en-US" sz="1300" b="0" i="0" u="none" strike="noStrike" dirty="0">
                        <a:solidFill>
                          <a:srgbClr val="000000"/>
                        </a:solidFill>
                        <a:effectLst/>
                        <a:latin typeface="Cambria" panose="02040503050406030204" pitchFamily="18" charset="0"/>
                      </a:endParaRP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en-US" sz="1300" b="0" i="0" u="none" strike="noStrike" dirty="0">
                        <a:solidFill>
                          <a:srgbClr val="000000"/>
                        </a:solidFill>
                        <a:effectLst/>
                        <a:latin typeface="Cambria" panose="02040503050406030204" pitchFamily="18" charset="0"/>
                      </a:endParaRP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Less:  Capex per PSU</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a:solidFill>
                            <a:srgbClr val="000000"/>
                          </a:solidFill>
                          <a:effectLst/>
                          <a:latin typeface="Cambria" panose="02040503050406030204" pitchFamily="18" charset="0"/>
                        </a:rPr>
                        <a:t>($11.58)</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FCF per Video Sub</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rgbClr val="000000"/>
                          </a:solidFill>
                          <a:effectLst/>
                          <a:latin typeface="Cambria" panose="02040503050406030204" pitchFamily="18" charset="0"/>
                        </a:rPr>
                        <a:t>($0.96)</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75534">
                <a:tc>
                  <a:txBody>
                    <a:bodyPr/>
                    <a:lstStyle/>
                    <a:p>
                      <a:pPr marL="91440" algn="l" fontAlgn="b"/>
                      <a:r>
                        <a:rPr lang="en-US" sz="1300" b="0" i="0" u="none" strike="noStrike" dirty="0">
                          <a:solidFill>
                            <a:srgbClr val="000000"/>
                          </a:solidFill>
                          <a:effectLst/>
                          <a:latin typeface="Cambria" panose="02040503050406030204" pitchFamily="18" charset="0"/>
                        </a:rPr>
                        <a:t>% Free Cash Flow Margin</a:t>
                      </a:r>
                    </a:p>
                  </a:txBody>
                  <a:tcPr marL="0" marR="0" marT="0" marB="0" anchor="b">
                    <a:lnL w="28575" cap="flat" cmpd="sng" algn="ctr">
                      <a:solidFill>
                        <a:schemeClr val="accent3">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solidFill>
                  </a:tcPr>
                </a:tc>
                <a:tc>
                  <a:txBody>
                    <a:bodyPr/>
                    <a:lstStyle/>
                    <a:p>
                      <a:pPr algn="ctr" fontAlgn="b"/>
                      <a:r>
                        <a:rPr lang="en-US" sz="1300" b="0" i="0" u="none" strike="noStrike" dirty="0">
                          <a:solidFill>
                            <a:srgbClr val="000000"/>
                          </a:solidFill>
                          <a:effectLst/>
                          <a:latin typeface="Cambria" panose="02040503050406030204" pitchFamily="18" charset="0"/>
                        </a:rPr>
                        <a:t>-1.2%</a:t>
                      </a:r>
                    </a:p>
                  </a:txBody>
                  <a:tcPr marL="0" marR="0" marT="0" marB="0" anchor="b">
                    <a:lnL w="12700" cap="flat" cmpd="sng" algn="ctr">
                      <a:solidFill>
                        <a:schemeClr val="bg1">
                          <a:lumMod val="65000"/>
                        </a:schemeClr>
                      </a:solidFill>
                      <a:prstDash val="solid"/>
                      <a:round/>
                      <a:headEnd type="none" w="med" len="med"/>
                      <a:tailEnd type="none" w="med" len="med"/>
                    </a:lnL>
                    <a:lnR w="28575" cap="flat" cmpd="sng" algn="ctr">
                      <a:solidFill>
                        <a:schemeClr val="accent3">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accent3">
                          <a:lumMod val="75000"/>
                        </a:schemeClr>
                      </a:solidFill>
                      <a:prstDash val="solid"/>
                      <a:round/>
                      <a:headEnd type="none" w="med" len="med"/>
                      <a:tailEnd type="none" w="med" len="med"/>
                    </a:lnB>
                    <a:solidFill>
                      <a:schemeClr val="bg1"/>
                    </a:solidFill>
                  </a:tcPr>
                </a:tc>
              </a:tr>
            </a:tbl>
          </a:graphicData>
        </a:graphic>
      </p:graphicFrame>
      <p:sp>
        <p:nvSpPr>
          <p:cNvPr id="9" name="TextBox 8"/>
          <p:cNvSpPr txBox="1"/>
          <p:nvPr/>
        </p:nvSpPr>
        <p:spPr>
          <a:xfrm>
            <a:off x="2514600" y="5867400"/>
            <a:ext cx="3102131" cy="215444"/>
          </a:xfrm>
          <a:prstGeom prst="rect">
            <a:avLst/>
          </a:prstGeom>
          <a:noFill/>
        </p:spPr>
        <p:txBody>
          <a:bodyPr wrap="none" rtlCol="0">
            <a:spAutoFit/>
          </a:bodyPr>
          <a:lstStyle/>
          <a:p>
            <a:r>
              <a:rPr lang="en-US" sz="800" i="1" dirty="0" smtClean="0"/>
              <a:t>Source:  SNL Kagan/Cable One June 15, 2015 Presentation</a:t>
            </a:r>
            <a:endParaRPr lang="en-US" sz="800" i="1" dirty="0"/>
          </a:p>
        </p:txBody>
      </p:sp>
    </p:spTree>
    <p:extLst>
      <p:ext uri="{BB962C8B-B14F-4D97-AF65-F5344CB8AC3E}">
        <p14:creationId xmlns:p14="http://schemas.microsoft.com/office/powerpoint/2010/main" val="3357197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normAutofit/>
          </a:bodyPr>
          <a:lstStyle/>
          <a:p>
            <a:r>
              <a:rPr lang="en-US" b="1" cap="none" dirty="0" smtClean="0"/>
              <a:t>Tiered Cable?  Choices Surprise…</a:t>
            </a:r>
            <a:endParaRPr lang="en-US" b="1" cap="none" dirty="0"/>
          </a:p>
        </p:txBody>
      </p:sp>
      <p:sp>
        <p:nvSpPr>
          <p:cNvPr id="3" name="TextBox 2"/>
          <p:cNvSpPr txBox="1"/>
          <p:nvPr/>
        </p:nvSpPr>
        <p:spPr>
          <a:xfrm>
            <a:off x="457200" y="1862663"/>
            <a:ext cx="8229600" cy="446276"/>
          </a:xfrm>
          <a:prstGeom prst="rect">
            <a:avLst/>
          </a:prstGeom>
          <a:noFill/>
        </p:spPr>
        <p:txBody>
          <a:bodyPr wrap="square" rtlCol="0">
            <a:spAutoFit/>
          </a:bodyPr>
          <a:lstStyle/>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26</a:t>
            </a:fld>
            <a:endParaRPr lang="en-US"/>
          </a:p>
        </p:txBody>
      </p:sp>
      <p:pic>
        <p:nvPicPr>
          <p:cNvPr id="110594" name="Picture 2" descr="http://concurrentmedia.com/wp-content/uploads/2015/06/digitalsmiths-unbundling-survey-1024x5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44306" cy="4384021"/>
          </a:xfrm>
          <a:prstGeom prst="rect">
            <a:avLst/>
          </a:prstGeom>
          <a:noFill/>
          <a:ln>
            <a:solidFill>
              <a:srgbClr val="00500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019800"/>
            <a:ext cx="1236236" cy="230832"/>
          </a:xfrm>
          <a:prstGeom prst="rect">
            <a:avLst/>
          </a:prstGeom>
          <a:noFill/>
        </p:spPr>
        <p:txBody>
          <a:bodyPr wrap="none" rtlCol="0">
            <a:spAutoFit/>
          </a:bodyPr>
          <a:lstStyle/>
          <a:p>
            <a:r>
              <a:rPr lang="en-US" sz="900" i="1" dirty="0" smtClean="0">
                <a:latin typeface="Cambria" panose="02040503050406030204" pitchFamily="18" charset="0"/>
              </a:rPr>
              <a:t>Source:  </a:t>
            </a:r>
            <a:r>
              <a:rPr lang="en-US" sz="900" i="1" dirty="0" err="1" smtClean="0">
                <a:latin typeface="Cambria" panose="02040503050406030204" pitchFamily="18" charset="0"/>
              </a:rPr>
              <a:t>Digitalsmiths</a:t>
            </a:r>
            <a:endParaRPr lang="en-US" sz="900" i="1" dirty="0">
              <a:latin typeface="Cambria" panose="02040503050406030204" pitchFamily="18" charset="0"/>
            </a:endParaRPr>
          </a:p>
        </p:txBody>
      </p:sp>
    </p:spTree>
    <p:extLst>
      <p:ext uri="{BB962C8B-B14F-4D97-AF65-F5344CB8AC3E}">
        <p14:creationId xmlns:p14="http://schemas.microsoft.com/office/powerpoint/2010/main" val="1576151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Broadband Penetration/ARPU </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02874825"/>
              </p:ext>
            </p:extLst>
          </p:nvPr>
        </p:nvGraphicFramePr>
        <p:xfrm>
          <a:off x="609601" y="2133606"/>
          <a:ext cx="8001002" cy="3429000"/>
        </p:xfrm>
        <a:graphic>
          <a:graphicData uri="http://schemas.openxmlformats.org/drawingml/2006/table">
            <a:tbl>
              <a:tblPr/>
              <a:tblGrid>
                <a:gridCol w="2531566"/>
                <a:gridCol w="781348"/>
                <a:gridCol w="781348"/>
                <a:gridCol w="781348"/>
                <a:gridCol w="781348"/>
                <a:gridCol w="781348"/>
                <a:gridCol w="781348"/>
                <a:gridCol w="781348"/>
              </a:tblGrid>
              <a:tr h="2286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2013</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2014</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2015E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2016E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2017E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2018E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100" b="1" i="0" u="none" strike="noStrike">
                          <a:solidFill>
                            <a:srgbClr val="000000"/>
                          </a:solidFill>
                          <a:effectLst/>
                          <a:latin typeface="Calibri" panose="020F0502020204030204" pitchFamily="34" charset="0"/>
                        </a:rPr>
                        <a:t>2019E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4D79B"/>
                    </a:solidFill>
                  </a:tcPr>
                </a:tc>
              </a:tr>
              <a:tr h="228600">
                <a:tc>
                  <a:txBody>
                    <a:bodyPr/>
                    <a:lstStyle/>
                    <a:p>
                      <a:pPr algn="l" fontAlgn="b"/>
                      <a:r>
                        <a:rPr lang="en-US" sz="1100" b="0" i="0" u="none" strike="noStrike">
                          <a:solidFill>
                            <a:srgbClr val="000000"/>
                          </a:solidFill>
                          <a:effectLst/>
                          <a:latin typeface="Calibri" panose="020F0502020204030204" pitchFamily="34" charset="0"/>
                        </a:rPr>
                        <a:t>CHTR Broadband Penetration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TWC Broadband Penetration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28600">
                <a:tc>
                  <a:txBody>
                    <a:bodyPr/>
                    <a:lstStyle/>
                    <a:p>
                      <a:pPr algn="l" fontAlgn="b"/>
                      <a:r>
                        <a:rPr lang="en-US" sz="1100" b="0" i="0" u="none" strike="noStrike">
                          <a:solidFill>
                            <a:srgbClr val="000000"/>
                          </a:solidFill>
                          <a:effectLst/>
                          <a:latin typeface="Calibri" panose="020F0502020204030204" pitchFamily="34" charset="0"/>
                        </a:rPr>
                        <a:t>CHTR Broadband ARPU</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$43.16</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$46.93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$49.27</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$51.74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$53.81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$55.96</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$58.20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TWC Broadband ARPU</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$43.92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$46.95</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$48.83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$50.78</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$52.81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$54.92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$57.00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28600">
                <a:tc>
                  <a:txBody>
                    <a:bodyPr/>
                    <a:lstStyle/>
                    <a:p>
                      <a:pPr algn="l" fontAlgn="b"/>
                      <a:r>
                        <a:rPr lang="en-US" sz="1100" b="0" i="0" u="none" strike="noStrike">
                          <a:solidFill>
                            <a:srgbClr val="000000"/>
                          </a:solidFill>
                          <a:effectLst/>
                          <a:latin typeface="Calibri" panose="020F0502020204030204" pitchFamily="34" charset="0"/>
                        </a:rPr>
                        <a:t>CHTR Video Subscribers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TWC Video Subscribers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11.2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10.8</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10.6</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10.4</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28600">
                <a:tc>
                  <a:txBody>
                    <a:bodyPr/>
                    <a:lstStyle/>
                    <a:p>
                      <a:pPr algn="l" fontAlgn="b"/>
                      <a:r>
                        <a:rPr lang="en-US" sz="1100" b="0" i="0" u="none" strike="noStrike">
                          <a:solidFill>
                            <a:srgbClr val="000000"/>
                          </a:solidFill>
                          <a:effectLst/>
                          <a:latin typeface="Calibri" panose="020F0502020204030204" pitchFamily="34" charset="0"/>
                        </a:rPr>
                        <a:t>CHTR Video Penetration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TWC Video Penetration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28600">
                <a:tc>
                  <a:txBody>
                    <a:bodyPr/>
                    <a:lstStyle/>
                    <a:p>
                      <a:pPr algn="l" fontAlgn="b"/>
                      <a:r>
                        <a:rPr lang="en-US" sz="1100" b="0" i="0" u="none" strike="noStrike">
                          <a:solidFill>
                            <a:srgbClr val="000000"/>
                          </a:solidFill>
                          <a:effectLst/>
                          <a:latin typeface="Calibri" panose="020F0502020204030204" pitchFamily="34" charset="0"/>
                        </a:rPr>
                        <a:t>CHTR Video ARPU</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$79.56</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$88.82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$92.37</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$94.22</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$96.11</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$98.03</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$99.99</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100" b="0" i="0" u="none" strike="noStrike">
                          <a:solidFill>
                            <a:srgbClr val="000000"/>
                          </a:solidFill>
                          <a:effectLst/>
                          <a:latin typeface="Calibri" panose="020F0502020204030204" pitchFamily="34" charset="0"/>
                        </a:rPr>
                        <a:t>TWC Video ARPU</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$74.90</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$75.85</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$76.61</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$77.37</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$78.15</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$78.93</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$78.93</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7943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Our Assumptions vs. TWC </a:t>
            </a:r>
            <a:r>
              <a:rPr lang="en-US" b="1" cap="none" dirty="0" err="1" smtClean="0"/>
              <a:t>Mgmt</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28</a:t>
            </a:fld>
            <a:endParaRPr lang="en-US"/>
          </a:p>
        </p:txBody>
      </p:sp>
      <p:sp>
        <p:nvSpPr>
          <p:cNvPr id="5" name="TextBox 4"/>
          <p:cNvSpPr txBox="1"/>
          <p:nvPr/>
        </p:nvSpPr>
        <p:spPr>
          <a:xfrm>
            <a:off x="912768" y="5638800"/>
            <a:ext cx="3583032" cy="215444"/>
          </a:xfrm>
          <a:prstGeom prst="rect">
            <a:avLst/>
          </a:prstGeom>
          <a:noFill/>
        </p:spPr>
        <p:txBody>
          <a:bodyPr wrap="none" rtlCol="0">
            <a:spAutoFit/>
          </a:bodyPr>
          <a:lstStyle/>
          <a:p>
            <a:r>
              <a:rPr lang="en-US" sz="800" i="1" dirty="0" smtClean="0"/>
              <a:t>Management assumptions from CMCSA/TWC S-4 merger documents</a:t>
            </a:r>
            <a:endParaRPr lang="en-US" sz="800" i="1" dirty="0"/>
          </a:p>
        </p:txBody>
      </p:sp>
      <p:graphicFrame>
        <p:nvGraphicFramePr>
          <p:cNvPr id="10" name="Table 9"/>
          <p:cNvGraphicFramePr>
            <a:graphicFrameLocks noGrp="1"/>
          </p:cNvGraphicFramePr>
          <p:nvPr>
            <p:extLst>
              <p:ext uri="{D42A27DB-BD31-4B8C-83A1-F6EECF244321}">
                <p14:modId xmlns:p14="http://schemas.microsoft.com/office/powerpoint/2010/main" val="1093130332"/>
              </p:ext>
            </p:extLst>
          </p:nvPr>
        </p:nvGraphicFramePr>
        <p:xfrm>
          <a:off x="990599" y="2057399"/>
          <a:ext cx="7086602" cy="3429000"/>
        </p:xfrm>
        <a:graphic>
          <a:graphicData uri="http://schemas.openxmlformats.org/drawingml/2006/table">
            <a:tbl>
              <a:tblPr/>
              <a:tblGrid>
                <a:gridCol w="4057214"/>
                <a:gridCol w="1009796"/>
                <a:gridCol w="1009796"/>
                <a:gridCol w="1009796"/>
              </a:tblGrid>
              <a:tr h="28575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400" b="1" i="0" u="none" strike="noStrike">
                          <a:solidFill>
                            <a:srgbClr val="000000"/>
                          </a:solidFill>
                          <a:effectLst/>
                          <a:latin typeface="Calibri" panose="020F0502020204030204" pitchFamily="34" charset="0"/>
                        </a:rPr>
                        <a:t>2014E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400" b="1" i="0" u="none" strike="noStrike">
                          <a:solidFill>
                            <a:srgbClr val="000000"/>
                          </a:solidFill>
                          <a:effectLst/>
                          <a:latin typeface="Calibri" panose="020F0502020204030204" pitchFamily="34" charset="0"/>
                        </a:rPr>
                        <a:t>2015E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4D79B"/>
                    </a:solidFill>
                  </a:tcPr>
                </a:tc>
                <a:tc>
                  <a:txBody>
                    <a:bodyPr/>
                    <a:lstStyle/>
                    <a:p>
                      <a:pPr algn="ctr" fontAlgn="b"/>
                      <a:r>
                        <a:rPr lang="en-US" sz="1400" b="1" i="0" u="none" strike="noStrike">
                          <a:solidFill>
                            <a:srgbClr val="000000"/>
                          </a:solidFill>
                          <a:effectLst/>
                          <a:latin typeface="Calibri" panose="020F0502020204030204" pitchFamily="34" charset="0"/>
                        </a:rPr>
                        <a:t>2016E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4D79B"/>
                    </a:solidFill>
                  </a:tcPr>
                </a:tc>
              </a:tr>
              <a:tr h="285750">
                <a:tc>
                  <a:txBody>
                    <a:bodyPr/>
                    <a:lstStyle/>
                    <a:p>
                      <a:pPr algn="l" fontAlgn="b"/>
                      <a:r>
                        <a:rPr lang="en-US" sz="1400" b="0" i="0" u="none" strike="noStrike">
                          <a:solidFill>
                            <a:srgbClr val="000000"/>
                          </a:solidFill>
                          <a:effectLst/>
                          <a:latin typeface="Calibri" panose="020F0502020204030204" pitchFamily="34" charset="0"/>
                        </a:rPr>
                        <a:t>TWC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$22,812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$23,865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$25,026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TWC Mgmt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$23,160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$24,146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$25,657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85750">
                <a:tc>
                  <a:txBody>
                    <a:bodyPr/>
                    <a:lstStyle/>
                    <a:p>
                      <a:pPr algn="l" fontAlgn="b"/>
                      <a:r>
                        <a:rPr lang="en-US" sz="1400" b="0" i="0" u="none" strike="noStrike">
                          <a:solidFill>
                            <a:srgbClr val="000000"/>
                          </a:solidFill>
                          <a:effectLst/>
                          <a:latin typeface="Calibri" panose="020F0502020204030204" pitchFamily="34" charset="0"/>
                        </a:rPr>
                        <a:t>TWC EBITDA (Ex-M&amp;A Charges)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$8,228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$8,343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$8,947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TWC Mgmt. EBITDA (Ex-M&amp;A Charges)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$8,425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$8,600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$9,400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85750">
                <a:tc>
                  <a:txBody>
                    <a:bodyPr/>
                    <a:lstStyle/>
                    <a:p>
                      <a:pPr algn="l" fontAlgn="b"/>
                      <a:r>
                        <a:rPr lang="en-US" sz="1400" b="0" i="0" u="none" strike="noStrike">
                          <a:solidFill>
                            <a:srgbClr val="000000"/>
                          </a:solidFill>
                          <a:effectLst/>
                          <a:latin typeface="Calibri" panose="020F0502020204030204" pitchFamily="34" charset="0"/>
                        </a:rPr>
                        <a:t>TWC Capex</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($4,097)</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($4,176)</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($4,129)</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TWC Management Capex</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($3,700)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($3,800)</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($3,800)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4D79B"/>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4D79B"/>
                    </a:solidFill>
                  </a:tcPr>
                </a:tc>
              </a:tr>
              <a:tr h="285750">
                <a:tc>
                  <a:txBody>
                    <a:bodyPr/>
                    <a:lstStyle/>
                    <a:p>
                      <a:pPr algn="l" fontAlgn="b"/>
                      <a:r>
                        <a:rPr lang="en-US" sz="1400" b="0" i="0" u="none" strike="noStrike">
                          <a:solidFill>
                            <a:srgbClr val="000000"/>
                          </a:solidFill>
                          <a:effectLst/>
                          <a:latin typeface="Calibri" panose="020F0502020204030204" pitchFamily="34" charset="0"/>
                        </a:rPr>
                        <a:t>Leveraged Cash Flow</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$2,253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$2,390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$2,184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85750">
                <a:tc>
                  <a:txBody>
                    <a:bodyPr/>
                    <a:lstStyle/>
                    <a:p>
                      <a:pPr algn="l" fontAlgn="b"/>
                      <a:r>
                        <a:rPr lang="en-US" sz="1400" b="0" i="0" u="none" strike="noStrike">
                          <a:solidFill>
                            <a:srgbClr val="000000"/>
                          </a:solidFill>
                          <a:effectLst/>
                          <a:latin typeface="Calibri" panose="020F0502020204030204" pitchFamily="34" charset="0"/>
                        </a:rPr>
                        <a:t>TWC Mgmt. Leveraged Cash Flow</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$2,650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$2,120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$2,670 </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2205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Pro-Forma Financials</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29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859891089"/>
              </p:ext>
            </p:extLst>
          </p:nvPr>
        </p:nvGraphicFramePr>
        <p:xfrm>
          <a:off x="1219201" y="1600217"/>
          <a:ext cx="6781799" cy="4648182"/>
        </p:xfrm>
        <a:graphic>
          <a:graphicData uri="http://schemas.openxmlformats.org/drawingml/2006/table">
            <a:tbl>
              <a:tblPr/>
              <a:tblGrid>
                <a:gridCol w="3079944"/>
                <a:gridCol w="740371"/>
                <a:gridCol w="740371"/>
                <a:gridCol w="740371"/>
                <a:gridCol w="740371"/>
                <a:gridCol w="740371"/>
              </a:tblGrid>
              <a:tr h="211281">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2015E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2016E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2017E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2018E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200" b="1" i="0" u="none" strike="noStrike">
                          <a:solidFill>
                            <a:srgbClr val="000000"/>
                          </a:solidFill>
                          <a:effectLst/>
                          <a:latin typeface="Calibri" panose="020F0502020204030204" pitchFamily="34" charset="0"/>
                        </a:rPr>
                        <a:t>2019E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CHTR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$9,721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$10,261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$10,812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$11,392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$12,007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TWC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$23,865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$25,026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$26,211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$27,403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$28,748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BrightHouse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$3,971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$4,150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$4,336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$4,532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$4,735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Total Revenue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$37,558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$39,437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$41,359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$43,327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$45,490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Total Revenue Growth</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4.9%</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5.0%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211281">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CHTR EBITDA (Ex-Stock Comp)</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$3,423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$3,558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$3,766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$3,991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$4,200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TWC EBITDA (Ex-Stock Comp)</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$8,525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$9,129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$9,486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$9,834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$10,164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BrightHouse EBITDA</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$1,461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$1,527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$1,596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$1,668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$1,743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Programming Synergies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$629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$672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$729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$791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Other Synergies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$389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$483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$834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Synergy Adjusted EBITDA</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$13,409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$14,992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$15,910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$16,705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$17,730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EBITDA Margin</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35.7%</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38.0%</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38.5%</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38.6%</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39.0%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211281">
                <a:tc>
                  <a:txBody>
                    <a:bodyPr/>
                    <a:lstStyle/>
                    <a:p>
                      <a:pPr algn="l" fontAlgn="b"/>
                      <a:r>
                        <a:rPr lang="en-US" sz="1200" b="0" i="0" u="none" strike="noStrike">
                          <a:solidFill>
                            <a:srgbClr val="000000"/>
                          </a:solidFill>
                          <a:effectLst/>
                          <a:latin typeface="Calibri" panose="020F0502020204030204" pitchFamily="34" charset="0"/>
                        </a:rPr>
                        <a:t>EBITDA Per Home Passed</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$279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$308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$323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$335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$351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CHTR EBITDA Growth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7.3%</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5.2%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TWC EBITDA Growth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7.1%</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3.4%</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BrightHouse EBITDA Growth Rate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11281">
                <a:tc>
                  <a:txBody>
                    <a:bodyPr/>
                    <a:lstStyle/>
                    <a:p>
                      <a:pPr algn="l" fontAlgn="b"/>
                      <a:r>
                        <a:rPr lang="en-US" sz="1200" b="0" i="0" u="none" strike="noStrike">
                          <a:solidFill>
                            <a:srgbClr val="000000"/>
                          </a:solidFill>
                          <a:effectLst/>
                          <a:latin typeface="Calibri" panose="020F0502020204030204" pitchFamily="34" charset="0"/>
                        </a:rPr>
                        <a:t>Pre-Synergy EBITDA Growth</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0.0%</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6.0%</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4.0%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211281">
                <a:tc>
                  <a:txBody>
                    <a:bodyPr/>
                    <a:lstStyle/>
                    <a:p>
                      <a:pPr algn="l" fontAlgn="b"/>
                      <a:r>
                        <a:rPr lang="en-US" sz="1200" b="0" i="0" u="none" strike="noStrike">
                          <a:solidFill>
                            <a:srgbClr val="000000"/>
                          </a:solidFill>
                          <a:effectLst/>
                          <a:latin typeface="Calibri" panose="020F0502020204030204" pitchFamily="34" charset="0"/>
                        </a:rPr>
                        <a:t>Total EBITDA Growth Rate (Post Synergies)</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3.1%</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11.8%</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6.1%</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200" b="0" i="0" u="none" strike="noStrike">
                          <a:solidFill>
                            <a:srgbClr val="000000"/>
                          </a:solidFill>
                          <a:effectLst/>
                          <a:latin typeface="Calibri" panose="020F0502020204030204" pitchFamily="34" charset="0"/>
                        </a:rPr>
                        <a:t>5.0%</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effectLst/>
                          <a:latin typeface="Calibri" panose="020F0502020204030204" pitchFamily="34" charset="0"/>
                        </a:rPr>
                        <a:t>6.1%</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26367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CHTR Recent History</a:t>
            </a:r>
            <a:endParaRPr lang="en-US" b="1" cap="none" dirty="0"/>
          </a:p>
        </p:txBody>
      </p:sp>
      <p:sp>
        <p:nvSpPr>
          <p:cNvPr id="3" name="TextBox 2"/>
          <p:cNvSpPr txBox="1"/>
          <p:nvPr/>
        </p:nvSpPr>
        <p:spPr>
          <a:xfrm>
            <a:off x="457200" y="1641187"/>
            <a:ext cx="8001000" cy="5062924"/>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2009:  Charter files/reemerges from bankruptcy:</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2012:  Tom Rutledge becomes CEO</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2013:  Liberty invests $2.6B in CHTR (~27%)</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2013-2014:  CHTR makes series of offers for TWC ($114-$133)</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2014:  TWC/CMCSA agree to merger for ~$159</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2014:  CHTR agrees to series of swaps/divestitures with CMCSA</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2015:  CMCSA withdraws offer under regulatory pressure</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2015:  CHTR/TWC agree to merger for ~$195</a:t>
            </a:r>
          </a:p>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a:t>
            </a:fld>
            <a:endParaRPr lang="en-US"/>
          </a:p>
        </p:txBody>
      </p:sp>
    </p:spTree>
    <p:extLst>
      <p:ext uri="{BB962C8B-B14F-4D97-AF65-F5344CB8AC3E}">
        <p14:creationId xmlns:p14="http://schemas.microsoft.com/office/powerpoint/2010/main" val="1775713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Pro-Forma Valuation</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30</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463569687"/>
              </p:ext>
            </p:extLst>
          </p:nvPr>
        </p:nvGraphicFramePr>
        <p:xfrm>
          <a:off x="1219199" y="1676395"/>
          <a:ext cx="6273801" cy="4095596"/>
        </p:xfrm>
        <a:graphic>
          <a:graphicData uri="http://schemas.openxmlformats.org/drawingml/2006/table">
            <a:tbl>
              <a:tblPr/>
              <a:tblGrid>
                <a:gridCol w="2836849"/>
                <a:gridCol w="859238"/>
                <a:gridCol w="859238"/>
                <a:gridCol w="859238"/>
                <a:gridCol w="859238"/>
              </a:tblGrid>
              <a:tr h="259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400" b="1" i="0" u="none" strike="noStrike">
                          <a:solidFill>
                            <a:srgbClr val="000000"/>
                          </a:solidFill>
                          <a:effectLst/>
                          <a:latin typeface="Calibri" panose="020F0502020204030204" pitchFamily="34" charset="0"/>
                        </a:rPr>
                        <a:t>2016E</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400" b="1" i="0" u="none" strike="noStrike">
                          <a:solidFill>
                            <a:srgbClr val="000000"/>
                          </a:solidFill>
                          <a:effectLst/>
                          <a:latin typeface="Calibri" panose="020F0502020204030204" pitchFamily="34" charset="0"/>
                        </a:rPr>
                        <a:t>2017E</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400" b="1" i="0" u="none" strike="noStrike">
                          <a:solidFill>
                            <a:srgbClr val="000000"/>
                          </a:solidFill>
                          <a:effectLst/>
                          <a:latin typeface="Calibri" panose="020F0502020204030204" pitchFamily="34" charset="0"/>
                        </a:rPr>
                        <a:t>2018E</a:t>
                      </a:r>
                    </a:p>
                  </a:txBody>
                  <a:tcPr marL="0" marR="0" marT="0" marB="0" anchor="b">
                    <a:lnL>
                      <a:noFill/>
                    </a:lnL>
                    <a:lnR>
                      <a:noFill/>
                    </a:lnR>
                    <a:lnT w="1270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US" sz="1400" b="1" i="0" u="none" strike="noStrike">
                          <a:solidFill>
                            <a:srgbClr val="000000"/>
                          </a:solidFill>
                          <a:effectLst/>
                          <a:latin typeface="Calibri" panose="020F0502020204030204" pitchFamily="34" charset="0"/>
                        </a:rPr>
                        <a:t>2019E</a:t>
                      </a:r>
                    </a:p>
                  </a:txBody>
                  <a:tcPr marL="0" marR="0"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8E4BC"/>
                    </a:solidFill>
                  </a:tcPr>
                </a:tc>
              </a:tr>
              <a:tr h="259700">
                <a:tc>
                  <a:txBody>
                    <a:bodyPr/>
                    <a:lstStyle/>
                    <a:p>
                      <a:pPr algn="l" fontAlgn="b"/>
                      <a:r>
                        <a:rPr lang="en-US" sz="1400" b="0" i="0" u="none" strike="noStrike">
                          <a:solidFill>
                            <a:srgbClr val="000000"/>
                          </a:solidFill>
                          <a:effectLst/>
                          <a:latin typeface="Calibri" panose="020F0502020204030204" pitchFamily="34" charset="0"/>
                        </a:rPr>
                        <a:t>Pro-Forma EBITDA</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$14,992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$15,910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$16,705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$17,730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Multiple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8.0x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8.0x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8.0x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8.0x</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Enterprise Value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$119,937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$127,278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$133,636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$141,842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38413">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D8E4BC"/>
                    </a:solidFill>
                  </a:tcPr>
                </a:tc>
              </a:tr>
              <a:tr h="259700">
                <a:tc>
                  <a:txBody>
                    <a:bodyPr/>
                    <a:lstStyle/>
                    <a:p>
                      <a:pPr algn="l" fontAlgn="b"/>
                      <a:r>
                        <a:rPr lang="en-US" sz="1400" b="0" i="0" u="none" strike="noStrike">
                          <a:solidFill>
                            <a:srgbClr val="000000"/>
                          </a:solidFill>
                          <a:effectLst/>
                          <a:latin typeface="Calibri" panose="020F0502020204030204" pitchFamily="34" charset="0"/>
                        </a:rPr>
                        <a:t>Less Net Debt</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($62,947)</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($63,947)</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($67,547)</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($73,047)</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D8E4BC"/>
                    </a:solidFill>
                  </a:tcPr>
                </a:tc>
              </a:tr>
              <a:tr h="259700">
                <a:tc>
                  <a:txBody>
                    <a:bodyPr/>
                    <a:lstStyle/>
                    <a:p>
                      <a:pPr algn="l" fontAlgn="b"/>
                      <a:r>
                        <a:rPr lang="en-US" sz="1400" b="0" i="0" u="none" strike="noStrike">
                          <a:solidFill>
                            <a:srgbClr val="000000"/>
                          </a:solidFill>
                          <a:effectLst/>
                          <a:latin typeface="Calibri" panose="020F0502020204030204" pitchFamily="34" charset="0"/>
                        </a:rPr>
                        <a:t>Equity Value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$56,990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$63,330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$66,089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$68,795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Shares Outstanding</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314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286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255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220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Share Price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$182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$222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$260 </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$312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D8E4BC"/>
                    </a:solidFill>
                  </a:tcPr>
                </a:tc>
              </a:tr>
              <a:tr h="476826">
                <a:tc>
                  <a:txBody>
                    <a:bodyPr/>
                    <a:lstStyle/>
                    <a:p>
                      <a:pPr algn="l" fontAlgn="b"/>
                      <a:r>
                        <a:rPr lang="en-US" sz="1400" b="0" i="0" u="none" strike="noStrike">
                          <a:solidFill>
                            <a:srgbClr val="000000"/>
                          </a:solidFill>
                          <a:effectLst/>
                          <a:latin typeface="Calibri" panose="020F0502020204030204" pitchFamily="34" charset="0"/>
                        </a:rPr>
                        <a:t>Implied Multiple Free Cash Flow Per Share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13.5x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11.8x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15.2x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14.5x</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59700">
                <a:tc>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D8E4BC"/>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D8E4BC"/>
                    </a:solidFill>
                  </a:tcPr>
                </a:tc>
              </a:tr>
              <a:tr h="259700">
                <a:tc>
                  <a:txBody>
                    <a:bodyPr/>
                    <a:lstStyle/>
                    <a:p>
                      <a:pPr algn="l" fontAlgn="b"/>
                      <a:r>
                        <a:rPr lang="en-US" sz="1400" b="0" i="0" u="none" strike="noStrike">
                          <a:solidFill>
                            <a:srgbClr val="000000"/>
                          </a:solidFill>
                          <a:effectLst/>
                          <a:latin typeface="Calibri" panose="020F0502020204030204" pitchFamily="34" charset="0"/>
                        </a:rPr>
                        <a:t>Pro-Forma Net Leverage</a:t>
                      </a:r>
                    </a:p>
                  </a:txBody>
                  <a:tcPr marL="0" marR="0" marT="0" marB="0" anchor="b">
                    <a:lnL w="1270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4.2x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4.0x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4.0x</a:t>
                      </a:r>
                    </a:p>
                  </a:txBody>
                  <a:tcPr marL="0" marR="0" marT="0" marB="0" anchor="b">
                    <a:lnL>
                      <a:noFill/>
                    </a:lnL>
                    <a:lnR>
                      <a:noFill/>
                    </a:lnR>
                    <a:lnT>
                      <a:noFill/>
                    </a:lnT>
                    <a:lnB>
                      <a:noFill/>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4.1x</a:t>
                      </a:r>
                    </a:p>
                  </a:txBody>
                  <a:tcPr marL="0" marR="0" marT="0" marB="0" anchor="b">
                    <a:lnL>
                      <a:noFill/>
                    </a:lnL>
                    <a:lnR w="12700" cap="flat" cmpd="sng" algn="ctr">
                      <a:solidFill>
                        <a:srgbClr val="FFFFFF"/>
                      </a:solidFill>
                      <a:prstDash val="solid"/>
                      <a:round/>
                      <a:headEnd type="none" w="med" len="med"/>
                      <a:tailEnd type="none" w="med" len="med"/>
                    </a:lnR>
                    <a:lnT>
                      <a:noFill/>
                    </a:lnT>
                    <a:lnB>
                      <a:noFill/>
                    </a:lnB>
                    <a:solidFill>
                      <a:srgbClr val="FFFFFF"/>
                    </a:solidFill>
                  </a:tcPr>
                </a:tc>
              </a:tr>
              <a:tr h="263957">
                <a:tc>
                  <a:txBody>
                    <a:bodyPr/>
                    <a:lstStyle/>
                    <a:p>
                      <a:pPr algn="l" fontAlgn="b"/>
                      <a:r>
                        <a:rPr lang="en-US" sz="1400" b="0" i="0" u="none" strike="noStrike">
                          <a:solidFill>
                            <a:srgbClr val="000000"/>
                          </a:solidFill>
                          <a:effectLst/>
                          <a:latin typeface="Calibri" panose="020F0502020204030204" pitchFamily="34" charset="0"/>
                        </a:rPr>
                        <a:t>Change in Shares Outstanding</a:t>
                      </a:r>
                    </a:p>
                  </a:txBody>
                  <a:tcPr marL="0" marR="0" marT="0" marB="0" anchor="b">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-8.9%</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-11.0%</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-13.4%</a:t>
                      </a:r>
                    </a:p>
                  </a:txBody>
                  <a:tcPr marL="0" marR="0" marT="0" marB="0"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66175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4191000"/>
            <a:ext cx="8001000" cy="5334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8229600" cy="2518638"/>
          </a:xfrm>
          <a:prstGeom prst="rect">
            <a:avLst/>
          </a:prstGeom>
          <a:noFill/>
        </p:spPr>
        <p:txBody>
          <a:bodyPr wrap="square" rtlCol="0">
            <a:spAutoFit/>
          </a:bodyPr>
          <a:lstStyle/>
          <a:p>
            <a:pPr>
              <a:spcBef>
                <a:spcPts val="600"/>
              </a:spcBef>
              <a:spcAft>
                <a:spcPts val="2000"/>
              </a:spcAft>
              <a:buClr>
                <a:srgbClr val="008000"/>
              </a:buClr>
            </a:pPr>
            <a:r>
              <a:rPr lang="en-US" sz="2400" dirty="0" smtClean="0">
                <a:solidFill>
                  <a:schemeClr val="tx1">
                    <a:lumMod val="50000"/>
                    <a:lumOff val="50000"/>
                  </a:schemeClr>
                </a:solidFill>
                <a:latin typeface="Cambria" pitchFamily="18" charset="0"/>
              </a:rPr>
              <a:t>Overview</a:t>
            </a:r>
          </a:p>
          <a:p>
            <a:pPr>
              <a:spcBef>
                <a:spcPts val="600"/>
              </a:spcBef>
              <a:spcAft>
                <a:spcPts val="1800"/>
              </a:spcAft>
              <a:buClr>
                <a:srgbClr val="008000"/>
              </a:buClr>
            </a:pPr>
            <a:r>
              <a:rPr lang="en-US" sz="2400" dirty="0" smtClean="0">
                <a:solidFill>
                  <a:schemeClr val="tx1">
                    <a:lumMod val="50000"/>
                    <a:lumOff val="50000"/>
                  </a:schemeClr>
                </a:solidFill>
                <a:latin typeface="Cambria" pitchFamily="18" charset="0"/>
              </a:rPr>
              <a:t>Cable=Great Business</a:t>
            </a:r>
          </a:p>
          <a:p>
            <a:pPr>
              <a:spcBef>
                <a:spcPts val="600"/>
              </a:spcBef>
              <a:spcAft>
                <a:spcPts val="1800"/>
              </a:spcAft>
              <a:buClr>
                <a:srgbClr val="008000"/>
              </a:buClr>
            </a:pPr>
            <a:r>
              <a:rPr lang="en-US" sz="2400" dirty="0" smtClean="0">
                <a:solidFill>
                  <a:schemeClr val="tx1">
                    <a:lumMod val="50000"/>
                    <a:lumOff val="50000"/>
                  </a:schemeClr>
                </a:solidFill>
                <a:latin typeface="Cambria" pitchFamily="18" charset="0"/>
              </a:rPr>
              <a:t>TWC and Bright House Deal Overview/Projections</a:t>
            </a:r>
          </a:p>
          <a:p>
            <a:pPr>
              <a:spcBef>
                <a:spcPts val="600"/>
              </a:spcBef>
              <a:spcAft>
                <a:spcPts val="1800"/>
              </a:spcAft>
              <a:buClr>
                <a:srgbClr val="008000"/>
              </a:buClr>
            </a:pPr>
            <a:r>
              <a:rPr lang="en-US" sz="2400" b="1" dirty="0" smtClean="0">
                <a:latin typeface="Cambria" pitchFamily="18" charset="0"/>
              </a:rPr>
              <a:t>Deal Closing/Regulatory Risk</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31</a:t>
            </a:fld>
            <a:endParaRPr lang="en-US"/>
          </a:p>
        </p:txBody>
      </p:sp>
    </p:spTree>
    <p:extLst>
      <p:ext uri="{BB962C8B-B14F-4D97-AF65-F5344CB8AC3E}">
        <p14:creationId xmlns:p14="http://schemas.microsoft.com/office/powerpoint/2010/main" val="2433688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Deal Closing Risk</a:t>
            </a:r>
            <a:endParaRPr lang="en-US" b="1" cap="none" dirty="0"/>
          </a:p>
        </p:txBody>
      </p:sp>
      <p:sp>
        <p:nvSpPr>
          <p:cNvPr id="3" name="TextBox 2"/>
          <p:cNvSpPr txBox="1"/>
          <p:nvPr/>
        </p:nvSpPr>
        <p:spPr>
          <a:xfrm>
            <a:off x="457200" y="1862663"/>
            <a:ext cx="8229600" cy="4293483"/>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a:latin typeface="Cambria" pitchFamily="18" charset="0"/>
              </a:rPr>
              <a:t>“There’s very little dirty underwear that people can find at the bottom of the suitcase. It’s all out there.”   </a:t>
            </a:r>
            <a:r>
              <a:rPr lang="en-US" sz="2200" i="1" dirty="0" smtClean="0">
                <a:latin typeface="Cambria" pitchFamily="18" charset="0"/>
              </a:rPr>
              <a:t>JM </a:t>
            </a:r>
            <a:r>
              <a:rPr lang="en-US" sz="2200" i="1" dirty="0">
                <a:latin typeface="Cambria" pitchFamily="18" charset="0"/>
              </a:rPr>
              <a:t>June 2015</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CMCSA/TWC widely thought to be approved</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New 25M standard</a:t>
            </a:r>
          </a:p>
          <a:p>
            <a:pPr marL="1200150" lvl="2" indent="-285750">
              <a:spcAft>
                <a:spcPts val="1200"/>
              </a:spcAft>
              <a:buClr>
                <a:srgbClr val="006600"/>
              </a:buClr>
              <a:buFont typeface="Arial" pitchFamily="34" charset="0"/>
              <a:buChar char="•"/>
            </a:pPr>
            <a:r>
              <a:rPr lang="en-US" sz="2300" dirty="0" smtClean="0">
                <a:latin typeface="Cambria" pitchFamily="18" charset="0"/>
              </a:rPr>
              <a:t>CMCSA=57%</a:t>
            </a:r>
          </a:p>
          <a:p>
            <a:pPr marL="1200150" lvl="2" indent="-285750">
              <a:spcAft>
                <a:spcPts val="1200"/>
              </a:spcAft>
              <a:buClr>
                <a:srgbClr val="006600"/>
              </a:buClr>
              <a:buFont typeface="Arial" pitchFamily="34" charset="0"/>
              <a:buChar char="•"/>
            </a:pPr>
            <a:r>
              <a:rPr lang="en-US" sz="2300" dirty="0" smtClean="0">
                <a:latin typeface="Cambria" pitchFamily="18" charset="0"/>
              </a:rPr>
              <a:t>CHTR=30%</a:t>
            </a:r>
          </a:p>
          <a:p>
            <a:pPr marL="742950" lvl="1" indent="-285750">
              <a:spcAft>
                <a:spcPts val="1200"/>
              </a:spcAft>
              <a:buClr>
                <a:srgbClr val="006600"/>
              </a:buClr>
              <a:buFont typeface="Arial" pitchFamily="34" charset="0"/>
              <a:buChar char="•"/>
            </a:pPr>
            <a:r>
              <a:rPr lang="en-US" sz="2300" dirty="0" smtClean="0">
                <a:latin typeface="Cambria" pitchFamily="18" charset="0"/>
              </a:rPr>
              <a:t>Not vertically integrated</a:t>
            </a:r>
          </a:p>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Combined CHTR/Bright House/TWC&lt;CMCSA</a:t>
            </a:r>
          </a:p>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TWC buying CHTR=No issue vs. CHTR buying TWC</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32</a:t>
            </a:fld>
            <a:endParaRPr lang="en-US"/>
          </a:p>
        </p:txBody>
      </p:sp>
    </p:spTree>
    <p:extLst>
      <p:ext uri="{BB962C8B-B14F-4D97-AF65-F5344CB8AC3E}">
        <p14:creationId xmlns:p14="http://schemas.microsoft.com/office/powerpoint/2010/main" val="1770798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Standalone Charter Value</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92220706"/>
              </p:ext>
            </p:extLst>
          </p:nvPr>
        </p:nvGraphicFramePr>
        <p:xfrm>
          <a:off x="761999" y="2057399"/>
          <a:ext cx="7543801" cy="3657600"/>
        </p:xfrm>
        <a:graphic>
          <a:graphicData uri="http://schemas.openxmlformats.org/drawingml/2006/table">
            <a:tbl>
              <a:tblPr/>
              <a:tblGrid>
                <a:gridCol w="2706893"/>
                <a:gridCol w="1020632"/>
                <a:gridCol w="1020632"/>
                <a:gridCol w="1020632"/>
                <a:gridCol w="887506"/>
                <a:gridCol w="887506"/>
              </a:tblGrid>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2015E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2016E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2017E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2018E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2019E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EBITDA</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$3,423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$3,558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$3,766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$3,991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$4,200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Multiple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8.5x</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8.5x</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8.0x</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8.0x</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8.0x</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Enterprise Value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$29,092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$30,239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$30,129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$31,929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$33,597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Less Net Debt</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($13,699)</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($14,661)</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($15,330)</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($16,106)</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($16,398)</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Less Breakup Fee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($2,000)</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($2,000)</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($2,000)</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($2,000)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Equity Value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$15,392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$13,578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$12,799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$13,823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$15,199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Shares Outstanding</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98.2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90.7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79.9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69.8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60.6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Value Per Share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$156.7</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$149.8</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$160.1</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$197.9</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$250.7</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5D9F1"/>
                    </a:solidFill>
                  </a:tcPr>
                </a:tc>
                <a:tc>
                  <a:txBody>
                    <a:bodyPr/>
                    <a:lstStyle/>
                    <a:p>
                      <a:pPr algn="ctr" fontAlgn="b"/>
                      <a:r>
                        <a:rPr lang="en-US" sz="12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C5D9F1"/>
                    </a:solidFill>
                  </a:tcPr>
                </a:tc>
              </a:tr>
              <a:tr h="228600">
                <a:tc>
                  <a:txBody>
                    <a:bodyPr/>
                    <a:lstStyle/>
                    <a:p>
                      <a:pPr algn="l" fontAlgn="b"/>
                      <a:r>
                        <a:rPr lang="en-US" sz="1200" b="0" i="0" u="none" strike="noStrike">
                          <a:solidFill>
                            <a:srgbClr val="000000"/>
                          </a:solidFill>
                          <a:effectLst/>
                          <a:latin typeface="Calibri" panose="020F0502020204030204" pitchFamily="34" charset="0"/>
                        </a:rPr>
                        <a:t>Free Cash Flow Per Share (No Taxes)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$8.53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$10.61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$13.95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$18.50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$24.06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228600">
                <a:tc>
                  <a:txBody>
                    <a:bodyPr/>
                    <a:lstStyle/>
                    <a:p>
                      <a:pPr algn="l" fontAlgn="b"/>
                      <a:r>
                        <a:rPr lang="en-US" sz="1200" b="0" i="0" u="none" strike="noStrike">
                          <a:solidFill>
                            <a:srgbClr val="000000"/>
                          </a:solidFill>
                          <a:effectLst/>
                          <a:latin typeface="Calibri" panose="020F0502020204030204" pitchFamily="34" charset="0"/>
                        </a:rPr>
                        <a:t>Implied Multiple</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18.4x</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14.1x</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11.5x</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a:solidFill>
                            <a:srgbClr val="000000"/>
                          </a:solidFill>
                          <a:effectLst/>
                          <a:latin typeface="Calibri" panose="020F0502020204030204" pitchFamily="34" charset="0"/>
                        </a:rPr>
                        <a:t>10.7x</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200" b="0" i="0" u="none" strike="noStrike" dirty="0">
                          <a:solidFill>
                            <a:srgbClr val="000000"/>
                          </a:solidFill>
                          <a:effectLst/>
                          <a:latin typeface="Calibri" panose="020F0502020204030204" pitchFamily="34" charset="0"/>
                        </a:rPr>
                        <a:t>10.4x</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2365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Regulatory Jargon/Risks</a:t>
            </a:r>
            <a:endParaRPr lang="en-US" b="1" cap="none" dirty="0"/>
          </a:p>
        </p:txBody>
      </p:sp>
      <p:sp>
        <p:nvSpPr>
          <p:cNvPr id="3" name="TextBox 2"/>
          <p:cNvSpPr txBox="1"/>
          <p:nvPr/>
        </p:nvSpPr>
        <p:spPr>
          <a:xfrm>
            <a:off x="457200" y="1862663"/>
            <a:ext cx="8229600" cy="3231654"/>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Communications Act </a:t>
            </a:r>
            <a:r>
              <a:rPr lang="en-US" sz="2200" dirty="0">
                <a:latin typeface="Cambria" pitchFamily="18" charset="0"/>
              </a:rPr>
              <a:t>1934 - Information Service vs. Telecommunication Service</a:t>
            </a:r>
            <a:endParaRPr lang="en-US" sz="2200" dirty="0" smtClean="0">
              <a:latin typeface="Cambria" pitchFamily="18" charset="0"/>
            </a:endParaRP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1984 Communications/1992 Consumer Protection</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Section 706 Telecommunications Act 1996</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CMCSA vs. </a:t>
            </a:r>
            <a:r>
              <a:rPr lang="en-US" sz="2200" dirty="0" err="1" smtClean="0">
                <a:latin typeface="Cambria" pitchFamily="18" charset="0"/>
              </a:rPr>
              <a:t>BitTorrent</a:t>
            </a:r>
            <a:r>
              <a:rPr lang="en-US" sz="2200" dirty="0" smtClean="0">
                <a:latin typeface="Cambria" pitchFamily="18" charset="0"/>
              </a:rPr>
              <a:t> (35% in 2004)</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VZ vs. FCC</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Forbearance versus Litigation</a:t>
            </a: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34</a:t>
            </a:fld>
            <a:endParaRPr lang="en-US"/>
          </a:p>
        </p:txBody>
      </p:sp>
    </p:spTree>
    <p:extLst>
      <p:ext uri="{BB962C8B-B14F-4D97-AF65-F5344CB8AC3E}">
        <p14:creationId xmlns:p14="http://schemas.microsoft.com/office/powerpoint/2010/main" val="3443122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Risks/Upside</a:t>
            </a:r>
            <a:endParaRPr lang="en-US" b="1" cap="none" dirty="0"/>
          </a:p>
        </p:txBody>
      </p:sp>
      <p:sp>
        <p:nvSpPr>
          <p:cNvPr id="3" name="TextBox 2"/>
          <p:cNvSpPr txBox="1"/>
          <p:nvPr/>
        </p:nvSpPr>
        <p:spPr>
          <a:xfrm>
            <a:off x="457200" y="1600200"/>
            <a:ext cx="8229600" cy="5078313"/>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b="1" dirty="0" smtClean="0">
                <a:latin typeface="Cambria" pitchFamily="18" charset="0"/>
              </a:rPr>
              <a:t>Risks:</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Deal closing (8%)– CHTR seen as stranded cable asset</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Higher video losses/programming </a:t>
            </a:r>
            <a:r>
              <a:rPr lang="en-US" sz="2000" dirty="0">
                <a:latin typeface="Cambria" pitchFamily="18" charset="0"/>
              </a:rPr>
              <a:t>c</a:t>
            </a:r>
            <a:r>
              <a:rPr lang="en-US" sz="2000" dirty="0" smtClean="0">
                <a:latin typeface="Cambria" pitchFamily="18" charset="0"/>
              </a:rPr>
              <a:t>osts</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Title 2 affects broadband</a:t>
            </a:r>
          </a:p>
          <a:p>
            <a:pPr marL="1257300" lvl="2" indent="-342900">
              <a:spcAft>
                <a:spcPts val="1200"/>
              </a:spcAft>
              <a:buClr>
                <a:srgbClr val="006600"/>
              </a:buClr>
              <a:buFont typeface="Courier New" panose="02070309020205020404" pitchFamily="49" charset="0"/>
              <a:buChar char="o"/>
            </a:pPr>
            <a:r>
              <a:rPr lang="en-US" sz="2000" dirty="0" err="1" smtClean="0">
                <a:latin typeface="Cambria" pitchFamily="18" charset="0"/>
              </a:rPr>
              <a:t>Wifi</a:t>
            </a:r>
            <a:r>
              <a:rPr lang="en-US" sz="2000" dirty="0" smtClean="0">
                <a:latin typeface="Cambria" pitchFamily="18" charset="0"/>
              </a:rPr>
              <a:t> technology breakthrough </a:t>
            </a:r>
          </a:p>
          <a:p>
            <a:pPr marL="800100" lvl="1" indent="-342900">
              <a:spcAft>
                <a:spcPts val="1200"/>
              </a:spcAft>
              <a:buClr>
                <a:srgbClr val="006600"/>
              </a:buClr>
              <a:buFont typeface="Wingdings" panose="05000000000000000000" pitchFamily="2" charset="2"/>
              <a:buChar char="§"/>
            </a:pPr>
            <a:r>
              <a:rPr lang="en-US" sz="2000" b="1" dirty="0" smtClean="0">
                <a:latin typeface="Cambria" pitchFamily="18" charset="0"/>
              </a:rPr>
              <a:t>Upside ($500+):</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Mobile opportunity – assume none</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TWC margin improvement/further broadband penetration</a:t>
            </a:r>
            <a:endParaRPr lang="en-US" sz="2000" dirty="0">
              <a:latin typeface="Cambria" pitchFamily="18" charset="0"/>
            </a:endParaRP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Additional acquisitions </a:t>
            </a:r>
          </a:p>
          <a:p>
            <a:pPr marL="1257300" lvl="2" indent="-342900">
              <a:spcAft>
                <a:spcPts val="1200"/>
              </a:spcAft>
              <a:buClr>
                <a:srgbClr val="006600"/>
              </a:buClr>
              <a:buFont typeface="Courier New" panose="02070309020205020404" pitchFamily="49" charset="0"/>
              <a:buChar char="o"/>
            </a:pPr>
            <a:r>
              <a:rPr lang="en-US" sz="2000" dirty="0" smtClean="0">
                <a:latin typeface="Cambria" pitchFamily="18" charset="0"/>
              </a:rPr>
              <a:t>Smaller multiple contraction</a:t>
            </a:r>
            <a:endParaRPr lang="en-US" sz="2000" dirty="0">
              <a:latin typeface="Cambria" pitchFamily="18" charset="0"/>
            </a:endParaRPr>
          </a:p>
          <a:p>
            <a:pPr lvl="2">
              <a:spcAft>
                <a:spcPts val="1200"/>
              </a:spcAft>
              <a:buClr>
                <a:srgbClr val="006600"/>
              </a:buClr>
            </a:pPr>
            <a:endParaRPr lang="en-US" sz="22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35</a:t>
            </a:fld>
            <a:endParaRPr lang="en-US"/>
          </a:p>
        </p:txBody>
      </p:sp>
    </p:spTree>
    <p:extLst>
      <p:ext uri="{BB962C8B-B14F-4D97-AF65-F5344CB8AC3E}">
        <p14:creationId xmlns:p14="http://schemas.microsoft.com/office/powerpoint/2010/main" val="2679901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LBRDA Upside </a:t>
            </a:r>
            <a:endParaRPr lang="en-US" b="1" cap="none"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82772827"/>
              </p:ext>
            </p:extLst>
          </p:nvPr>
        </p:nvGraphicFramePr>
        <p:xfrm>
          <a:off x="2590800" y="1600211"/>
          <a:ext cx="3668146" cy="4525958"/>
        </p:xfrm>
        <a:graphic>
          <a:graphicData uri="http://schemas.openxmlformats.org/drawingml/2006/table">
            <a:tbl>
              <a:tblPr/>
              <a:tblGrid>
                <a:gridCol w="2569966"/>
                <a:gridCol w="566072"/>
                <a:gridCol w="532108"/>
              </a:tblGrid>
              <a:tr h="155176">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Shares </a:t>
                      </a:r>
                    </a:p>
                  </a:txBody>
                  <a:tcPr marL="0" marR="0" marT="0" marB="0" anchor="b">
                    <a:lnL>
                      <a:noFill/>
                    </a:lnL>
                    <a:lnR>
                      <a:noFill/>
                    </a:lnR>
                    <a:lnT>
                      <a:noFill/>
                    </a:lnT>
                    <a:lnB>
                      <a:noFill/>
                    </a:lnB>
                    <a:solidFill>
                      <a:srgbClr val="FFFFFF"/>
                    </a:solidFill>
                  </a:tcPr>
                </a:tc>
                <a:tc>
                  <a:txBody>
                    <a:bodyPr/>
                    <a:lstStyle/>
                    <a:p>
                      <a:pPr algn="ctr" fontAlgn="b"/>
                      <a:r>
                        <a:rPr lang="en-US" sz="900" b="1" i="0" u="none" strike="noStrike">
                          <a:solidFill>
                            <a:srgbClr val="000000"/>
                          </a:solidFill>
                          <a:effectLst/>
                          <a:latin typeface="Calibri" panose="020F0502020204030204" pitchFamily="34" charset="0"/>
                        </a:rPr>
                        <a:t>Value</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True Position (Wholly owned Asset)</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$150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Cash</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$163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Existing Charger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28.8</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New CHTR Shares for TWC Purchase</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24.3</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New CHTR Shares for BrightHouse Purchase</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TWC Shares Converted to CHTR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Total CHTR Shares</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59.8</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$18,670 </a:t>
                      </a:r>
                    </a:p>
                  </a:txBody>
                  <a:tcPr marL="0" marR="0" marT="0" marB="0" anchor="b">
                    <a:lnL>
                      <a:noFill/>
                    </a:lnL>
                    <a:lnR>
                      <a:noFill/>
                    </a:lnR>
                    <a:lnT>
                      <a:noFill/>
                    </a:lnT>
                    <a:lnB>
                      <a:noFill/>
                    </a:lnB>
                    <a:solidFill>
                      <a:srgbClr val="FFFF00"/>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gridSpan="2">
                  <a:txBody>
                    <a:bodyPr/>
                    <a:lstStyle/>
                    <a:p>
                      <a:pPr algn="l" fontAlgn="b"/>
                      <a:r>
                        <a:rPr lang="en-US" sz="1000" b="0" i="0" u="none" strike="noStrike">
                          <a:solidFill>
                            <a:srgbClr val="000000"/>
                          </a:solidFill>
                          <a:effectLst/>
                          <a:latin typeface="Calibri" panose="020F0502020204030204" pitchFamily="34" charset="0"/>
                        </a:rPr>
                        <a:t>Margin Loans &amp; Other Revolving Facility Draws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($412)</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NAV</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$18,571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LBRDA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26.1</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LBRDB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LBRDK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74.6</a:t>
                      </a:r>
                    </a:p>
                  </a:txBody>
                  <a:tcPr marL="0" marR="0" marT="0" marB="0" anchor="b">
                    <a:lnL>
                      <a:noFill/>
                    </a:lnL>
                    <a:lnR>
                      <a:noFill/>
                    </a:lnR>
                    <a:lnT>
                      <a:noFill/>
                    </a:lnT>
                    <a:lnB>
                      <a:noFill/>
                    </a:lnB>
                    <a:solidFill>
                      <a:srgbClr val="FFFFFF"/>
                    </a:solidFill>
                  </a:tcPr>
                </a:tc>
              </a:tr>
              <a:tr h="168107">
                <a:tc gridSpan="2">
                  <a:txBody>
                    <a:bodyPr/>
                    <a:lstStyle/>
                    <a:p>
                      <a:pPr algn="l" fontAlgn="b"/>
                      <a:r>
                        <a:rPr lang="en-US" sz="1000" b="0" i="0" u="none" strike="noStrike">
                          <a:solidFill>
                            <a:srgbClr val="000000"/>
                          </a:solidFill>
                          <a:effectLst/>
                          <a:latin typeface="Calibri" panose="020F0502020204030204" pitchFamily="34" charset="0"/>
                        </a:rPr>
                        <a:t>New LBRDK Shares Issued for TWC/Brighthouse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78.3</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Total Shares</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181.4</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NAV Per Share</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$102.36</a:t>
                      </a:r>
                    </a:p>
                  </a:txBody>
                  <a:tcPr marL="0" marR="0" marT="0" marB="0" anchor="b">
                    <a:lnL>
                      <a:noFill/>
                    </a:lnL>
                    <a:lnR>
                      <a:noFill/>
                    </a:lnR>
                    <a:lnT>
                      <a:noFill/>
                    </a:lnT>
                    <a:lnB>
                      <a:noFill/>
                    </a:lnB>
                    <a:solidFill>
                      <a:srgbClr val="FFFF00"/>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Assumed Discount</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r>
              <a:tr h="168107">
                <a:tc>
                  <a:txBody>
                    <a:bodyPr/>
                    <a:lstStyle/>
                    <a:p>
                      <a:pPr algn="l" fontAlgn="b"/>
                      <a:r>
                        <a:rPr lang="en-US" sz="1000" b="0" i="0" u="none" strike="noStrike">
                          <a:solidFill>
                            <a:srgbClr val="000000"/>
                          </a:solidFill>
                          <a:effectLst/>
                          <a:latin typeface="Calibri" panose="020F0502020204030204" pitchFamily="34" charset="0"/>
                        </a:rPr>
                        <a:t>Assumed LBRDK Price</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$97.24</a:t>
                      </a:r>
                    </a:p>
                  </a:txBody>
                  <a:tcPr marL="0" marR="0" marT="0" marB="0" anchor="b">
                    <a:lnL>
                      <a:noFill/>
                    </a:lnL>
                    <a:lnR>
                      <a:noFill/>
                    </a:lnR>
                    <a:lnT>
                      <a:noFill/>
                    </a:lnT>
                    <a:lnB>
                      <a:noFill/>
                    </a:lnB>
                    <a:solidFill>
                      <a:srgbClr val="FFFF00"/>
                    </a:solidFill>
                  </a:tcPr>
                </a:tc>
              </a:tr>
              <a:tr h="168107">
                <a:tc>
                  <a:txBody>
                    <a:bodyPr/>
                    <a:lstStyle/>
                    <a:p>
                      <a:pPr algn="l" fontAlgn="b"/>
                      <a:r>
                        <a:rPr lang="en-US" sz="1000" b="0" i="0" u="none" strike="noStrike">
                          <a:solidFill>
                            <a:srgbClr val="000000"/>
                          </a:solidFill>
                          <a:effectLst/>
                          <a:latin typeface="Calibri" panose="020F0502020204030204" pitchFamily="34" charset="0"/>
                        </a:rPr>
                        <a:t>Assumed CHTR Price</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effectLst/>
                          <a:latin typeface="Calibri" panose="020F0502020204030204" pitchFamily="34" charset="0"/>
                        </a:rPr>
                        <a:t>$312.00</a:t>
                      </a:r>
                    </a:p>
                  </a:txBody>
                  <a:tcPr marL="0" marR="0" marT="0" marB="0" anchor="b">
                    <a:lnL>
                      <a:noFill/>
                    </a:lnL>
                    <a:lnR>
                      <a:noFill/>
                    </a:lnR>
                    <a:lnT>
                      <a:noFill/>
                    </a:lnT>
                    <a:lnB>
                      <a:noFill/>
                    </a:lnB>
                    <a:solidFill>
                      <a:srgbClr val="FFFF00"/>
                    </a:solidFill>
                  </a:tcPr>
                </a:tc>
              </a:tr>
            </a:tbl>
          </a:graphicData>
        </a:graphic>
      </p:graphicFrame>
    </p:spTree>
    <p:extLst>
      <p:ext uri="{BB962C8B-B14F-4D97-AF65-F5344CB8AC3E}">
        <p14:creationId xmlns:p14="http://schemas.microsoft.com/office/powerpoint/2010/main" val="3133171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Conclusion</a:t>
            </a:r>
            <a:endParaRPr lang="en-US" b="1" cap="none" dirty="0"/>
          </a:p>
        </p:txBody>
      </p:sp>
      <p:sp>
        <p:nvSpPr>
          <p:cNvPr id="3" name="TextBox 2"/>
          <p:cNvSpPr txBox="1"/>
          <p:nvPr/>
        </p:nvSpPr>
        <p:spPr>
          <a:xfrm>
            <a:off x="457200" y="1862663"/>
            <a:ext cx="8229600" cy="2893100"/>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Cable strong, recession </a:t>
            </a:r>
            <a:r>
              <a:rPr lang="en-US" sz="2200" smtClean="0">
                <a:latin typeface="Cambria" pitchFamily="18" charset="0"/>
              </a:rPr>
              <a:t>resistant </a:t>
            </a:r>
            <a:r>
              <a:rPr lang="en-US" sz="2200" smtClean="0">
                <a:latin typeface="Cambria" pitchFamily="18" charset="0"/>
              </a:rPr>
              <a:t>business</a:t>
            </a:r>
            <a:endParaRPr lang="en-US" sz="2200" dirty="0" smtClean="0">
              <a:latin typeface="Cambria" pitchFamily="18" charset="0"/>
            </a:endParaRP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Good operator/Capital </a:t>
            </a:r>
            <a:r>
              <a:rPr lang="en-US" sz="2200" dirty="0">
                <a:latin typeface="Cambria" pitchFamily="18" charset="0"/>
              </a:rPr>
              <a:t>a</a:t>
            </a:r>
            <a:r>
              <a:rPr lang="en-US" sz="2200" dirty="0" smtClean="0">
                <a:latin typeface="Cambria" pitchFamily="18" charset="0"/>
              </a:rPr>
              <a:t>llocator</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More likely than not deal closes</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Broadband growth story </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History suggests significant synergy upside</a:t>
            </a:r>
          </a:p>
          <a:p>
            <a:pPr marL="800100" lvl="1" indent="-342900">
              <a:spcAft>
                <a:spcPts val="1200"/>
              </a:spcAft>
              <a:buClr>
                <a:srgbClr val="006600"/>
              </a:buClr>
              <a:buFont typeface="Wingdings" panose="05000000000000000000" pitchFamily="2" charset="2"/>
              <a:buChar char="§"/>
            </a:pPr>
            <a:r>
              <a:rPr lang="en-US" sz="2200" dirty="0" smtClean="0">
                <a:latin typeface="Cambria" pitchFamily="18" charset="0"/>
              </a:rPr>
              <a:t>Attractive risk/reward</a:t>
            </a: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37</a:t>
            </a:fld>
            <a:endParaRPr lang="en-US"/>
          </a:p>
        </p:txBody>
      </p:sp>
    </p:spTree>
    <p:extLst>
      <p:ext uri="{BB962C8B-B14F-4D97-AF65-F5344CB8AC3E}">
        <p14:creationId xmlns:p14="http://schemas.microsoft.com/office/powerpoint/2010/main" val="3128957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Disclosures</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38</a:t>
            </a:fld>
            <a:endParaRPr lang="en-US"/>
          </a:p>
        </p:txBody>
      </p:sp>
      <p:sp>
        <p:nvSpPr>
          <p:cNvPr id="9" name="Rectangle 8"/>
          <p:cNvSpPr/>
          <p:nvPr/>
        </p:nvSpPr>
        <p:spPr>
          <a:xfrm>
            <a:off x="533400" y="1752600"/>
            <a:ext cx="8001000" cy="4154984"/>
          </a:xfrm>
          <a:prstGeom prst="rect">
            <a:avLst/>
          </a:prstGeom>
        </p:spPr>
        <p:txBody>
          <a:bodyPr wrap="square">
            <a:spAutoFit/>
          </a:bodyPr>
          <a:lstStyle/>
          <a:p>
            <a:pPr algn="just"/>
            <a:r>
              <a:rPr lang="en-US" sz="1200" dirty="0" smtClean="0">
                <a:solidFill>
                  <a:schemeClr val="tx2">
                    <a:lumMod val="75000"/>
                  </a:schemeClr>
                </a:solidFill>
                <a:latin typeface="Cambria" pitchFamily="18" charset="0"/>
              </a:rPr>
              <a:t>Past </a:t>
            </a:r>
            <a:r>
              <a:rPr lang="en-US" sz="1200" dirty="0">
                <a:solidFill>
                  <a:schemeClr val="tx2">
                    <a:lumMod val="75000"/>
                  </a:schemeClr>
                </a:solidFill>
                <a:latin typeface="Cambria" pitchFamily="18" charset="0"/>
              </a:rPr>
              <a:t>BAM’s investment decision making process involves a number of different factors, not just those discussed in this document.  The views expressed in this material are subject to ongoing evaluation and could change at any time. </a:t>
            </a:r>
          </a:p>
          <a:p>
            <a:pPr algn="just"/>
            <a:endParaRPr lang="en-US" sz="1200" dirty="0">
              <a:solidFill>
                <a:schemeClr val="tx2">
                  <a:lumMod val="75000"/>
                </a:schemeClr>
              </a:solidFill>
              <a:latin typeface="Cambria" pitchFamily="18" charset="0"/>
            </a:endParaRPr>
          </a:p>
          <a:p>
            <a:pPr algn="just"/>
            <a:r>
              <a:rPr lang="en-US" sz="1200" dirty="0">
                <a:solidFill>
                  <a:schemeClr val="tx2">
                    <a:lumMod val="75000"/>
                  </a:schemeClr>
                </a:solidFill>
                <a:latin typeface="Cambria" pitchFamily="18" charset="0"/>
              </a:rPr>
              <a:t>Past performance is not indicative of future results, which may vary. The value of investments and the income derived from investments can go down as well as up. It shall not be assumed that recommendations made in the future will be profitable or will equal the performance of the securities mentioned here. While BAM seeks to design a portfolio which reflects appropriate risk and return features, portfolio characteristics may deviate from those of the benchmark. </a:t>
            </a:r>
          </a:p>
          <a:p>
            <a:pPr algn="just"/>
            <a:endParaRPr lang="en-US" sz="1200" dirty="0">
              <a:solidFill>
                <a:schemeClr val="tx2">
                  <a:lumMod val="75000"/>
                </a:schemeClr>
              </a:solidFill>
              <a:latin typeface="Cambria" pitchFamily="18" charset="0"/>
            </a:endParaRPr>
          </a:p>
          <a:p>
            <a:pPr algn="just"/>
            <a:r>
              <a:rPr lang="en-US" sz="1200" dirty="0">
                <a:solidFill>
                  <a:schemeClr val="tx2">
                    <a:lumMod val="75000"/>
                  </a:schemeClr>
                </a:solidFill>
                <a:latin typeface="Cambria" pitchFamily="18" charset="0"/>
              </a:rPr>
              <a:t>Although BAM follows the same investment strategy for each advisory client with similar investment objectives and financial condition, differences in client holdings are dictated by variations in clients’ investment guidelines and risk tolerances.  BAM may continue to hold a certain security in one client account while selling it for another client account when client guidelines or risk tolerances mandate a sale for a particular client.  In some cases, consistent with client objectives and risk, BAM may purchase a security for one client while selling it for another.  Consistent with specific client objectives and risk tolerance, clients’ trades may be executed at different times and at different prices.  Each of these factors influence the overall performance of the investment strategies followed by the Firm. </a:t>
            </a:r>
          </a:p>
          <a:p>
            <a:pPr algn="just"/>
            <a:endParaRPr lang="en-US" sz="1200" dirty="0">
              <a:solidFill>
                <a:schemeClr val="tx2">
                  <a:lumMod val="75000"/>
                </a:schemeClr>
              </a:solidFill>
              <a:latin typeface="Cambria" pitchFamily="18" charset="0"/>
            </a:endParaRPr>
          </a:p>
          <a:p>
            <a:pPr algn="just"/>
            <a:r>
              <a:rPr lang="en-US" sz="1200" dirty="0">
                <a:solidFill>
                  <a:schemeClr val="tx2">
                    <a:lumMod val="75000"/>
                  </a:schemeClr>
                </a:solidFill>
                <a:latin typeface="Cambria" pitchFamily="18" charset="0"/>
              </a:rPr>
              <a:t>Nothing herein should be construed as a solicitation or offer, or recommendation to buy or sell any security, or as an offer to provide advisory services in any jurisdiction in which such solicitation or offer would be unlawful under the securities laws of such jurisdiction.  The material provided herein is for informational purposes only. Before engaging BAM, prospective clients are strongly urged to perform additional due diligence, to ask additional questions of BAM as they deem appropriate, and to discuss any prospective investment with their legal and tax advisers.</a:t>
            </a:r>
          </a:p>
          <a:p>
            <a:endParaRPr lang="en-US" sz="1200" dirty="0"/>
          </a:p>
        </p:txBody>
      </p:sp>
    </p:spTree>
    <p:extLst>
      <p:ext uri="{BB962C8B-B14F-4D97-AF65-F5344CB8AC3E}">
        <p14:creationId xmlns:p14="http://schemas.microsoft.com/office/powerpoint/2010/main" val="253964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315200" y="1371600"/>
            <a:ext cx="1143000" cy="2667000"/>
          </a:xfrm>
          <a:prstGeom prst="rect">
            <a:avLst/>
          </a:prstGeom>
          <a:solidFill>
            <a:schemeClr val="bg1"/>
          </a:solidFill>
        </p:spPr>
        <p:txBody>
          <a:bodyPr vert="horz" lIns="91440" tIns="45720" rIns="91440" bIns="45720" rtlCol="0" anchor="ctr" anchorCtr="0">
            <a:normAutofit/>
          </a:bodyPr>
          <a:lstStyle>
            <a:lvl1pPr algn="ctr" defTabSz="914400" rtl="0" eaLnBrk="1" latinLnBrk="0" hangingPunct="1">
              <a:spcBef>
                <a:spcPct val="0"/>
              </a:spcBef>
              <a:buNone/>
              <a:defRPr sz="2000" b="0" kern="1200" cap="all" baseline="0">
                <a:solidFill>
                  <a:schemeClr val="accent1">
                    <a:lumMod val="75000"/>
                  </a:schemeClr>
                </a:solidFill>
                <a:latin typeface="+mj-lt"/>
                <a:ea typeface="+mj-ea"/>
                <a:cs typeface="+mj-cs"/>
              </a:defRPr>
            </a:lvl1pPr>
          </a:lstStyle>
          <a:p>
            <a:pPr indent="173038" algn="l">
              <a:spcAft>
                <a:spcPts val="300"/>
              </a:spcAft>
            </a:pPr>
            <a:endParaRPr lang="en-US" cap="none" dirty="0">
              <a:solidFill>
                <a:schemeClr val="tx1"/>
              </a:solidFill>
            </a:endParaRPr>
          </a:p>
        </p:txBody>
      </p:sp>
      <p:sp>
        <p:nvSpPr>
          <p:cNvPr id="4" name="Text Placeholder 3"/>
          <p:cNvSpPr>
            <a:spLocks noGrp="1"/>
          </p:cNvSpPr>
          <p:nvPr>
            <p:ph type="body" sz="half" idx="2"/>
          </p:nvPr>
        </p:nvSpPr>
        <p:spPr>
          <a:xfrm>
            <a:off x="956289" y="5638800"/>
            <a:ext cx="7244736" cy="401715"/>
          </a:xfrm>
        </p:spPr>
        <p:txBody>
          <a:bodyPr/>
          <a:lstStyle/>
          <a:p>
            <a:r>
              <a:rPr lang="en-US" b="1" cap="none" dirty="0" err="1" smtClean="0"/>
              <a:t>VALUEx</a:t>
            </a:r>
            <a:r>
              <a:rPr lang="en-US" b="1" cap="none" dirty="0" smtClean="0"/>
              <a:t> Vail 2015</a:t>
            </a:r>
            <a:endParaRPr lang="en-US" b="1" cap="none" dirty="0"/>
          </a:p>
        </p:txBody>
      </p:sp>
      <p:sp>
        <p:nvSpPr>
          <p:cNvPr id="6" name="Title 1"/>
          <p:cNvSpPr txBox="1">
            <a:spLocks/>
          </p:cNvSpPr>
          <p:nvPr/>
        </p:nvSpPr>
        <p:spPr>
          <a:xfrm>
            <a:off x="591403" y="1371600"/>
            <a:ext cx="6553200" cy="2667000"/>
          </a:xfrm>
          <a:prstGeom prst="rect">
            <a:avLst/>
          </a:prstGeom>
          <a:solidFill>
            <a:schemeClr val="bg1"/>
          </a:solidFill>
        </p:spPr>
        <p:txBody>
          <a:bodyPr vert="horz" lIns="91440" tIns="45720" rIns="91440" bIns="45720" rtlCol="0" anchor="ctr" anchorCtr="0">
            <a:normAutofit/>
          </a:bodyPr>
          <a:lstStyle>
            <a:lvl1pPr algn="ctr" defTabSz="914400" rtl="0" eaLnBrk="1" latinLnBrk="0" hangingPunct="1">
              <a:spcBef>
                <a:spcPct val="0"/>
              </a:spcBef>
              <a:buNone/>
              <a:defRPr sz="2000" b="0" kern="1200" cap="all" baseline="0">
                <a:solidFill>
                  <a:schemeClr val="accent1">
                    <a:lumMod val="75000"/>
                  </a:schemeClr>
                </a:solidFill>
                <a:latin typeface="+mj-lt"/>
                <a:ea typeface="+mj-ea"/>
                <a:cs typeface="+mj-cs"/>
              </a:defRPr>
            </a:lvl1pPr>
          </a:lstStyle>
          <a:p>
            <a:pPr indent="173038" algn="l">
              <a:spcAft>
                <a:spcPts val="300"/>
              </a:spcAft>
            </a:pPr>
            <a:r>
              <a:rPr lang="en-US" b="1" cap="none" dirty="0" smtClean="0">
                <a:solidFill>
                  <a:schemeClr val="tx1"/>
                </a:solidFill>
              </a:rPr>
              <a:t>Patrick Brennan, CFA</a:t>
            </a:r>
          </a:p>
          <a:p>
            <a:pPr indent="173038" algn="l">
              <a:spcAft>
                <a:spcPts val="300"/>
              </a:spcAft>
            </a:pPr>
            <a:r>
              <a:rPr lang="en-US" cap="none" dirty="0" smtClean="0">
                <a:solidFill>
                  <a:schemeClr val="tx1"/>
                </a:solidFill>
              </a:rPr>
              <a:t>Brennan Asset Management</a:t>
            </a:r>
          </a:p>
          <a:p>
            <a:pPr indent="173038" algn="l">
              <a:spcAft>
                <a:spcPts val="400"/>
              </a:spcAft>
            </a:pPr>
            <a:r>
              <a:rPr lang="en-US" u="sng" cap="none" dirty="0" smtClean="0">
                <a:solidFill>
                  <a:srgbClr val="0070C0"/>
                </a:solidFill>
              </a:rPr>
              <a:t>patrick@brennanvalue.com</a:t>
            </a:r>
          </a:p>
          <a:p>
            <a:pPr indent="173038" algn="l">
              <a:spcAft>
                <a:spcPts val="400"/>
              </a:spcAft>
            </a:pPr>
            <a:endParaRPr lang="en-US" cap="none" dirty="0" smtClean="0">
              <a:solidFill>
                <a:schemeClr val="tx1"/>
              </a:solidFill>
            </a:endParaRPr>
          </a:p>
          <a:p>
            <a:pPr indent="173038" algn="l">
              <a:spcAft>
                <a:spcPts val="400"/>
              </a:spcAft>
            </a:pPr>
            <a:r>
              <a:rPr lang="en-US" b="1" cap="none" dirty="0" smtClean="0">
                <a:solidFill>
                  <a:schemeClr val="tx1"/>
                </a:solidFill>
              </a:rPr>
              <a:t>Robert Mori, CFA</a:t>
            </a:r>
          </a:p>
          <a:p>
            <a:pPr indent="173038" algn="l">
              <a:spcAft>
                <a:spcPts val="400"/>
              </a:spcAft>
            </a:pPr>
            <a:r>
              <a:rPr lang="en-US" cap="none" dirty="0" smtClean="0">
                <a:solidFill>
                  <a:schemeClr val="tx1"/>
                </a:solidFill>
              </a:rPr>
              <a:t>Mori Huston Partners</a:t>
            </a:r>
          </a:p>
          <a:p>
            <a:pPr indent="173038" algn="l">
              <a:spcAft>
                <a:spcPts val="400"/>
              </a:spcAft>
            </a:pPr>
            <a:r>
              <a:rPr lang="en-US" u="sng" cap="none" dirty="0">
                <a:solidFill>
                  <a:srgbClr val="0070C0"/>
                </a:solidFill>
              </a:rPr>
              <a:t>r</a:t>
            </a:r>
            <a:r>
              <a:rPr lang="en-US" u="sng" cap="none" dirty="0" smtClean="0">
                <a:solidFill>
                  <a:srgbClr val="0070C0"/>
                </a:solidFill>
              </a:rPr>
              <a:t>obert.mori@morihuston.com</a:t>
            </a:r>
          </a:p>
        </p:txBody>
      </p:sp>
      <p:sp>
        <p:nvSpPr>
          <p:cNvPr id="7" name="Title 6"/>
          <p:cNvSpPr>
            <a:spLocks noGrp="1"/>
          </p:cNvSpPr>
          <p:nvPr>
            <p:ph type="title"/>
          </p:nvPr>
        </p:nvSpPr>
        <p:spPr>
          <a:xfrm>
            <a:off x="914400" y="5029200"/>
            <a:ext cx="7328514" cy="523043"/>
          </a:xfrm>
        </p:spPr>
        <p:txBody>
          <a:bodyPr/>
          <a:lstStyle/>
          <a:p>
            <a:r>
              <a:rPr lang="en-US" b="1" dirty="0" smtClean="0">
                <a:solidFill>
                  <a:schemeClr val="tx1"/>
                </a:solidFill>
              </a:rPr>
              <a:t>Liberty Broadband (LBRDK</a:t>
            </a:r>
            <a:r>
              <a:rPr lang="en-US" sz="2500" b="1" dirty="0" smtClean="0">
                <a:solidFill>
                  <a:schemeClr val="tx1"/>
                </a:solidFill>
              </a:rPr>
              <a:t>)</a:t>
            </a:r>
            <a:endParaRPr lang="en-US" sz="2500" b="1" dirty="0">
              <a:solidFill>
                <a:schemeClr val="tx1"/>
              </a:solidFill>
            </a:endParaRPr>
          </a:p>
        </p:txBody>
      </p:sp>
      <p:sp>
        <p:nvSpPr>
          <p:cNvPr id="5" name="Rounded Rectangle 4"/>
          <p:cNvSpPr/>
          <p:nvPr/>
        </p:nvSpPr>
        <p:spPr>
          <a:xfrm flipV="1">
            <a:off x="7430529" y="1600200"/>
            <a:ext cx="914399" cy="2209798"/>
          </a:xfrm>
          <a:prstGeom prst="roundRect">
            <a:avLst>
              <a:gd name="adj" fmla="val 0"/>
            </a:avLst>
          </a:prstGeom>
          <a:gradFill flip="none" rotWithShape="1">
            <a:gsLst>
              <a:gs pos="0">
                <a:schemeClr val="accent3">
                  <a:tint val="73000"/>
                  <a:shade val="100000"/>
                  <a:satMod val="150000"/>
                </a:schemeClr>
              </a:gs>
              <a:gs pos="15000">
                <a:srgbClr val="A5C3CB"/>
              </a:gs>
              <a:gs pos="0">
                <a:schemeClr val="accent3">
                  <a:tint val="96000"/>
                  <a:shade val="59000"/>
                  <a:satMod val="120000"/>
                </a:schemeClr>
              </a:gs>
              <a:gs pos="66000">
                <a:schemeClr val="accent3">
                  <a:tint val="100000"/>
                  <a:shade val="56000"/>
                  <a:satMod val="145000"/>
                </a:schemeClr>
              </a:gs>
              <a:gs pos="85000">
                <a:schemeClr val="accent3">
                  <a:tint val="100000"/>
                  <a:shade val="63000"/>
                  <a:satMod val="160000"/>
                </a:schemeClr>
              </a:gs>
              <a:gs pos="99000">
                <a:schemeClr val="accent3">
                  <a:tint val="99000"/>
                  <a:shade val="100000"/>
                  <a:satMod val="155000"/>
                </a:schemeClr>
              </a:gs>
            </a:gsLst>
            <a:lin ang="8100000" scaled="1"/>
            <a:tileRect/>
          </a:gradFill>
          <a:ln>
            <a:noFill/>
            <a:miter lim="800000"/>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08F92931-9B5B-4C9A-9D66-B4B4675D39D6}" type="slidenum">
              <a:rPr lang="en-US" smtClean="0"/>
              <a:pPr/>
              <a:t>39</a:t>
            </a:fld>
            <a:endParaRPr lang="en-US"/>
          </a:p>
        </p:txBody>
      </p:sp>
    </p:spTree>
    <p:extLst>
      <p:ext uri="{BB962C8B-B14F-4D97-AF65-F5344CB8AC3E}">
        <p14:creationId xmlns:p14="http://schemas.microsoft.com/office/powerpoint/2010/main" val="128376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Operation/Financing Dream Team?</a:t>
            </a:r>
            <a:endParaRPr lang="en-US" b="1" cap="none" dirty="0"/>
          </a:p>
        </p:txBody>
      </p:sp>
      <p:sp>
        <p:nvSpPr>
          <p:cNvPr id="3" name="TextBox 2"/>
          <p:cNvSpPr txBox="1"/>
          <p:nvPr/>
        </p:nvSpPr>
        <p:spPr>
          <a:xfrm>
            <a:off x="457200" y="1828800"/>
            <a:ext cx="8229600" cy="4755148"/>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Tom Rutledge </a:t>
            </a:r>
          </a:p>
          <a:p>
            <a:pPr marL="742950" lvl="1" indent="-285750">
              <a:spcAft>
                <a:spcPts val="1200"/>
              </a:spcAft>
              <a:buClr>
                <a:srgbClr val="006600"/>
              </a:buClr>
              <a:buFont typeface="Arial" pitchFamily="34" charset="0"/>
              <a:buChar char="•"/>
            </a:pPr>
            <a:r>
              <a:rPr lang="en-US" sz="2200" dirty="0" smtClean="0">
                <a:latin typeface="Cambria" pitchFamily="18" charset="0"/>
              </a:rPr>
              <a:t>COO Cablevision 2004-2011; CHTR CEO 2012</a:t>
            </a:r>
          </a:p>
          <a:p>
            <a:pPr marL="742950" lvl="1" indent="-285750">
              <a:spcAft>
                <a:spcPts val="1200"/>
              </a:spcAft>
              <a:buClr>
                <a:srgbClr val="006600"/>
              </a:buClr>
              <a:buFont typeface="Arial" pitchFamily="34" charset="0"/>
              <a:buChar char="•"/>
            </a:pPr>
            <a:r>
              <a:rPr lang="en-US" sz="2200" dirty="0" smtClean="0">
                <a:latin typeface="Cambria" pitchFamily="18" charset="0"/>
              </a:rPr>
              <a:t>Considered pioneer of triple play offering</a:t>
            </a:r>
          </a:p>
          <a:p>
            <a:pPr marL="742950" lvl="1" indent="-285750">
              <a:spcAft>
                <a:spcPts val="1200"/>
              </a:spcAft>
              <a:buClr>
                <a:srgbClr val="006600"/>
              </a:buClr>
              <a:buFont typeface="Arial" pitchFamily="34" charset="0"/>
              <a:buChar char="•"/>
            </a:pPr>
            <a:r>
              <a:rPr lang="en-US" sz="2200" dirty="0" smtClean="0">
                <a:latin typeface="Cambria" pitchFamily="18" charset="0"/>
              </a:rPr>
              <a:t>CVC consistently held highest cable metrics</a:t>
            </a:r>
          </a:p>
          <a:p>
            <a:pPr marL="285750" indent="-285750">
              <a:spcAft>
                <a:spcPts val="1200"/>
              </a:spcAft>
              <a:buClr>
                <a:srgbClr val="008000"/>
              </a:buClr>
              <a:buFont typeface="Wingdings" pitchFamily="2" charset="2"/>
              <a:buChar char="§"/>
            </a:pPr>
            <a:r>
              <a:rPr lang="en-US" sz="2300" dirty="0" smtClean="0">
                <a:latin typeface="Cambria" pitchFamily="18" charset="0"/>
              </a:rPr>
              <a:t>Dr. John Malone</a:t>
            </a:r>
            <a:endParaRPr lang="en-US" sz="2300" dirty="0">
              <a:latin typeface="Cambria" pitchFamily="18" charset="0"/>
            </a:endParaRPr>
          </a:p>
          <a:p>
            <a:pPr marL="742950" lvl="1" indent="-285750">
              <a:spcAft>
                <a:spcPts val="1200"/>
              </a:spcAft>
              <a:buClr>
                <a:srgbClr val="006600"/>
              </a:buClr>
              <a:buFont typeface="Arial" pitchFamily="34" charset="0"/>
              <a:buChar char="•"/>
            </a:pPr>
            <a:r>
              <a:rPr lang="en-US" sz="2200" dirty="0" smtClean="0">
                <a:latin typeface="Cambria" pitchFamily="18" charset="0"/>
              </a:rPr>
              <a:t>CEO TCI Cable 1976-1996</a:t>
            </a:r>
          </a:p>
          <a:p>
            <a:pPr marL="742950" lvl="1" indent="-285750">
              <a:spcAft>
                <a:spcPts val="1200"/>
              </a:spcAft>
              <a:buClr>
                <a:srgbClr val="006600"/>
              </a:buClr>
              <a:buFont typeface="Arial" pitchFamily="34" charset="0"/>
              <a:buChar char="•"/>
            </a:pPr>
            <a:r>
              <a:rPr lang="en-US" sz="2200" dirty="0" smtClean="0">
                <a:latin typeface="Cambria" pitchFamily="18" charset="0"/>
              </a:rPr>
              <a:t>One of great capital allocators all time</a:t>
            </a:r>
          </a:p>
          <a:p>
            <a:pPr marL="742950" lvl="1" indent="-285750">
              <a:spcAft>
                <a:spcPts val="1200"/>
              </a:spcAft>
              <a:buClr>
                <a:srgbClr val="006600"/>
              </a:buClr>
              <a:buFont typeface="Arial" pitchFamily="34" charset="0"/>
              <a:buChar char="•"/>
            </a:pPr>
            <a:r>
              <a:rPr lang="en-US" sz="2200" dirty="0" smtClean="0">
                <a:latin typeface="Cambria" pitchFamily="18" charset="0"/>
              </a:rPr>
              <a:t>Predicts high teen/low 20% IRR on CHTR/TWC/Bright House</a:t>
            </a:r>
          </a:p>
          <a:p>
            <a:pPr marL="742950" lvl="1" indent="-285750">
              <a:spcAft>
                <a:spcPts val="1200"/>
              </a:spcAft>
              <a:buClr>
                <a:srgbClr val="006600"/>
              </a:buClr>
              <a:buFont typeface="Arial" pitchFamily="34" charset="0"/>
              <a:buChar cha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4</a:t>
            </a:fld>
            <a:endParaRPr lang="en-US"/>
          </a:p>
        </p:txBody>
      </p:sp>
    </p:spTree>
    <p:extLst>
      <p:ext uri="{BB962C8B-B14F-4D97-AF65-F5344CB8AC3E}">
        <p14:creationId xmlns:p14="http://schemas.microsoft.com/office/powerpoint/2010/main" val="2132469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LBRDK Summary</a:t>
            </a:r>
            <a:endParaRPr lang="en-US" b="1" cap="none" dirty="0"/>
          </a:p>
        </p:txBody>
      </p:sp>
      <p:sp>
        <p:nvSpPr>
          <p:cNvPr id="3" name="TextBox 2"/>
          <p:cNvSpPr txBox="1"/>
          <p:nvPr/>
        </p:nvSpPr>
        <p:spPr>
          <a:xfrm>
            <a:off x="457200" y="1862662"/>
            <a:ext cx="8229600" cy="4401205"/>
          </a:xfrm>
          <a:prstGeom prst="rect">
            <a:avLst/>
          </a:prstGeom>
          <a:noFill/>
        </p:spPr>
        <p:txBody>
          <a:bodyPr wrap="square" rtlCol="0">
            <a:spAutoFit/>
          </a:bodyPr>
          <a:lstStyle/>
          <a:p>
            <a:pPr marL="285750" indent="-285750">
              <a:spcAft>
                <a:spcPts val="1200"/>
              </a:spcAft>
              <a:buClr>
                <a:srgbClr val="008000"/>
              </a:buClr>
              <a:buFont typeface="Wingdings" pitchFamily="2" charset="2"/>
              <a:buChar char="§"/>
            </a:pPr>
            <a:r>
              <a:rPr lang="en-US" sz="2300" dirty="0" smtClean="0">
                <a:latin typeface="Cambria" pitchFamily="18" charset="0"/>
              </a:rPr>
              <a:t>CHTR/TWC/Bright House </a:t>
            </a:r>
          </a:p>
          <a:p>
            <a:pPr marL="1200150" lvl="2" indent="-285750">
              <a:spcAft>
                <a:spcPts val="1200"/>
              </a:spcAft>
              <a:buClr>
                <a:srgbClr val="006600"/>
              </a:buClr>
              <a:buFont typeface="Arial" pitchFamily="34" charset="0"/>
              <a:buChar char="•"/>
            </a:pPr>
            <a:r>
              <a:rPr lang="en-US" sz="2200" dirty="0" smtClean="0">
                <a:latin typeface="Cambria" pitchFamily="18" charset="0"/>
              </a:rPr>
              <a:t>Scale benefits </a:t>
            </a:r>
          </a:p>
          <a:p>
            <a:pPr marL="1200150" lvl="2" indent="-285750">
              <a:spcAft>
                <a:spcPts val="1200"/>
              </a:spcAft>
              <a:buClr>
                <a:srgbClr val="006600"/>
              </a:buClr>
              <a:buFont typeface="Arial" pitchFamily="34" charset="0"/>
              <a:buChar char="•"/>
            </a:pPr>
            <a:r>
              <a:rPr lang="en-US" sz="2200" dirty="0" smtClean="0">
                <a:latin typeface="Cambria" pitchFamily="18" charset="0"/>
              </a:rPr>
              <a:t>TWC spotty historical performance</a:t>
            </a:r>
            <a:endParaRPr lang="en-US" sz="2200" dirty="0">
              <a:latin typeface="Cambria" pitchFamily="18" charset="0"/>
            </a:endParaRPr>
          </a:p>
          <a:p>
            <a:pPr marL="1200150" lvl="2" indent="-285750">
              <a:spcAft>
                <a:spcPts val="1200"/>
              </a:spcAft>
              <a:buClr>
                <a:srgbClr val="006600"/>
              </a:buClr>
              <a:buFont typeface="Arial" pitchFamily="34" charset="0"/>
              <a:buChar char="•"/>
            </a:pPr>
            <a:r>
              <a:rPr lang="en-US" sz="2200" dirty="0" smtClean="0">
                <a:latin typeface="Cambria" pitchFamily="18" charset="0"/>
              </a:rPr>
              <a:t>Broadband </a:t>
            </a:r>
            <a:r>
              <a:rPr lang="en-US" sz="2200" dirty="0">
                <a:latin typeface="Cambria" pitchFamily="18" charset="0"/>
              </a:rPr>
              <a:t>g</a:t>
            </a:r>
            <a:r>
              <a:rPr lang="en-US" sz="2200" dirty="0" smtClean="0">
                <a:latin typeface="Cambria" pitchFamily="18" charset="0"/>
              </a:rPr>
              <a:t>rowth story</a:t>
            </a:r>
            <a:endParaRPr lang="en-US" sz="2200" dirty="0">
              <a:latin typeface="Cambria" pitchFamily="18" charset="0"/>
            </a:endParaRPr>
          </a:p>
          <a:p>
            <a:pPr marL="1200150" lvl="2" indent="-285750">
              <a:spcAft>
                <a:spcPts val="1200"/>
              </a:spcAft>
              <a:buClr>
                <a:srgbClr val="006600"/>
              </a:buClr>
              <a:buFont typeface="Arial" pitchFamily="34" charset="0"/>
              <a:buChar char="•"/>
            </a:pPr>
            <a:r>
              <a:rPr lang="en-US" sz="2200" dirty="0" smtClean="0">
                <a:latin typeface="Cambria" pitchFamily="18" charset="0"/>
              </a:rPr>
              <a:t>Cost synergy sandbagging</a:t>
            </a:r>
          </a:p>
          <a:p>
            <a:pPr marL="1200150" lvl="2" indent="-285750">
              <a:spcAft>
                <a:spcPts val="1200"/>
              </a:spcAft>
              <a:buClr>
                <a:srgbClr val="006600"/>
              </a:buClr>
              <a:buFont typeface="Arial" pitchFamily="34" charset="0"/>
              <a:buChar char="•"/>
            </a:pPr>
            <a:r>
              <a:rPr lang="en-US" sz="2200" dirty="0" smtClean="0">
                <a:latin typeface="Cambria" pitchFamily="18" charset="0"/>
              </a:rPr>
              <a:t>Cable anywhere </a:t>
            </a:r>
            <a:r>
              <a:rPr lang="en-US" sz="2200" dirty="0">
                <a:latin typeface="Cambria" pitchFamily="18" charset="0"/>
              </a:rPr>
              <a:t>t</a:t>
            </a:r>
            <a:r>
              <a:rPr lang="en-US" sz="2200" dirty="0" smtClean="0">
                <a:latin typeface="Cambria" pitchFamily="18" charset="0"/>
              </a:rPr>
              <a:t>raction</a:t>
            </a:r>
          </a:p>
          <a:p>
            <a:pPr marL="1200150" lvl="2" indent="-285750">
              <a:spcAft>
                <a:spcPts val="1200"/>
              </a:spcAft>
              <a:buClr>
                <a:srgbClr val="006600"/>
              </a:buClr>
              <a:buFont typeface="Arial" pitchFamily="34" charset="0"/>
              <a:buChar char="•"/>
            </a:pPr>
            <a:r>
              <a:rPr lang="en-US" sz="2200" dirty="0" smtClean="0">
                <a:latin typeface="Cambria" pitchFamily="18" charset="0"/>
              </a:rPr>
              <a:t>Mobile wildcard</a:t>
            </a:r>
          </a:p>
          <a:p>
            <a:pPr marL="342900" indent="-342900">
              <a:spcAft>
                <a:spcPts val="1200"/>
              </a:spcAft>
              <a:buClr>
                <a:srgbClr val="006600"/>
              </a:buClr>
              <a:buFont typeface="Wingdings" panose="05000000000000000000" pitchFamily="2" charset="2"/>
              <a:buChar char="§"/>
            </a:pPr>
            <a:r>
              <a:rPr lang="en-US" sz="2200" dirty="0" smtClean="0">
                <a:latin typeface="Cambria" pitchFamily="18" charset="0"/>
              </a:rPr>
              <a:t>Liberty Broadband=7-10% CHTR Discount</a:t>
            </a:r>
          </a:p>
          <a:p>
            <a:pPr lvl="1">
              <a:spcAft>
                <a:spcPts val="1200"/>
              </a:spcAft>
              <a:buClr>
                <a:srgbClr val="006600"/>
              </a:buClr>
            </a:pPr>
            <a:endParaRPr lang="en-US" sz="2300" dirty="0" smtClean="0">
              <a:latin typeface="Cambria" pitchFamily="18" charset="0"/>
            </a:endParaRP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5</a:t>
            </a:fld>
            <a:endParaRPr lang="en-US" dirty="0"/>
          </a:p>
        </p:txBody>
      </p:sp>
    </p:spTree>
    <p:extLst>
      <p:ext uri="{BB962C8B-B14F-4D97-AF65-F5344CB8AC3E}">
        <p14:creationId xmlns:p14="http://schemas.microsoft.com/office/powerpoint/2010/main" val="337660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Current LBRDA</a:t>
            </a:r>
            <a:endParaRPr lang="en-US" b="1" cap="none" dirty="0"/>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6</a:t>
            </a:fld>
            <a:endParaRPr lang="en-US" dirty="0"/>
          </a:p>
        </p:txBody>
      </p:sp>
      <p:sp>
        <p:nvSpPr>
          <p:cNvPr id="11" name="Rectangle 10"/>
          <p:cNvSpPr/>
          <p:nvPr/>
        </p:nvSpPr>
        <p:spPr>
          <a:xfrm>
            <a:off x="5791200" y="2585045"/>
            <a:ext cx="2590800" cy="2554545"/>
          </a:xfrm>
          <a:prstGeom prst="rect">
            <a:avLst/>
          </a:prstGeom>
        </p:spPr>
        <p:txBody>
          <a:bodyPr wrap="square">
            <a:spAutoFit/>
          </a:bodyPr>
          <a:lstStyle/>
          <a:p>
            <a:pPr marL="285750" indent="-285750">
              <a:buFont typeface="Wingdings" panose="05000000000000000000" pitchFamily="2" charset="2"/>
              <a:buChar char="§"/>
            </a:pPr>
            <a:r>
              <a:rPr lang="en-US" sz="1600" dirty="0">
                <a:latin typeface="Cambria" panose="02040503050406030204" pitchFamily="18" charset="0"/>
              </a:rPr>
              <a:t>$4.4B New LBRDA </a:t>
            </a:r>
            <a:r>
              <a:rPr lang="en-US" sz="1600" dirty="0" smtClean="0">
                <a:latin typeface="Cambria" panose="02040503050406030204" pitchFamily="18" charset="0"/>
              </a:rPr>
              <a:t>Stock (~78mm shares)</a:t>
            </a:r>
            <a:endParaRPr lang="en-US" sz="1600" dirty="0">
              <a:latin typeface="Cambria" panose="02040503050406030204" pitchFamily="18" charset="0"/>
            </a:endParaRPr>
          </a:p>
          <a:p>
            <a:pPr marL="285750" indent="-285750">
              <a:buFont typeface="Wingdings" panose="05000000000000000000" pitchFamily="2" charset="2"/>
              <a:buChar char="§"/>
            </a:pPr>
            <a:endParaRPr lang="en-US" sz="1600" dirty="0" smtClean="0">
              <a:latin typeface="Cambria" panose="02040503050406030204" pitchFamily="18" charset="0"/>
            </a:endParaRPr>
          </a:p>
          <a:p>
            <a:pPr marL="285750" indent="-285750">
              <a:buFont typeface="Wingdings" panose="05000000000000000000" pitchFamily="2" charset="2"/>
              <a:buChar char="§"/>
            </a:pPr>
            <a:r>
              <a:rPr lang="en-US" sz="1600" dirty="0" smtClean="0">
                <a:latin typeface="Cambria" panose="02040503050406030204" pitchFamily="18" charset="0"/>
              </a:rPr>
              <a:t>LVNTA</a:t>
            </a:r>
            <a:r>
              <a:rPr lang="en-US" sz="1600" dirty="0">
                <a:latin typeface="Cambria" panose="02040503050406030204" pitchFamily="18" charset="0"/>
              </a:rPr>
              <a:t>:  $2.4B </a:t>
            </a:r>
            <a:endParaRPr lang="en-US" sz="1600" dirty="0" smtClean="0">
              <a:latin typeface="Cambria" panose="02040503050406030204" pitchFamily="18" charset="0"/>
            </a:endParaRPr>
          </a:p>
          <a:p>
            <a:pPr marL="285750" indent="-285750">
              <a:buFont typeface="Wingdings" panose="05000000000000000000" pitchFamily="2" charset="2"/>
              <a:buChar char="§"/>
            </a:pPr>
            <a:endParaRPr lang="en-US" sz="1600" dirty="0">
              <a:latin typeface="Cambria" panose="02040503050406030204" pitchFamily="18" charset="0"/>
            </a:endParaRPr>
          </a:p>
          <a:p>
            <a:pPr marL="285750" indent="-285750">
              <a:buFont typeface="Wingdings" panose="05000000000000000000" pitchFamily="2" charset="2"/>
              <a:buChar char="§"/>
            </a:pPr>
            <a:r>
              <a:rPr lang="en-US" sz="1600" dirty="0" err="1">
                <a:latin typeface="Cambria" panose="02040503050406030204" pitchFamily="18" charset="0"/>
              </a:rPr>
              <a:t>Coatue</a:t>
            </a:r>
            <a:r>
              <a:rPr lang="en-US" sz="1600" dirty="0">
                <a:latin typeface="Cambria" panose="02040503050406030204" pitchFamily="18" charset="0"/>
              </a:rPr>
              <a:t>, Jana Partners, </a:t>
            </a:r>
            <a:r>
              <a:rPr lang="en-US" sz="1600" dirty="0" err="1">
                <a:latin typeface="Cambria" panose="02040503050406030204" pitchFamily="18" charset="0"/>
              </a:rPr>
              <a:t>Soroban</a:t>
            </a:r>
            <a:r>
              <a:rPr lang="en-US" sz="1600" dirty="0">
                <a:latin typeface="Cambria" panose="02040503050406030204" pitchFamily="18" charset="0"/>
              </a:rPr>
              <a:t> Capital:  $</a:t>
            </a:r>
            <a:r>
              <a:rPr lang="en-US" sz="1600" dirty="0" smtClean="0">
                <a:latin typeface="Cambria" panose="02040503050406030204" pitchFamily="18" charset="0"/>
              </a:rPr>
              <a:t>2.0B</a:t>
            </a:r>
          </a:p>
          <a:p>
            <a:pPr marL="285750" indent="-285750">
              <a:buFont typeface="Wingdings" panose="05000000000000000000" pitchFamily="2" charset="2"/>
              <a:buChar char="§"/>
            </a:pPr>
            <a:endParaRPr lang="en-US" sz="1600" dirty="0">
              <a:latin typeface="Cambria" panose="02040503050406030204" pitchFamily="18" charset="0"/>
            </a:endParaRPr>
          </a:p>
          <a:p>
            <a:pPr marL="285750" indent="-285750">
              <a:buFont typeface="Wingdings" panose="05000000000000000000" pitchFamily="2" charset="2"/>
              <a:buChar char="§"/>
            </a:pPr>
            <a:r>
              <a:rPr lang="en-US" sz="1600" dirty="0" smtClean="0">
                <a:latin typeface="Cambria" panose="02040503050406030204" pitchFamily="18" charset="0"/>
              </a:rPr>
              <a:t>Investments </a:t>
            </a:r>
            <a:r>
              <a:rPr lang="en-US" sz="1600" dirty="0">
                <a:latin typeface="Cambria" panose="02040503050406030204" pitchFamily="18" charset="0"/>
              </a:rPr>
              <a:t>funded at LBRDA NAV</a:t>
            </a:r>
          </a:p>
        </p:txBody>
      </p:sp>
      <p:graphicFrame>
        <p:nvGraphicFramePr>
          <p:cNvPr id="4" name="Table 3"/>
          <p:cNvGraphicFramePr>
            <a:graphicFrameLocks noGrp="1"/>
          </p:cNvGraphicFramePr>
          <p:nvPr>
            <p:extLst>
              <p:ext uri="{D42A27DB-BD31-4B8C-83A1-F6EECF244321}">
                <p14:modId xmlns:p14="http://schemas.microsoft.com/office/powerpoint/2010/main" val="3542539664"/>
              </p:ext>
            </p:extLst>
          </p:nvPr>
        </p:nvGraphicFramePr>
        <p:xfrm>
          <a:off x="762000" y="1676402"/>
          <a:ext cx="4432300" cy="4358638"/>
        </p:xfrm>
        <a:graphic>
          <a:graphicData uri="http://schemas.openxmlformats.org/drawingml/2006/table">
            <a:tbl>
              <a:tblPr/>
              <a:tblGrid>
                <a:gridCol w="3039674"/>
                <a:gridCol w="669532"/>
                <a:gridCol w="723094"/>
              </a:tblGrid>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Shares </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Value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True Position (Wholly owned Asset)</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$150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Cash</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$763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Total CHTR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$4,910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TWC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$428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Margin Loans &amp; Other Revolving Facility Draws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NAV</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$5,840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LBRDA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LBRDB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LBRDK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Total Shares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103</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NAV Per Share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$56.60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Current LBRDK Price</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$52.03</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89506">
                <a:tc>
                  <a:txBody>
                    <a:bodyPr/>
                    <a:lstStyle/>
                    <a:p>
                      <a:pPr algn="l" fontAlgn="b"/>
                      <a:r>
                        <a:rPr lang="en-US" sz="1100" b="0" i="0" u="none" strike="noStrike">
                          <a:solidFill>
                            <a:srgbClr val="000000"/>
                          </a:solidFill>
                          <a:effectLst/>
                          <a:latin typeface="Calibri" panose="020F0502020204030204" pitchFamily="34" charset="0"/>
                        </a:rPr>
                        <a:t>LBRDK/NAV</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bl>
          </a:graphicData>
        </a:graphic>
      </p:graphicFrame>
    </p:spTree>
    <p:extLst>
      <p:ext uri="{BB962C8B-B14F-4D97-AF65-F5344CB8AC3E}">
        <p14:creationId xmlns:p14="http://schemas.microsoft.com/office/powerpoint/2010/main" val="231548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2895600"/>
            <a:ext cx="8001000" cy="533401"/>
          </a:xfrm>
          <a:prstGeom prst="roundRect">
            <a:avLst/>
          </a:prstGeom>
          <a:gradFill flip="none" rotWithShape="1">
            <a:gsLst>
              <a:gs pos="0">
                <a:schemeClr val="accent3">
                  <a:tint val="73000"/>
                  <a:shade val="100000"/>
                  <a:satMod val="150000"/>
                </a:schemeClr>
              </a:gs>
              <a:gs pos="21000">
                <a:schemeClr val="accent3">
                  <a:tint val="96000"/>
                  <a:shade val="80000"/>
                  <a:satMod val="105000"/>
                </a:schemeClr>
              </a:gs>
              <a:gs pos="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24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6128" y="457200"/>
            <a:ext cx="8336872" cy="838200"/>
          </a:xfrm>
        </p:spPr>
        <p:txBody>
          <a:bodyPr/>
          <a:lstStyle/>
          <a:p>
            <a:r>
              <a:rPr lang="en-US" b="1" cap="none" dirty="0" smtClean="0"/>
              <a:t>Guide</a:t>
            </a:r>
            <a:endParaRPr lang="en-US" b="1" cap="none" dirty="0"/>
          </a:p>
        </p:txBody>
      </p:sp>
      <p:sp>
        <p:nvSpPr>
          <p:cNvPr id="3" name="TextBox 2"/>
          <p:cNvSpPr txBox="1"/>
          <p:nvPr/>
        </p:nvSpPr>
        <p:spPr>
          <a:xfrm>
            <a:off x="609600" y="2209799"/>
            <a:ext cx="8229600" cy="2518638"/>
          </a:xfrm>
          <a:prstGeom prst="rect">
            <a:avLst/>
          </a:prstGeom>
          <a:noFill/>
        </p:spPr>
        <p:txBody>
          <a:bodyPr wrap="square" rtlCol="0">
            <a:spAutoFit/>
          </a:bodyPr>
          <a:lstStyle/>
          <a:p>
            <a:pPr>
              <a:spcBef>
                <a:spcPts val="600"/>
              </a:spcBef>
              <a:spcAft>
                <a:spcPts val="2000"/>
              </a:spcAft>
              <a:buClr>
                <a:srgbClr val="008000"/>
              </a:buClr>
            </a:pPr>
            <a:r>
              <a:rPr lang="en-US" sz="2400" dirty="0" smtClean="0">
                <a:solidFill>
                  <a:schemeClr val="tx1">
                    <a:lumMod val="50000"/>
                    <a:lumOff val="50000"/>
                  </a:schemeClr>
                </a:solidFill>
                <a:latin typeface="Cambria" pitchFamily="18" charset="0"/>
              </a:rPr>
              <a:t>Overview</a:t>
            </a:r>
          </a:p>
          <a:p>
            <a:pPr>
              <a:spcBef>
                <a:spcPts val="600"/>
              </a:spcBef>
              <a:spcAft>
                <a:spcPts val="1800"/>
              </a:spcAft>
              <a:buClr>
                <a:srgbClr val="008000"/>
              </a:buClr>
            </a:pPr>
            <a:r>
              <a:rPr lang="en-US" sz="2400" b="1" dirty="0" smtClean="0">
                <a:latin typeface="Cambria" pitchFamily="18" charset="0"/>
              </a:rPr>
              <a:t>Cable=Great Business</a:t>
            </a:r>
          </a:p>
          <a:p>
            <a:pPr>
              <a:spcBef>
                <a:spcPts val="600"/>
              </a:spcBef>
              <a:spcAft>
                <a:spcPts val="1800"/>
              </a:spcAft>
              <a:buClr>
                <a:srgbClr val="008000"/>
              </a:buClr>
            </a:pPr>
            <a:r>
              <a:rPr lang="en-US" sz="2400" dirty="0" smtClean="0">
                <a:latin typeface="Cambria" pitchFamily="18" charset="0"/>
              </a:rPr>
              <a:t>TWC and Bright House Deal Overview/Projections</a:t>
            </a:r>
          </a:p>
          <a:p>
            <a:pPr>
              <a:spcBef>
                <a:spcPts val="600"/>
              </a:spcBef>
              <a:spcAft>
                <a:spcPts val="1800"/>
              </a:spcAft>
              <a:buClr>
                <a:srgbClr val="008000"/>
              </a:buClr>
            </a:pPr>
            <a:r>
              <a:rPr lang="en-US" sz="2400" dirty="0" smtClean="0">
                <a:latin typeface="Cambria" pitchFamily="18" charset="0"/>
              </a:rPr>
              <a:t>Deal Closing/Regulatory Risk</a:t>
            </a:r>
          </a:p>
        </p:txBody>
      </p:sp>
      <p:sp>
        <p:nvSpPr>
          <p:cNvPr id="6" name="Date Placeholder 5"/>
          <p:cNvSpPr>
            <a:spLocks noGrp="1"/>
          </p:cNvSpPr>
          <p:nvPr>
            <p:ph type="dt" sz="half" idx="10"/>
          </p:nvPr>
        </p:nvSpPr>
        <p:spPr/>
        <p:txBody>
          <a:bodyPr/>
          <a:lstStyle/>
          <a:p>
            <a:r>
              <a:rPr lang="en-US" smtClean="0"/>
              <a:t>Please see important disclosures accompanying this presentation</a:t>
            </a:r>
            <a:endParaRPr lang="en-US" dirty="0"/>
          </a:p>
        </p:txBody>
      </p:sp>
      <p:sp>
        <p:nvSpPr>
          <p:cNvPr id="8" name="Footer Placeholder 7"/>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9" name="Slide Number Placeholder 8"/>
          <p:cNvSpPr>
            <a:spLocks noGrp="1"/>
          </p:cNvSpPr>
          <p:nvPr>
            <p:ph type="sldNum" sz="quarter" idx="12"/>
          </p:nvPr>
        </p:nvSpPr>
        <p:spPr/>
        <p:txBody>
          <a:bodyPr/>
          <a:lstStyle/>
          <a:p>
            <a:fld id="{08F92931-9B5B-4C9A-9D66-B4B4675D39D6}" type="slidenum">
              <a:rPr lang="en-US" smtClean="0"/>
              <a:pPr/>
              <a:t>7</a:t>
            </a:fld>
            <a:endParaRPr lang="en-US"/>
          </a:p>
        </p:txBody>
      </p:sp>
    </p:spTree>
    <p:extLst>
      <p:ext uri="{BB962C8B-B14F-4D97-AF65-F5344CB8AC3E}">
        <p14:creationId xmlns:p14="http://schemas.microsoft.com/office/powerpoint/2010/main" val="3718097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lstStyle/>
          <a:p>
            <a:r>
              <a:rPr lang="en-US" b="1" cap="none" dirty="0" smtClean="0"/>
              <a:t>Cable=Great Business</a:t>
            </a:r>
            <a:endParaRPr lang="en-US" b="1" cap="none" dirty="0"/>
          </a:p>
        </p:txBody>
      </p:sp>
      <p:sp>
        <p:nvSpPr>
          <p:cNvPr id="3" name="TextBox 2"/>
          <p:cNvSpPr txBox="1"/>
          <p:nvPr/>
        </p:nvSpPr>
        <p:spPr>
          <a:xfrm>
            <a:off x="457200" y="1948458"/>
            <a:ext cx="8229600" cy="2954655"/>
          </a:xfrm>
          <a:prstGeom prst="rect">
            <a:avLst/>
          </a:prstGeom>
          <a:noFill/>
        </p:spPr>
        <p:txBody>
          <a:bodyPr wrap="square" rtlCol="0">
            <a:spAutoFit/>
          </a:bodyPr>
          <a:lstStyle/>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Limited competition</a:t>
            </a:r>
          </a:p>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Pricing power</a:t>
            </a:r>
          </a:p>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Recession resistant/supports leverage</a:t>
            </a:r>
          </a:p>
          <a:p>
            <a:pPr marL="800100" lvl="1" indent="-342900">
              <a:spcAft>
                <a:spcPts val="1200"/>
              </a:spcAft>
              <a:buClr>
                <a:srgbClr val="006600"/>
              </a:buClr>
              <a:buFont typeface="Wingdings" panose="05000000000000000000" pitchFamily="2" charset="2"/>
              <a:buChar char="§"/>
            </a:pPr>
            <a:r>
              <a:rPr lang="en-US" sz="2300" dirty="0" smtClean="0">
                <a:latin typeface="Cambria" pitchFamily="18" charset="0"/>
              </a:rPr>
              <a:t>Customers hate you but still purchase </a:t>
            </a:r>
          </a:p>
          <a:p>
            <a:pPr marL="742950" lvl="1" indent="-285750">
              <a:spcAft>
                <a:spcPts val="1200"/>
              </a:spcAft>
              <a:buClr>
                <a:srgbClr val="006600"/>
              </a:buClr>
              <a:buFont typeface="Arial" pitchFamily="34" charset="0"/>
              <a:buChar char="•"/>
            </a:pPr>
            <a:endParaRPr lang="en-US" sz="2200" dirty="0" smtClean="0">
              <a:latin typeface="Cambria" pitchFamily="18" charset="0"/>
            </a:endParaRPr>
          </a:p>
          <a:p>
            <a:pPr marL="742950" lvl="1" indent="-285750">
              <a:spcAft>
                <a:spcPts val="1200"/>
              </a:spcAft>
              <a:buClr>
                <a:srgbClr val="006600"/>
              </a:buClr>
              <a:buFont typeface="Arial" pitchFamily="34" charset="0"/>
              <a:buChar char="•"/>
            </a:pPr>
            <a:endParaRPr lang="en-US" sz="2200" dirty="0" smtClean="0">
              <a:latin typeface="Cambria" pitchFamily="18" charset="0"/>
            </a:endParaRPr>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8</a:t>
            </a:fld>
            <a:endParaRPr lang="en-US"/>
          </a:p>
        </p:txBody>
      </p:sp>
    </p:spTree>
    <p:extLst>
      <p:ext uri="{BB962C8B-B14F-4D97-AF65-F5344CB8AC3E}">
        <p14:creationId xmlns:p14="http://schemas.microsoft.com/office/powerpoint/2010/main" val="220878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57200"/>
            <a:ext cx="8336872" cy="838200"/>
          </a:xfrm>
        </p:spPr>
        <p:txBody>
          <a:bodyPr>
            <a:normAutofit/>
          </a:bodyPr>
          <a:lstStyle/>
          <a:p>
            <a:r>
              <a:rPr lang="en-US" b="1" cap="none" dirty="0" smtClean="0"/>
              <a:t>Broadband Pricing </a:t>
            </a:r>
            <a:endParaRPr lang="en-US" b="1" cap="none" dirty="0"/>
          </a:p>
        </p:txBody>
      </p:sp>
      <p:sp>
        <p:nvSpPr>
          <p:cNvPr id="6" name="Date Placeholder 5"/>
          <p:cNvSpPr>
            <a:spLocks noGrp="1"/>
          </p:cNvSpPr>
          <p:nvPr>
            <p:ph type="dt" sz="half" idx="10"/>
          </p:nvPr>
        </p:nvSpPr>
        <p:spPr/>
        <p:txBody>
          <a:bodyPr/>
          <a:lstStyle/>
          <a:p>
            <a:r>
              <a:rPr lang="en-US" dirty="0" smtClean="0"/>
              <a:t>Please see important disclosures accompanying this presentation</a:t>
            </a:r>
            <a:endParaRPr lang="en-US" dirty="0"/>
          </a:p>
        </p:txBody>
      </p:sp>
      <p:sp>
        <p:nvSpPr>
          <p:cNvPr id="7" name="Footer Placeholder 6"/>
          <p:cNvSpPr>
            <a:spLocks noGrp="1"/>
          </p:cNvSpPr>
          <p:nvPr>
            <p:ph type="ftr" sz="quarter" idx="11"/>
          </p:nvPr>
        </p:nvSpPr>
        <p:spPr/>
        <p:txBody>
          <a:bodyPr/>
          <a:lstStyle/>
          <a:p>
            <a:r>
              <a:rPr lang="en-US" dirty="0" err="1" smtClean="0"/>
              <a:t>VALUEx</a:t>
            </a:r>
            <a:r>
              <a:rPr lang="en-US" dirty="0" smtClean="0"/>
              <a:t> Vail 2015</a:t>
            </a:r>
            <a:endParaRPr lang="en-US" dirty="0"/>
          </a:p>
        </p:txBody>
      </p:sp>
      <p:sp>
        <p:nvSpPr>
          <p:cNvPr id="8" name="Slide Number Placeholder 7"/>
          <p:cNvSpPr>
            <a:spLocks noGrp="1"/>
          </p:cNvSpPr>
          <p:nvPr>
            <p:ph type="sldNum" sz="quarter" idx="12"/>
          </p:nvPr>
        </p:nvSpPr>
        <p:spPr/>
        <p:txBody>
          <a:bodyPr/>
          <a:lstStyle/>
          <a:p>
            <a:fld id="{08F92931-9B5B-4C9A-9D66-B4B4675D39D6}" type="slidenum">
              <a:rPr lang="en-US" smtClean="0"/>
              <a:pPr/>
              <a:t>9</a:t>
            </a:fld>
            <a:endParaRPr lang="en-US"/>
          </a:p>
        </p:txBody>
      </p:sp>
      <p:sp>
        <p:nvSpPr>
          <p:cNvPr id="3" name="Right Arrow 2"/>
          <p:cNvSpPr/>
          <p:nvPr/>
        </p:nvSpPr>
        <p:spPr>
          <a:xfrm>
            <a:off x="426128" y="2209800"/>
            <a:ext cx="1174072" cy="94183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mbria" panose="02040503050406030204" pitchFamily="18" charset="0"/>
              </a:rPr>
              <a:t>20 min</a:t>
            </a:r>
          </a:p>
          <a:p>
            <a:pPr algn="ctr"/>
            <a:r>
              <a:rPr lang="en-US" sz="1200" b="1" dirty="0">
                <a:latin typeface="Cambria" panose="02040503050406030204" pitchFamily="18" charset="0"/>
              </a:rPr>
              <a:t>call</a:t>
            </a:r>
          </a:p>
        </p:txBody>
      </p:sp>
      <p:sp>
        <p:nvSpPr>
          <p:cNvPr id="11" name="Right Arrow 10"/>
          <p:cNvSpPr/>
          <p:nvPr/>
        </p:nvSpPr>
        <p:spPr>
          <a:xfrm>
            <a:off x="304800" y="3466100"/>
            <a:ext cx="1371600" cy="1121664"/>
          </a:xfrm>
          <a:prstGeom prst="rightArrow">
            <a:avLst>
              <a:gd name="adj1" fmla="val 65479"/>
              <a:gd name="adj2" fmla="val 5000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en-US" sz="1200" b="1" dirty="0"/>
              <a:t>9 min get</a:t>
            </a:r>
          </a:p>
          <a:p>
            <a:r>
              <a:rPr lang="en-US" sz="1200" b="1" dirty="0"/>
              <a:t>address;</a:t>
            </a:r>
          </a:p>
          <a:p>
            <a:r>
              <a:rPr lang="en-US" sz="1200" b="1" dirty="0"/>
              <a:t>29 min </a:t>
            </a:r>
            <a:r>
              <a:rPr lang="en-US" sz="1200" b="1" dirty="0" smtClean="0"/>
              <a:t>call</a:t>
            </a:r>
            <a:endParaRPr lang="en-US" sz="1200" b="1" dirty="0"/>
          </a:p>
        </p:txBody>
      </p:sp>
      <p:sp>
        <p:nvSpPr>
          <p:cNvPr id="14" name="Right Arrow 13"/>
          <p:cNvSpPr/>
          <p:nvPr/>
        </p:nvSpPr>
        <p:spPr>
          <a:xfrm>
            <a:off x="381000" y="5077968"/>
            <a:ext cx="1174072" cy="941832"/>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Cambria" panose="02040503050406030204" pitchFamily="18" charset="0"/>
              </a:rPr>
              <a:t>12 min</a:t>
            </a:r>
            <a:endParaRPr lang="en-US" sz="1200" b="1" dirty="0">
              <a:latin typeface="Cambria" panose="02040503050406030204" pitchFamily="18" charset="0"/>
            </a:endParaRPr>
          </a:p>
          <a:p>
            <a:pPr algn="ctr"/>
            <a:r>
              <a:rPr lang="en-US" sz="1200" b="1" dirty="0">
                <a:latin typeface="Cambria" panose="02040503050406030204" pitchFamily="18" charset="0"/>
              </a:rPr>
              <a:t>call</a:t>
            </a:r>
          </a:p>
        </p:txBody>
      </p:sp>
      <p:graphicFrame>
        <p:nvGraphicFramePr>
          <p:cNvPr id="4" name="Table 3"/>
          <p:cNvGraphicFramePr>
            <a:graphicFrameLocks noGrp="1"/>
          </p:cNvGraphicFramePr>
          <p:nvPr>
            <p:extLst>
              <p:ext uri="{D42A27DB-BD31-4B8C-83A1-F6EECF244321}">
                <p14:modId xmlns:p14="http://schemas.microsoft.com/office/powerpoint/2010/main" val="753555152"/>
              </p:ext>
            </p:extLst>
          </p:nvPr>
        </p:nvGraphicFramePr>
        <p:xfrm>
          <a:off x="1867727" y="1752600"/>
          <a:ext cx="6057072" cy="4603743"/>
        </p:xfrm>
        <a:graphic>
          <a:graphicData uri="http://schemas.openxmlformats.org/drawingml/2006/table">
            <a:tbl>
              <a:tblPr/>
              <a:tblGrid>
                <a:gridCol w="1504456"/>
                <a:gridCol w="654111"/>
                <a:gridCol w="654111"/>
                <a:gridCol w="601783"/>
                <a:gridCol w="627947"/>
                <a:gridCol w="340138"/>
                <a:gridCol w="549454"/>
                <a:gridCol w="654111"/>
                <a:gridCol w="470961"/>
              </a:tblGrid>
              <a:tr h="531202">
                <a:tc>
                  <a:txBody>
                    <a:bodyPr/>
                    <a:lstStyle/>
                    <a:p>
                      <a:pPr algn="l" fontAlgn="b"/>
                      <a:r>
                        <a:rPr lang="en-US" sz="1000" b="1" i="0" u="none" strike="noStrike">
                          <a:solidFill>
                            <a:srgbClr val="000000"/>
                          </a:solidFill>
                          <a:effectLst/>
                          <a:latin typeface="Calibri" panose="020F0502020204030204" pitchFamily="34" charset="0"/>
                        </a:rPr>
                        <a:t>CMCSA- Napa, CA</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Initial Monthly Price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Year 2 Price</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Contract</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Channels</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HBO</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Modem</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DVR</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2 DVR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25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$39.99</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$66.00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50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$44.95</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$80.00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Double Play (25)</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$99.99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 Year</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$17.00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Double Play (50)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$79.99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 Year</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HBO</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$19.95</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(25)</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$99.00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$144.95</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 year</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Cloud</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Cloud</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(50)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$104.00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$149.95</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 Year</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Cloud</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Cloud</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1" i="0" u="none" strike="noStrike">
                          <a:solidFill>
                            <a:srgbClr val="000000"/>
                          </a:solidFill>
                          <a:effectLst/>
                          <a:latin typeface="Calibri" panose="020F0502020204030204" pitchFamily="34" charset="0"/>
                        </a:rPr>
                        <a:t>TWC - New York, NY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20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$44.99</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$61.90</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50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$64.99</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$99.95</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Double Play (15)</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$159.04</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Double Play (30)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$155.85</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(30)*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(50)*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$109.99</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$0.00</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gridSpan="4">
                  <a:txBody>
                    <a:bodyPr/>
                    <a:lstStyle/>
                    <a:p>
                      <a:pPr algn="l" fontAlgn="b"/>
                      <a:r>
                        <a:rPr lang="en-US" sz="1000" b="0" i="0" u="none" strike="noStrike">
                          <a:solidFill>
                            <a:srgbClr val="000000"/>
                          </a:solidFill>
                          <a:effectLst/>
                          <a:latin typeface="Calibri" panose="020F0502020204030204" pitchFamily="34" charset="0"/>
                        </a:rPr>
                        <a:t>*Price stays constant subject to market conditions</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1" i="0" u="none" strike="noStrike">
                          <a:solidFill>
                            <a:srgbClr val="000000"/>
                          </a:solidFill>
                          <a:effectLst/>
                          <a:latin typeface="Calibri" panose="020F0502020204030204" pitchFamily="34" charset="0"/>
                        </a:rPr>
                        <a:t>CHTR - Athens, AL</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60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$44.99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$64.94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$5.00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100 MBPS Internet only</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$99.99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$119.99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$5.00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00"/>
                    </a:solidFill>
                  </a:tcPr>
                </a:tc>
              </a:tr>
              <a:tr h="177067">
                <a:tc>
                  <a:txBody>
                    <a:bodyPr/>
                    <a:lstStyle/>
                    <a:p>
                      <a:pPr algn="l" fontAlgn="b"/>
                      <a:r>
                        <a:rPr lang="en-US" sz="1000" b="0" i="0" u="none" strike="noStrike">
                          <a:solidFill>
                            <a:srgbClr val="000000"/>
                          </a:solidFill>
                          <a:effectLst/>
                          <a:latin typeface="Calibri" panose="020F0502020204030204" pitchFamily="34" charset="0"/>
                        </a:rPr>
                        <a:t>Double Play (60)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$89.98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$99.98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HBO</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$5.00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(60)*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$99.97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$99.97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125</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HBO</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$5.00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a:txBody>
                    <a:bodyPr/>
                    <a:lstStyle/>
                    <a:p>
                      <a:pPr algn="l" fontAlgn="b"/>
                      <a:r>
                        <a:rPr lang="en-US" sz="1000" b="0" i="0" u="none" strike="noStrike">
                          <a:solidFill>
                            <a:srgbClr val="000000"/>
                          </a:solidFill>
                          <a:effectLst/>
                          <a:latin typeface="Calibri" panose="020F0502020204030204" pitchFamily="34" charset="0"/>
                        </a:rPr>
                        <a:t>Triple Play (60)*</a:t>
                      </a:r>
                    </a:p>
                  </a:txBody>
                  <a:tcPr marL="0" marR="0" marT="0" marB="0" anchor="b">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$121.96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$121.96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No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200+</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HBO</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$5.00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solidFill>
                            <a:srgbClr val="000000"/>
                          </a:solidFill>
                          <a:effectLst/>
                          <a:latin typeface="Calibri" panose="020F0502020204030204" pitchFamily="34" charset="0"/>
                        </a:rPr>
                        <a:t>$6.99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r>
              <a:tr h="177067">
                <a:tc gridSpan="3">
                  <a:txBody>
                    <a:bodyPr/>
                    <a:lstStyle/>
                    <a:p>
                      <a:pPr algn="l" fontAlgn="b"/>
                      <a:r>
                        <a:rPr lang="en-US" sz="1000" b="0" i="0" u="none" strike="noStrike">
                          <a:solidFill>
                            <a:srgbClr val="000000"/>
                          </a:solidFill>
                          <a:effectLst/>
                          <a:latin typeface="Calibri" panose="020F0502020204030204" pitchFamily="34" charset="0"/>
                        </a:rPr>
                        <a:t>* price good for 36M, after that +$20</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728436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12271</TotalTime>
  <Words>3335</Words>
  <Application>Microsoft Office PowerPoint</Application>
  <PresentationFormat>On-screen Show (4:3)</PresentationFormat>
  <Paragraphs>1417</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Narrow</vt:lpstr>
      <vt:lpstr>Book Antiqua</vt:lpstr>
      <vt:lpstr>Calibri</vt:lpstr>
      <vt:lpstr>Cambria</vt:lpstr>
      <vt:lpstr>Century Gothic</vt:lpstr>
      <vt:lpstr>Courier New</vt:lpstr>
      <vt:lpstr>Times New Roman</vt:lpstr>
      <vt:lpstr>Wingdings</vt:lpstr>
      <vt:lpstr>Apothecary</vt:lpstr>
      <vt:lpstr>Liberty broadband (LBRDK)</vt:lpstr>
      <vt:lpstr>Guide</vt:lpstr>
      <vt:lpstr>CHTR Recent History</vt:lpstr>
      <vt:lpstr>Operation/Financing Dream Team?</vt:lpstr>
      <vt:lpstr>LBRDK Summary</vt:lpstr>
      <vt:lpstr>Current LBRDA</vt:lpstr>
      <vt:lpstr>Guide</vt:lpstr>
      <vt:lpstr>Cable=Great Business</vt:lpstr>
      <vt:lpstr>Broadband Pricing </vt:lpstr>
      <vt:lpstr>Cable=Great Business</vt:lpstr>
      <vt:lpstr>Cable=Great Business</vt:lpstr>
      <vt:lpstr>Competitor Capital Structure Problem</vt:lpstr>
      <vt:lpstr>Cable=Great Business</vt:lpstr>
      <vt:lpstr>Cable=Great Business</vt:lpstr>
      <vt:lpstr>Guide</vt:lpstr>
      <vt:lpstr>Deal Summary</vt:lpstr>
      <vt:lpstr>CHTR vs. Competition </vt:lpstr>
      <vt:lpstr>Combined Company </vt:lpstr>
      <vt:lpstr>Did CHTR Overpay?</vt:lpstr>
      <vt:lpstr>Major Model Assumptions</vt:lpstr>
      <vt:lpstr>Synergy Snapshot</vt:lpstr>
      <vt:lpstr>Synergy Snapshot</vt:lpstr>
      <vt:lpstr>Video Streaming by Age</vt:lpstr>
      <vt:lpstr>Content Costs Sustainable?</vt:lpstr>
      <vt:lpstr>Content Costs – This bad?</vt:lpstr>
      <vt:lpstr>Tiered Cable?  Choices Surprise…</vt:lpstr>
      <vt:lpstr>Broadband Penetration/ARPU </vt:lpstr>
      <vt:lpstr>Our Assumptions vs. TWC Mgmt</vt:lpstr>
      <vt:lpstr>Pro-Forma Financials</vt:lpstr>
      <vt:lpstr>Pro-Forma Valuation</vt:lpstr>
      <vt:lpstr>Guide</vt:lpstr>
      <vt:lpstr>Deal Closing Risk</vt:lpstr>
      <vt:lpstr>Standalone Charter Value</vt:lpstr>
      <vt:lpstr>Regulatory Jargon/Risks</vt:lpstr>
      <vt:lpstr>Risks/Upside</vt:lpstr>
      <vt:lpstr>LBRDA Upside </vt:lpstr>
      <vt:lpstr>Conclusion</vt:lpstr>
      <vt:lpstr>Disclosures</vt:lpstr>
      <vt:lpstr>Liberty Broadband (LBRDK)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Redwood trust</dc:title>
  <dc:creator>Rejane Brito</dc:creator>
  <cp:lastModifiedBy>patrick brennan</cp:lastModifiedBy>
  <cp:revision>414</cp:revision>
  <dcterms:created xsi:type="dcterms:W3CDTF">2013-06-11T04:34:15Z</dcterms:created>
  <dcterms:modified xsi:type="dcterms:W3CDTF">2015-07-06T15:36:23Z</dcterms:modified>
</cp:coreProperties>
</file>