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0" r:id="rId3"/>
    <p:sldId id="349" r:id="rId4"/>
    <p:sldId id="342" r:id="rId5"/>
    <p:sldId id="345" r:id="rId6"/>
    <p:sldId id="334" r:id="rId7"/>
    <p:sldId id="343" r:id="rId8"/>
    <p:sldId id="344" r:id="rId9"/>
    <p:sldId id="298" r:id="rId10"/>
    <p:sldId id="353" r:id="rId11"/>
    <p:sldId id="374" r:id="rId12"/>
    <p:sldId id="354" r:id="rId13"/>
    <p:sldId id="355" r:id="rId14"/>
    <p:sldId id="363" r:id="rId15"/>
    <p:sldId id="352" r:id="rId16"/>
    <p:sldId id="377" r:id="rId17"/>
    <p:sldId id="351" r:id="rId18"/>
    <p:sldId id="376" r:id="rId19"/>
    <p:sldId id="350" r:id="rId20"/>
    <p:sldId id="356" r:id="rId21"/>
    <p:sldId id="358" r:id="rId22"/>
    <p:sldId id="359" r:id="rId23"/>
    <p:sldId id="360" r:id="rId24"/>
    <p:sldId id="365" r:id="rId25"/>
    <p:sldId id="384" r:id="rId26"/>
    <p:sldId id="366" r:id="rId27"/>
    <p:sldId id="361" r:id="rId28"/>
    <p:sldId id="381" r:id="rId29"/>
    <p:sldId id="367" r:id="rId30"/>
    <p:sldId id="368" r:id="rId31"/>
    <p:sldId id="369" r:id="rId32"/>
    <p:sldId id="370" r:id="rId33"/>
    <p:sldId id="379" r:id="rId34"/>
    <p:sldId id="371" r:id="rId35"/>
    <p:sldId id="372" r:id="rId36"/>
    <p:sldId id="382" r:id="rId37"/>
    <p:sldId id="380" r:id="rId38"/>
    <p:sldId id="3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Por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FFF"/>
    <a:srgbClr val="2E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333" autoAdjust="0"/>
  </p:normalViewPr>
  <p:slideViewPr>
    <p:cSldViewPr snapToGrid="0" snapToObjects="1">
      <p:cViewPr>
        <p:scale>
          <a:sx n="130" d="100"/>
          <a:sy n="130" d="100"/>
        </p:scale>
        <p:origin x="-1056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2334-C4DC-EF4F-A1C0-2E07AAE8A085}" type="datetime1">
              <a:rPr lang="en-US" smtClean="0"/>
              <a:t>8/4/15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5280 Capital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2B84A-BB0E-7041-95DD-1FAA2750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772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8297-D924-8441-BDCA-4A2DDDCB3392}" type="datetime1">
              <a:rPr lang="en-US" smtClean="0"/>
              <a:t>8/4/15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5280 Capital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95D2-004C-1D45-BB4D-D5045C8C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83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5280 Capital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A95D2-004C-1D45-BB4D-D5045C8CDE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D045-1F87-1A41-A459-FBD2EAF59F46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40F8-7D65-F840-A15E-C7806F4FE380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52A1-B85E-2145-9A46-96AB5D5E6245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C717-C691-5748-90D9-E186CF0255D2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EF03-9E84-6E43-8DAE-8EEE0D99B955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2190-9110-4A42-8D03-61875E145242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6FDF-13B8-9540-BA90-E9AB5B7CF71F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016-30B6-4E44-8AB4-961F9CF04D26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60FC-0339-A047-9238-80B4286BEA1D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DF5D-D83D-C74C-BBC6-AE191BAA2F68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8711-12EA-2F45-B36C-BB85667AB90C}" type="datetime2">
              <a:rPr lang="en-US" smtClean="0"/>
              <a:t>Tuesday, August 4,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E6FC2A-452E-1E42-B283-45B0B0B6FD33}" type="datetime2">
              <a:rPr lang="en-US" smtClean="0"/>
              <a:t>Tuesday, August 4,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5280 Capital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r"/>
            <a:fld id="{A5E6875D-E615-6746-9C01-93A62BA8027E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Search for the next wells </a:t>
            </a:r>
            <a:r>
              <a:rPr lang="en-US" dirty="0" err="1" smtClean="0"/>
              <a:t>fargo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304527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sz="1600" dirty="0" smtClean="0"/>
              <a:t>Greg Porter					</a:t>
            </a:r>
          </a:p>
          <a:p>
            <a:r>
              <a:rPr lang="en-US" sz="1600" dirty="0" smtClean="0"/>
              <a:t>President and CIO					</a:t>
            </a:r>
          </a:p>
          <a:p>
            <a:r>
              <a:rPr lang="en-US" sz="1600" dirty="0">
                <a:solidFill>
                  <a:srgbClr val="2EF9FF"/>
                </a:solidFill>
                <a:latin typeface="Mistral"/>
                <a:cs typeface="Mistral"/>
              </a:rPr>
              <a:t>5</a:t>
            </a:r>
            <a:r>
              <a:rPr lang="en-US" sz="1800" dirty="0" smtClean="0">
                <a:solidFill>
                  <a:srgbClr val="2EF9FF"/>
                </a:solidFill>
                <a:latin typeface="Mistral"/>
                <a:cs typeface="Mistral"/>
              </a:rPr>
              <a:t>280 Capital</a:t>
            </a:r>
          </a:p>
          <a:p>
            <a:r>
              <a:rPr lang="en-US" sz="1600" dirty="0" smtClean="0"/>
              <a:t>greg@5280capital.com</a:t>
            </a:r>
            <a:r>
              <a:rPr lang="en-US" sz="1600" dirty="0"/>
              <a:t>	</a:t>
            </a:r>
            <a:r>
              <a:rPr lang="en-US" sz="1600" dirty="0" smtClean="0"/>
              <a:t>			June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62" y="4546112"/>
            <a:ext cx="2616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"/>
    </mc:Choice>
    <mc:Fallback xmlns="">
      <p:transition xmlns:p14="http://schemas.microsoft.com/office/powerpoint/2010/main" spd="slow" advTm="78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Sandler O’Neill </a:t>
            </a:r>
            <a:r>
              <a:rPr lang="en-US" dirty="0" err="1"/>
              <a:t>Sm</a:t>
            </a:r>
            <a:r>
              <a:rPr lang="en-US" dirty="0"/>
              <a:t>-All Stars </a:t>
            </a:r>
            <a:r>
              <a:rPr lang="en-US" dirty="0" smtClean="0"/>
              <a:t>List – 35 banks</a:t>
            </a:r>
          </a:p>
          <a:p>
            <a:endParaRPr lang="en-US" dirty="0"/>
          </a:p>
          <a:p>
            <a:r>
              <a:rPr lang="en-US" dirty="0"/>
              <a:t>Raymond James Community Bankers </a:t>
            </a:r>
            <a:r>
              <a:rPr lang="en-US" dirty="0" smtClean="0"/>
              <a:t>Cup – 31 banks</a:t>
            </a:r>
          </a:p>
          <a:p>
            <a:endParaRPr lang="en-US" dirty="0"/>
          </a:p>
          <a:p>
            <a:r>
              <a:rPr lang="en-US" dirty="0" smtClean="0"/>
              <a:t>Search for banks with market capitalizations between $200 million and $5 billion and an ROA &gt; 1%</a:t>
            </a:r>
          </a:p>
          <a:p>
            <a:endParaRPr lang="en-US" dirty="0"/>
          </a:p>
          <a:p>
            <a:r>
              <a:rPr lang="en-US" dirty="0" smtClean="0"/>
              <a:t>Reviewed over 70 banks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1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Two part process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Narrow the field to the best of the best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Study what it takes to sustain greatness over time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Semi-Finalists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Access National (ANCX</a:t>
            </a:r>
            <a:r>
              <a:rPr lang="en-US" dirty="0" smtClean="0"/>
              <a:t>)</a:t>
            </a:r>
          </a:p>
          <a:p>
            <a:r>
              <a:rPr lang="en-US" dirty="0"/>
              <a:t>Bank of the Ozarks (OZRK) </a:t>
            </a:r>
          </a:p>
          <a:p>
            <a:r>
              <a:rPr lang="en-US" dirty="0"/>
              <a:t>Bryn </a:t>
            </a:r>
            <a:r>
              <a:rPr lang="en-US" dirty="0" err="1"/>
              <a:t>Mawr</a:t>
            </a:r>
            <a:r>
              <a:rPr lang="en-US" dirty="0"/>
              <a:t> Bank Corporation (BMTC) </a:t>
            </a:r>
          </a:p>
          <a:p>
            <a:r>
              <a:rPr lang="en-US" dirty="0"/>
              <a:t>CVB Financial (CVBF) </a:t>
            </a:r>
            <a:endParaRPr lang="en-US" dirty="0" smtClean="0"/>
          </a:p>
          <a:p>
            <a:r>
              <a:rPr lang="en-US" dirty="0"/>
              <a:t>Eagle Bancorp (EGBN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First </a:t>
            </a:r>
            <a:r>
              <a:rPr lang="en-US" dirty="0"/>
              <a:t>Financial </a:t>
            </a:r>
            <a:r>
              <a:rPr lang="en-US" dirty="0" err="1"/>
              <a:t>Bankshares</a:t>
            </a:r>
            <a:r>
              <a:rPr lang="en-US" dirty="0"/>
              <a:t> (FFIN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Glacier </a:t>
            </a:r>
            <a:r>
              <a:rPr lang="en-US" dirty="0"/>
              <a:t>Bancorp (</a:t>
            </a:r>
            <a:r>
              <a:rPr lang="en-US" dirty="0" smtClean="0"/>
              <a:t>GBCI)  </a:t>
            </a:r>
          </a:p>
          <a:p>
            <a:r>
              <a:rPr lang="en-US" dirty="0"/>
              <a:t>Independent Bank Group (IBTX) </a:t>
            </a:r>
          </a:p>
          <a:p>
            <a:r>
              <a:rPr lang="en-US" dirty="0" smtClean="0"/>
              <a:t>Lakeland </a:t>
            </a:r>
            <a:r>
              <a:rPr lang="en-US" dirty="0"/>
              <a:t>Financial (LKFN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Pinnacle Financial (PNFP</a:t>
            </a:r>
            <a:r>
              <a:rPr lang="en-US" dirty="0" smtClean="0"/>
              <a:t>)</a:t>
            </a:r>
          </a:p>
          <a:p>
            <a:r>
              <a:rPr lang="en-US" dirty="0" err="1"/>
              <a:t>ServisFirst</a:t>
            </a:r>
            <a:r>
              <a:rPr lang="en-US" dirty="0"/>
              <a:t> Bancshares (SFBS) </a:t>
            </a:r>
          </a:p>
          <a:p>
            <a:r>
              <a:rPr lang="en-US" dirty="0" smtClean="0"/>
              <a:t>Washington </a:t>
            </a:r>
            <a:r>
              <a:rPr lang="en-US" dirty="0"/>
              <a:t>Trust Bancorp (WASH) </a:t>
            </a:r>
          </a:p>
          <a:p>
            <a:r>
              <a:rPr lang="en-US" dirty="0"/>
              <a:t>Western Alliance Bancorporation (WAL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West </a:t>
            </a:r>
            <a:r>
              <a:rPr lang="en-US" dirty="0"/>
              <a:t>Bancorporation (WTBA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2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Semi-Finalists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343"/>
            <a:ext cx="9144000" cy="47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a Great Small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High ROE</a:t>
            </a:r>
          </a:p>
          <a:p>
            <a:endParaRPr lang="en-US" sz="3200" dirty="0" smtClean="0"/>
          </a:p>
          <a:p>
            <a:r>
              <a:rPr lang="en-US" sz="3200" dirty="0" smtClean="0"/>
              <a:t>Ability to grow</a:t>
            </a:r>
          </a:p>
          <a:p>
            <a:endParaRPr lang="en-US" sz="3200" dirty="0"/>
          </a:p>
          <a:p>
            <a:r>
              <a:rPr lang="en-US" sz="3200" dirty="0" smtClean="0"/>
              <a:t>Great management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0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of a High 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r>
              <a:rPr lang="en-US" sz="3200" dirty="0" smtClean="0"/>
              <a:t>Lending is mostly a commodity business –in a commodity environment, the low cost operator is the long term winner</a:t>
            </a:r>
          </a:p>
          <a:p>
            <a:endParaRPr lang="en-US" sz="3200" dirty="0"/>
          </a:p>
          <a:p>
            <a:r>
              <a:rPr lang="en-US" sz="3200" dirty="0" smtClean="0"/>
              <a:t>Keys to being a low cost operator</a:t>
            </a:r>
          </a:p>
          <a:p>
            <a:pPr lvl="1"/>
            <a:r>
              <a:rPr lang="en-US" sz="2800" dirty="0" smtClean="0"/>
              <a:t>Cheap </a:t>
            </a:r>
            <a:r>
              <a:rPr lang="en-US" sz="2800" dirty="0"/>
              <a:t>funding cost</a:t>
            </a:r>
          </a:p>
          <a:p>
            <a:pPr lvl="1"/>
            <a:r>
              <a:rPr lang="en-US" sz="2800" dirty="0"/>
              <a:t>Operating efficiency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of a High 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endParaRPr lang="en-US" sz="2800" dirty="0" smtClean="0"/>
          </a:p>
          <a:p>
            <a:r>
              <a:rPr lang="en-US" sz="3200" dirty="0" smtClean="0"/>
              <a:t>Ability to make good loans </a:t>
            </a:r>
          </a:p>
          <a:p>
            <a:endParaRPr lang="en-US" sz="3200" dirty="0" smtClean="0"/>
          </a:p>
          <a:p>
            <a:pPr lvl="1"/>
            <a:r>
              <a:rPr lang="en-US" sz="2800" dirty="0" smtClean="0"/>
              <a:t>Empire builders can temporarily inflate profitability as high growth initially looks profitable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Skill only becomes obvious in a downturn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Great Recession was the banking industry’s </a:t>
            </a:r>
          </a:p>
          <a:p>
            <a:pPr lvl="1"/>
            <a:r>
              <a:rPr lang="en-US" sz="2800" dirty="0" smtClean="0"/>
              <a:t>crucible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Growth of a Great Small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Location is important – can’t grow </a:t>
            </a:r>
            <a:r>
              <a:rPr lang="en-US" dirty="0"/>
              <a:t>loans if there is no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Both coast, the SE and the SW are growing quicker than Midwest and Rust Belt</a:t>
            </a:r>
          </a:p>
          <a:p>
            <a:endParaRPr lang="en-US" dirty="0"/>
          </a:p>
          <a:p>
            <a:r>
              <a:rPr lang="en-US" dirty="0" smtClean="0"/>
              <a:t>Need geographic expansion AND market share growth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Management is the key differentiator between a good bank and a poor one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1" y="1738923"/>
            <a:ext cx="3873500" cy="2852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6231" y="1836615"/>
            <a:ext cx="387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Donn</a:t>
            </a:r>
            <a:r>
              <a:rPr lang="en-US" sz="1600" dirty="0" smtClean="0"/>
              <a:t> </a:t>
            </a:r>
            <a:r>
              <a:rPr lang="en-US" sz="1600" dirty="0" err="1" smtClean="0"/>
              <a:t>Claussen</a:t>
            </a:r>
            <a:r>
              <a:rPr lang="en-US" sz="1600" dirty="0" smtClean="0"/>
              <a:t>, Chairman of Harvard Illinois Bancorp, caught sleeping during the bank’s Annual Meeting.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30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Management sets the agenda</a:t>
            </a:r>
          </a:p>
          <a:p>
            <a:pPr lvl="1"/>
            <a:r>
              <a:rPr lang="en-US" sz="2900" dirty="0" smtClean="0"/>
              <a:t>Cost control becomes a part of the culture</a:t>
            </a:r>
          </a:p>
          <a:p>
            <a:endParaRPr lang="en-US" sz="2900" dirty="0" smtClean="0"/>
          </a:p>
          <a:p>
            <a:pPr marL="0" indent="0">
              <a:buNone/>
            </a:pPr>
            <a:endParaRPr lang="en-US" dirty="0" smtClean="0"/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900" dirty="0" smtClean="0"/>
              <a:t>M &amp; A</a:t>
            </a:r>
          </a:p>
          <a:p>
            <a:pPr lvl="1"/>
            <a:r>
              <a:rPr lang="en-US" sz="2900" dirty="0" smtClean="0"/>
              <a:t>Price discipline and integration skills</a:t>
            </a:r>
          </a:p>
          <a:p>
            <a:pPr lvl="1"/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Good capital allocation decisions</a:t>
            </a: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38" y="2657230"/>
            <a:ext cx="2286977" cy="2080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3291280" y="2657229"/>
            <a:ext cx="539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Chuck Princes – nobody is dancing just because the music is playing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3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my honest views as of today</a:t>
            </a:r>
          </a:p>
          <a:p>
            <a:r>
              <a:rPr lang="en-US" dirty="0" smtClean="0"/>
              <a:t>I have a position in </a:t>
            </a:r>
            <a:r>
              <a:rPr lang="en-US" dirty="0" err="1" smtClean="0"/>
              <a:t>ServisFirst</a:t>
            </a:r>
            <a:r>
              <a:rPr lang="en-US" dirty="0" smtClean="0"/>
              <a:t> Bancshares</a:t>
            </a:r>
          </a:p>
          <a:p>
            <a:r>
              <a:rPr lang="en-US" dirty="0" smtClean="0"/>
              <a:t>This isn’t investment advice</a:t>
            </a:r>
          </a:p>
          <a:p>
            <a:r>
              <a:rPr lang="en-US" dirty="0" smtClean="0"/>
              <a:t>You shouldn’t rely on this presentation to make investment decisions</a:t>
            </a:r>
          </a:p>
          <a:p>
            <a:r>
              <a:rPr lang="en-US" dirty="0" smtClean="0"/>
              <a:t>There is no guarantee I am right</a:t>
            </a:r>
          </a:p>
          <a:p>
            <a:r>
              <a:rPr lang="en-US" dirty="0" smtClean="0"/>
              <a:t>If you do decide to invest, do your own damn work!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2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combination of: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Good Management</a:t>
            </a:r>
          </a:p>
          <a:p>
            <a:pPr lvl="1"/>
            <a:r>
              <a:rPr lang="en-US" dirty="0" smtClean="0"/>
              <a:t>Low cost funding</a:t>
            </a:r>
          </a:p>
          <a:p>
            <a:pPr lvl="1"/>
            <a:r>
              <a:rPr lang="en-US" dirty="0" smtClean="0"/>
              <a:t>Efficient operations</a:t>
            </a:r>
          </a:p>
          <a:p>
            <a:pPr lvl="1"/>
            <a:r>
              <a:rPr lang="en-US" dirty="0" smtClean="0"/>
              <a:t>Growth opportunities</a:t>
            </a:r>
          </a:p>
          <a:p>
            <a:pPr lvl="1"/>
            <a:r>
              <a:rPr lang="en-US" dirty="0" smtClean="0"/>
              <a:t>Cheap stock price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Winner is . . . 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692"/>
            <a:ext cx="9144000" cy="3627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154" y="2334846"/>
            <a:ext cx="67521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ServisFirst</a:t>
            </a:r>
            <a:r>
              <a:rPr lang="en-US" sz="3200" dirty="0" smtClean="0"/>
              <a:t> Bancshares, Inc. (SFBS)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374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ServisFirst</a:t>
            </a:r>
            <a:r>
              <a:rPr lang="en-US" dirty="0"/>
              <a:t> at a </a:t>
            </a:r>
            <a:r>
              <a:rPr lang="en-US" dirty="0" smtClean="0"/>
              <a:t>Glance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615" y="2012462"/>
            <a:ext cx="3389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 novo bank formed in 2005</a:t>
            </a:r>
          </a:p>
          <a:p>
            <a:endParaRPr lang="en-US" dirty="0" smtClean="0"/>
          </a:p>
          <a:p>
            <a:r>
              <a:rPr lang="en-US" dirty="0" smtClean="0"/>
              <a:t>Started in Alabama and now expending throughout Southeast U.S.</a:t>
            </a:r>
          </a:p>
          <a:p>
            <a:endParaRPr lang="en-US" dirty="0"/>
          </a:p>
          <a:p>
            <a:r>
              <a:rPr lang="en-US" dirty="0" smtClean="0"/>
              <a:t>Completed IPO in May 2014</a:t>
            </a:r>
          </a:p>
          <a:p>
            <a:endParaRPr lang="en-US" dirty="0"/>
          </a:p>
          <a:p>
            <a:r>
              <a:rPr lang="en-US" dirty="0" smtClean="0"/>
              <a:t>16 branches and a loan production office</a:t>
            </a:r>
          </a:p>
          <a:p>
            <a:endParaRPr lang="en-US" dirty="0"/>
          </a:p>
          <a:p>
            <a:r>
              <a:rPr lang="en-US" dirty="0" smtClean="0"/>
              <a:t>$4.4 billion in assets</a:t>
            </a:r>
          </a:p>
          <a:p>
            <a:endParaRPr lang="en-US" dirty="0"/>
          </a:p>
          <a:p>
            <a:r>
              <a:rPr lang="en-US" dirty="0" smtClean="0"/>
              <a:t>$950 million market cap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54" y="1631461"/>
            <a:ext cx="4087446" cy="46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6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68" y="1524000"/>
            <a:ext cx="3851031" cy="5216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308" y="1963615"/>
            <a:ext cx="399561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CEO – Tom Broughton</a:t>
            </a:r>
          </a:p>
          <a:p>
            <a:endParaRPr lang="en-US" dirty="0"/>
          </a:p>
          <a:p>
            <a:r>
              <a:rPr lang="en-US" dirty="0" smtClean="0"/>
              <a:t>Co-Founder of </a:t>
            </a:r>
            <a:r>
              <a:rPr lang="en-US" dirty="0" err="1" smtClean="0"/>
              <a:t>ServisFirst</a:t>
            </a:r>
            <a:r>
              <a:rPr lang="en-US" dirty="0" smtClean="0"/>
              <a:t> and CEO since inception</a:t>
            </a:r>
          </a:p>
          <a:p>
            <a:endParaRPr lang="en-US" dirty="0"/>
          </a:p>
          <a:p>
            <a:r>
              <a:rPr lang="en-US" dirty="0" smtClean="0"/>
              <a:t>Previously founded First Commercial Bank in 1985.  Built up the bank and sold it to </a:t>
            </a:r>
            <a:r>
              <a:rPr lang="en-US" dirty="0" err="1" smtClean="0"/>
              <a:t>Synovus</a:t>
            </a:r>
            <a:r>
              <a:rPr lang="en-US" dirty="0" smtClean="0"/>
              <a:t>.  Remained at </a:t>
            </a:r>
            <a:r>
              <a:rPr lang="en-US" dirty="0" err="1" smtClean="0"/>
              <a:t>Synovus</a:t>
            </a:r>
            <a:r>
              <a:rPr lang="en-US" dirty="0" smtClean="0"/>
              <a:t> as regional CEO</a:t>
            </a:r>
          </a:p>
          <a:p>
            <a:endParaRPr lang="en-US" dirty="0"/>
          </a:p>
          <a:p>
            <a:r>
              <a:rPr lang="en-US" dirty="0" smtClean="0"/>
              <a:t>Owns 2.5% of SFBS</a:t>
            </a:r>
          </a:p>
          <a:p>
            <a:endParaRPr lang="en-US" dirty="0"/>
          </a:p>
          <a:p>
            <a:r>
              <a:rPr lang="en-US" dirty="0" smtClean="0"/>
              <a:t>Officers and Directors as a group own 13.5% of SFBS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 commercial banking not retail</a:t>
            </a:r>
          </a:p>
          <a:p>
            <a:pPr lvl="1"/>
            <a:r>
              <a:rPr lang="en-US" dirty="0" smtClean="0"/>
              <a:t>Loan making and deposit taking</a:t>
            </a:r>
          </a:p>
          <a:p>
            <a:pPr lvl="1"/>
            <a:endParaRPr lang="en-US" dirty="0"/>
          </a:p>
          <a:p>
            <a:r>
              <a:rPr lang="en-US" dirty="0" smtClean="0"/>
              <a:t>Expansion has come from hiring teams of new bankers in attractive geographies</a:t>
            </a:r>
          </a:p>
          <a:p>
            <a:endParaRPr lang="en-US" dirty="0" smtClean="0"/>
          </a:p>
          <a:p>
            <a:r>
              <a:rPr lang="en-US" dirty="0" smtClean="0"/>
              <a:t>Intense focus on attracting low cost core deposits</a:t>
            </a:r>
          </a:p>
          <a:p>
            <a:endParaRPr lang="en-US" dirty="0"/>
          </a:p>
          <a:p>
            <a:r>
              <a:rPr lang="en-US" dirty="0" smtClean="0"/>
              <a:t>Ultra low branch count </a:t>
            </a:r>
          </a:p>
          <a:p>
            <a:pPr lvl="1"/>
            <a:r>
              <a:rPr lang="en-US" dirty="0" smtClean="0"/>
              <a:t>$253 million in deposits per branch compared to national average of $35 million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ServisFirst</a:t>
            </a:r>
            <a:r>
              <a:rPr lang="en-US" dirty="0" smtClean="0"/>
              <a:t> is a Low Cost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funding cost – 38 bps</a:t>
            </a:r>
          </a:p>
          <a:p>
            <a:endParaRPr lang="en-US" dirty="0" smtClean="0"/>
          </a:p>
          <a:p>
            <a:r>
              <a:rPr lang="en-US" dirty="0" smtClean="0"/>
              <a:t>Efficiency ratio – 39% compared to industry average of around 60%</a:t>
            </a:r>
          </a:p>
          <a:p>
            <a:endParaRPr lang="en-US" dirty="0" smtClean="0"/>
          </a:p>
          <a:p>
            <a:r>
              <a:rPr lang="en-US" dirty="0" smtClean="0"/>
              <a:t>Cheap deposits and efficient operations lead to an ROA &gt; 1.4%, nearly twice the industry average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6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and Deposit Mix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9823"/>
            <a:ext cx="9144000" cy="3863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8692" y="1787769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Non-interest bearing deposits have grown rapidly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18692" y="2320758"/>
            <a:ext cx="332154" cy="600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077" y="2100385"/>
            <a:ext cx="1891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Little reliance on CDs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57923" y="2408162"/>
            <a:ext cx="826204" cy="512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0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Consistent, Rapid Growth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55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</a:t>
            </a:r>
            <a:r>
              <a:rPr lang="en-US" dirty="0" err="1" smtClean="0"/>
              <a:t>ServisFirst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growth pre-2015 was organic</a:t>
            </a:r>
          </a:p>
          <a:p>
            <a:r>
              <a:rPr lang="en-US" dirty="0" smtClean="0"/>
              <a:t>Consistently increased deposit market share </a:t>
            </a:r>
          </a:p>
          <a:p>
            <a:r>
              <a:rPr lang="en-US" dirty="0" smtClean="0"/>
              <a:t>Early focus was on Alabama</a:t>
            </a:r>
          </a:p>
          <a:p>
            <a:r>
              <a:rPr lang="en-US" dirty="0" smtClean="0"/>
              <a:t>Opened LPO in Nashville in 2013</a:t>
            </a:r>
          </a:p>
          <a:p>
            <a:r>
              <a:rPr lang="en-US" dirty="0" smtClean="0"/>
              <a:t>Opened Charleston, SC branch in January 2015</a:t>
            </a:r>
          </a:p>
          <a:p>
            <a:r>
              <a:rPr lang="en-US" dirty="0" smtClean="0"/>
              <a:t>Completed a small acquisition in February 2015 to enter the Atlanta market</a:t>
            </a:r>
          </a:p>
          <a:p>
            <a:r>
              <a:rPr lang="en-US" dirty="0" smtClean="0"/>
              <a:t>Expect to continue to enter new markets in the Southeastern U.S.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7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 and ROE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538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9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Long Term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5" name="Picture 4" descr="Screen Shot 2015-06-19 at 5.3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1" y="1729154"/>
            <a:ext cx="7572582" cy="49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0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Quality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662"/>
            <a:ext cx="9144000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Price to book value multiple is high – 2.4X  </a:t>
            </a:r>
          </a:p>
          <a:p>
            <a:endParaRPr lang="en-US" dirty="0"/>
          </a:p>
          <a:p>
            <a:r>
              <a:rPr lang="en-US" dirty="0" smtClean="0"/>
              <a:t>Over reliance on price to book metric is lazy thinking</a:t>
            </a:r>
          </a:p>
          <a:p>
            <a:endParaRPr lang="en-US" dirty="0"/>
          </a:p>
          <a:p>
            <a:r>
              <a:rPr lang="en-US" dirty="0" err="1"/>
              <a:t>ServisFirst</a:t>
            </a:r>
            <a:r>
              <a:rPr lang="en-US" dirty="0"/>
              <a:t> has exceptionally high ROE’s – focus on earnings power, not price to book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7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Buffett on Bank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Buffett interview </a:t>
            </a:r>
            <a:r>
              <a:rPr lang="en-US" dirty="0"/>
              <a:t>(talking about Wells Fargo)</a:t>
            </a:r>
          </a:p>
          <a:p>
            <a:pPr lvl="1"/>
            <a:r>
              <a:rPr lang="en-US" dirty="0"/>
              <a:t>Q:	How do you view tangible common equity</a:t>
            </a:r>
          </a:p>
          <a:p>
            <a:pPr lvl="1"/>
            <a:r>
              <a:rPr lang="en-US" dirty="0"/>
              <a:t>A:	“What I pay attention to is earnings power.  Coca-Cola has no 	tangible common equity.  But they’ve got huge earnings 	</a:t>
            </a:r>
            <a:r>
              <a:rPr lang="en-US" dirty="0" smtClean="0"/>
              <a:t>power.  And Wells </a:t>
            </a:r>
            <a:r>
              <a:rPr lang="en-US" dirty="0"/>
              <a:t>. . </a:t>
            </a:r>
            <a:r>
              <a:rPr lang="en-US" dirty="0" smtClean="0"/>
              <a:t>. you can’t take away Wells’ customer 	base.  It grows quarter by quarter.  And what you make money 	off of is customers.  And you make money on customers by 	having a </a:t>
            </a:r>
            <a:r>
              <a:rPr lang="en-US" dirty="0" err="1" smtClean="0"/>
              <a:t>helluva</a:t>
            </a:r>
            <a:r>
              <a:rPr lang="en-US" dirty="0" smtClean="0"/>
              <a:t> spread on assets and not doing anything 	really dumb.  You </a:t>
            </a:r>
            <a:r>
              <a:rPr lang="en-US" dirty="0"/>
              <a:t>don’t make money on tangible common </a:t>
            </a:r>
            <a:r>
              <a:rPr lang="en-US" dirty="0" smtClean="0"/>
              <a:t>	equity</a:t>
            </a:r>
            <a:endParaRPr lang="en-US" dirty="0"/>
          </a:p>
          <a:p>
            <a:pPr lvl="1"/>
            <a:r>
              <a:rPr lang="en-US" dirty="0"/>
              <a:t>Q:	So what is your metric for valuing a bank?</a:t>
            </a:r>
          </a:p>
          <a:p>
            <a:pPr lvl="1"/>
            <a:r>
              <a:rPr lang="en-US" dirty="0"/>
              <a:t>A:	It’s earnings on assets, as long as they’re being achieved in a 	conservative </a:t>
            </a:r>
            <a:r>
              <a:rPr lang="en-US" dirty="0" smtClean="0"/>
              <a:t>way.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price - $37.00</a:t>
            </a:r>
          </a:p>
          <a:p>
            <a:r>
              <a:rPr lang="en-US" dirty="0" smtClean="0"/>
              <a:t>Current market capitalization </a:t>
            </a:r>
            <a:r>
              <a:rPr lang="en-US" dirty="0"/>
              <a:t>– </a:t>
            </a:r>
            <a:r>
              <a:rPr lang="en-US" dirty="0" smtClean="0"/>
              <a:t>$950 million</a:t>
            </a:r>
          </a:p>
          <a:p>
            <a:r>
              <a:rPr lang="en-US" dirty="0" smtClean="0"/>
              <a:t>Annual run-rate earnings (Q4 2014) </a:t>
            </a:r>
            <a:r>
              <a:rPr lang="en-US" dirty="0"/>
              <a:t>– </a:t>
            </a:r>
            <a:r>
              <a:rPr lang="en-US" dirty="0" smtClean="0"/>
              <a:t>$2.32</a:t>
            </a:r>
          </a:p>
          <a:p>
            <a:r>
              <a:rPr lang="en-US" dirty="0" smtClean="0"/>
              <a:t>Trailing multiple – 15.9X</a:t>
            </a:r>
          </a:p>
          <a:p>
            <a:r>
              <a:rPr lang="en-US" dirty="0" smtClean="0"/>
              <a:t>2015 exit run-rate earnings </a:t>
            </a:r>
            <a:r>
              <a:rPr lang="en-US" dirty="0"/>
              <a:t>– </a:t>
            </a:r>
            <a:r>
              <a:rPr lang="en-US" dirty="0" smtClean="0"/>
              <a:t>$2.86</a:t>
            </a:r>
          </a:p>
          <a:p>
            <a:r>
              <a:rPr lang="en-US" dirty="0" smtClean="0"/>
              <a:t>Forward multiple – 12.9X</a:t>
            </a:r>
          </a:p>
          <a:p>
            <a:r>
              <a:rPr lang="en-US" dirty="0" smtClean="0"/>
              <a:t>2014 return on common equity – 16.4%</a:t>
            </a:r>
          </a:p>
          <a:p>
            <a:r>
              <a:rPr lang="en-US" dirty="0" smtClean="0"/>
              <a:t>2014 loan growth – 18%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1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31" y="533400"/>
            <a:ext cx="8229600" cy="990600"/>
          </a:xfrm>
        </p:spPr>
        <p:txBody>
          <a:bodyPr/>
          <a:lstStyle/>
          <a:p>
            <a:r>
              <a:rPr lang="en-US" dirty="0" smtClean="0"/>
              <a:t>Comparison to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generally puts a lower multiple on bank stocks than the market as a whole</a:t>
            </a:r>
          </a:p>
          <a:p>
            <a:pPr lvl="1"/>
            <a:r>
              <a:rPr lang="en-US" dirty="0" smtClean="0"/>
              <a:t>Bank’s earnings are cyclical as loans are written off in recessions</a:t>
            </a:r>
          </a:p>
          <a:p>
            <a:pPr lvl="1"/>
            <a:r>
              <a:rPr lang="en-US" dirty="0" smtClean="0"/>
              <a:t>ROEs tend to be low</a:t>
            </a:r>
          </a:p>
          <a:p>
            <a:pPr lvl="1"/>
            <a:endParaRPr lang="en-US" dirty="0"/>
          </a:p>
          <a:p>
            <a:r>
              <a:rPr lang="en-US" dirty="0" smtClean="0"/>
              <a:t>Reasons for low bank multiples don’t apply to </a:t>
            </a:r>
            <a:r>
              <a:rPr lang="en-US" dirty="0" err="1" smtClean="0"/>
              <a:t>ServisFirst</a:t>
            </a:r>
            <a:endParaRPr lang="en-US" dirty="0" smtClean="0"/>
          </a:p>
          <a:p>
            <a:pPr lvl="1"/>
            <a:r>
              <a:rPr lang="en-US" dirty="0" smtClean="0"/>
              <a:t>High loan quality means less cyclicality</a:t>
            </a:r>
          </a:p>
          <a:p>
            <a:pPr lvl="1"/>
            <a:r>
              <a:rPr lang="en-US" dirty="0" smtClean="0"/>
              <a:t>ROE much higher than the overall market</a:t>
            </a:r>
          </a:p>
          <a:p>
            <a:pPr lvl="1"/>
            <a:r>
              <a:rPr lang="en-US" dirty="0" smtClean="0"/>
              <a:t>Growth much higher than the market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err="1" smtClean="0"/>
              <a:t>ServisFirst</a:t>
            </a:r>
            <a:r>
              <a:rPr lang="en-US" dirty="0" smtClean="0"/>
              <a:t> should trade at a premium to the market, not a discount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to other Semi-Finalists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metrics of semi-finalists banks</a:t>
            </a:r>
          </a:p>
          <a:p>
            <a:pPr lvl="1"/>
            <a:r>
              <a:rPr lang="en-US" dirty="0" smtClean="0"/>
              <a:t>Loan growth – 12%</a:t>
            </a:r>
          </a:p>
          <a:p>
            <a:pPr lvl="1"/>
            <a:r>
              <a:rPr lang="en-US" dirty="0" smtClean="0"/>
              <a:t>Cost of funds – 40 bps</a:t>
            </a:r>
          </a:p>
          <a:p>
            <a:pPr lvl="1"/>
            <a:r>
              <a:rPr lang="en-US" dirty="0" smtClean="0"/>
              <a:t>Efficiency ratio – 51.5%</a:t>
            </a:r>
          </a:p>
          <a:p>
            <a:pPr lvl="1"/>
            <a:r>
              <a:rPr lang="en-US" dirty="0" smtClean="0"/>
              <a:t>ROATCE – 13.6%</a:t>
            </a:r>
          </a:p>
          <a:p>
            <a:pPr lvl="1"/>
            <a:r>
              <a:rPr lang="en-US" dirty="0" smtClean="0"/>
              <a:t>Price to tangible book – 2.7X</a:t>
            </a:r>
          </a:p>
          <a:p>
            <a:pPr lvl="1"/>
            <a:r>
              <a:rPr lang="en-US" dirty="0" smtClean="0"/>
              <a:t>P/E (run rate earnings) – 18.6X</a:t>
            </a:r>
          </a:p>
          <a:p>
            <a:pPr lvl="1"/>
            <a:r>
              <a:rPr lang="en-US" dirty="0" smtClean="0"/>
              <a:t>Price to pre-tax earnings – 12.8</a:t>
            </a:r>
          </a:p>
          <a:p>
            <a:pPr lvl="1"/>
            <a:endParaRPr lang="en-US" dirty="0"/>
          </a:p>
          <a:p>
            <a:r>
              <a:rPr lang="en-US" dirty="0" err="1" smtClean="0"/>
              <a:t>ServisFirst</a:t>
            </a:r>
            <a:r>
              <a:rPr lang="en-US" dirty="0" smtClean="0"/>
              <a:t> is growing faster, is more efficient, and generates higher returns on equity, yet its stock is cheaper on every metric.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Higher Interests Rates</a:t>
            </a:r>
            <a:br>
              <a:rPr lang="en-US" dirty="0" smtClean="0"/>
            </a:br>
            <a:r>
              <a:rPr lang="en-US" dirty="0" smtClean="0"/>
              <a:t>Would be Beneficial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154"/>
            <a:ext cx="9144000" cy="48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Bank Stock Prices</a:t>
            </a:r>
            <a:br>
              <a:rPr lang="en-US" dirty="0" smtClean="0"/>
            </a:br>
            <a:r>
              <a:rPr lang="en-US" dirty="0" smtClean="0"/>
              <a:t>Remain Below Average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146"/>
            <a:ext cx="9144000" cy="40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ServisFirst</a:t>
            </a:r>
            <a:r>
              <a:rPr lang="en-US" dirty="0" smtClean="0"/>
              <a:t> could be the next Wells Fargo</a:t>
            </a:r>
          </a:p>
          <a:p>
            <a:endParaRPr lang="en-US" dirty="0" smtClean="0"/>
          </a:p>
          <a:p>
            <a:r>
              <a:rPr lang="en-US" dirty="0" smtClean="0"/>
              <a:t>ROA and ROE are among the highest of all US banks</a:t>
            </a:r>
          </a:p>
          <a:p>
            <a:endParaRPr lang="en-US" dirty="0" smtClean="0"/>
          </a:p>
          <a:p>
            <a:r>
              <a:rPr lang="en-US" dirty="0" smtClean="0"/>
              <a:t>Rapid growth with pristine credit quality</a:t>
            </a:r>
          </a:p>
          <a:p>
            <a:endParaRPr lang="en-US" dirty="0" smtClean="0"/>
          </a:p>
          <a:p>
            <a:r>
              <a:rPr lang="en-US" dirty="0" smtClean="0"/>
              <a:t>Only in 9 markets – long growth runway</a:t>
            </a:r>
          </a:p>
          <a:p>
            <a:endParaRPr lang="en-US" dirty="0" smtClean="0"/>
          </a:p>
          <a:p>
            <a:r>
              <a:rPr lang="en-US" dirty="0" smtClean="0"/>
              <a:t>Stock trades at a </a:t>
            </a:r>
            <a:r>
              <a:rPr lang="en-US" smtClean="0"/>
              <a:t>forward earnings multiple </a:t>
            </a:r>
            <a:r>
              <a:rPr lang="en-US" dirty="0" smtClean="0"/>
              <a:t>of only 12.9X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9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Wells Fargo -- Almost a 50 Bagger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277"/>
            <a:ext cx="9144000" cy="51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Recent Results are Rather Ordinary</a:t>
            </a:r>
            <a:br>
              <a:rPr lang="en-US" dirty="0" smtClean="0"/>
            </a:br>
            <a:r>
              <a:rPr lang="en-US" dirty="0" smtClean="0"/>
              <a:t>and Track S&amp;P 500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85"/>
            <a:ext cx="9144000" cy="52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Wells Fargo is Now a Huge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Largest U.S. bank by market cap - $297 billion</a:t>
            </a:r>
          </a:p>
          <a:p>
            <a:endParaRPr lang="en-US" sz="2800" dirty="0" smtClean="0"/>
          </a:p>
          <a:p>
            <a:r>
              <a:rPr lang="en-US" sz="2800" dirty="0" smtClean="0"/>
              <a:t>Ranks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in U.S. in total assets – $1.571 trillion</a:t>
            </a:r>
          </a:p>
          <a:p>
            <a:endParaRPr lang="en-US" sz="2800" dirty="0" smtClean="0"/>
          </a:p>
          <a:p>
            <a:r>
              <a:rPr lang="en-US" sz="2800" dirty="0" smtClean="0"/>
              <a:t>Ranks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 U.S. in total deposits – $1.244 trillion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FFFFF"/>
                </a:solidFill>
                <a:latin typeface="Mistral"/>
              </a:rPr>
              <a:t>5280 Capital</a:t>
            </a:r>
            <a:endParaRPr lang="en-US" sz="1400" dirty="0">
              <a:solidFill>
                <a:srgbClr val="2FFFFF"/>
              </a:solidFill>
              <a:latin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Much of Wells Fargo’s Stock Gains </a:t>
            </a:r>
            <a:br>
              <a:rPr lang="en-US" dirty="0" smtClean="0"/>
            </a:br>
            <a:r>
              <a:rPr lang="en-US" dirty="0" smtClean="0"/>
              <a:t>Came in 1990-2004 Period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028"/>
            <a:ext cx="9144000" cy="51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7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1990 – 2004 </a:t>
            </a:r>
            <a:br>
              <a:rPr lang="en-US" dirty="0" smtClean="0"/>
            </a:br>
            <a:r>
              <a:rPr lang="en-US" dirty="0" smtClean="0"/>
              <a:t>15 Years of Strong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stockholder return – 21% annually</a:t>
            </a:r>
          </a:p>
          <a:p>
            <a:r>
              <a:rPr lang="en-US" dirty="0" smtClean="0"/>
              <a:t>Average ROE of 18%</a:t>
            </a:r>
          </a:p>
          <a:p>
            <a:r>
              <a:rPr lang="en-US" dirty="0" smtClean="0"/>
              <a:t>Average earnings growth of 11%</a:t>
            </a:r>
          </a:p>
          <a:p>
            <a:r>
              <a:rPr lang="en-US" dirty="0" smtClean="0"/>
              <a:t>Assets grew from $24 billion to $410</a:t>
            </a:r>
          </a:p>
          <a:p>
            <a:pPr lvl="1"/>
            <a:r>
              <a:rPr lang="en-US" dirty="0" smtClean="0"/>
              <a:t>Significant organic growth</a:t>
            </a:r>
          </a:p>
          <a:p>
            <a:pPr lvl="1"/>
            <a:r>
              <a:rPr lang="en-US" dirty="0" smtClean="0"/>
              <a:t>Geographic expansion</a:t>
            </a:r>
          </a:p>
          <a:p>
            <a:pPr lvl="1"/>
            <a:r>
              <a:rPr lang="en-US" dirty="0" smtClean="0"/>
              <a:t>Numerous acquisitions including Norwest acquisition of Wells Fargo</a:t>
            </a:r>
          </a:p>
          <a:p>
            <a:r>
              <a:rPr lang="en-US" dirty="0" smtClean="0"/>
              <a:t>Market cap grew from $2.1 billion to $105 billion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EF9FF"/>
                </a:solidFill>
                <a:latin typeface="Mistral"/>
                <a:cs typeface="Mistral"/>
              </a:rPr>
              <a:t>5280 Capital</a:t>
            </a:r>
            <a:endParaRPr lang="en-US" sz="1400" dirty="0">
              <a:solidFill>
                <a:srgbClr val="2EF9FF"/>
              </a:solidFill>
              <a:latin typeface="Mistral"/>
              <a:cs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0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Search for the Next</a:t>
            </a:r>
            <a:br>
              <a:rPr lang="en-US" dirty="0" smtClean="0"/>
            </a:br>
            <a:r>
              <a:rPr lang="en-US" dirty="0" smtClean="0"/>
              <a:t>Wells Fargo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Identify a bank similar to Norwest in 1990</a:t>
            </a:r>
          </a:p>
          <a:p>
            <a:endParaRPr lang="en-US" sz="3200" dirty="0" smtClean="0"/>
          </a:p>
          <a:p>
            <a:r>
              <a:rPr lang="en-US" sz="3200" dirty="0" smtClean="0"/>
              <a:t>Large enough to have some scale and professional management </a:t>
            </a:r>
          </a:p>
          <a:p>
            <a:endParaRPr lang="en-US" sz="3200" dirty="0" smtClean="0"/>
          </a:p>
          <a:p>
            <a:r>
              <a:rPr lang="en-US" sz="3200" dirty="0" smtClean="0"/>
              <a:t>Small enough to be able to compound value at high rates for many years</a:t>
            </a:r>
          </a:p>
          <a:p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 dirty="0" smtClean="0">
                <a:solidFill>
                  <a:srgbClr val="2FFFFF"/>
                </a:solidFill>
                <a:latin typeface="Mistral"/>
              </a:rPr>
              <a:t>5280 Capital</a:t>
            </a:r>
            <a:endParaRPr lang="en-US" sz="1400" dirty="0">
              <a:solidFill>
                <a:srgbClr val="2FFFFF"/>
              </a:solidFill>
              <a:latin typeface="Mistr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1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40818</TotalTime>
  <Words>1313</Words>
  <Application>Microsoft Macintosh PowerPoint</Application>
  <PresentationFormat>On-screen Show (4:3)</PresentationFormat>
  <Paragraphs>327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The Search for the next wells fargo</vt:lpstr>
      <vt:lpstr>Disclaimers</vt:lpstr>
      <vt:lpstr>Outstanding Long Term Performance</vt:lpstr>
      <vt:lpstr>Wells Fargo -- Almost a 50 Bagger</vt:lpstr>
      <vt:lpstr>Recent Results are Rather Ordinary and Track S&amp;P 500</vt:lpstr>
      <vt:lpstr>Wells Fargo is Now a Huge Bank</vt:lpstr>
      <vt:lpstr>Much of Wells Fargo’s Stock Gains  Came in 1990-2004 Period</vt:lpstr>
      <vt:lpstr>1990 – 2004  15 Years of Strong Performance</vt:lpstr>
      <vt:lpstr>The Search for the Next Wells Fargo</vt:lpstr>
      <vt:lpstr>The Search</vt:lpstr>
      <vt:lpstr>The Search</vt:lpstr>
      <vt:lpstr>The Semi-Finalists</vt:lpstr>
      <vt:lpstr>Comparison of Semi-Finalists</vt:lpstr>
      <vt:lpstr>Characteristics of a Great Small Bank</vt:lpstr>
      <vt:lpstr>Sustainability of a High ROE</vt:lpstr>
      <vt:lpstr>Sustainability of a High ROE</vt:lpstr>
      <vt:lpstr>The Growth of a Great Small Bank</vt:lpstr>
      <vt:lpstr>It’s All About Management</vt:lpstr>
      <vt:lpstr>It’s All About Management</vt:lpstr>
      <vt:lpstr>Selecting a Winner</vt:lpstr>
      <vt:lpstr>And the Winner is . . . .</vt:lpstr>
      <vt:lpstr>ServisFirst at a Glance</vt:lpstr>
      <vt:lpstr>Quality Management</vt:lpstr>
      <vt:lpstr>Business Model</vt:lpstr>
      <vt:lpstr>ServisFirst is a Low Cost Operator</vt:lpstr>
      <vt:lpstr>Loan and Deposit Mix</vt:lpstr>
      <vt:lpstr>Consistent, Rapid Growth</vt:lpstr>
      <vt:lpstr>The Growth of ServisFirst</vt:lpstr>
      <vt:lpstr>ROA and ROE</vt:lpstr>
      <vt:lpstr>Loan Quality</vt:lpstr>
      <vt:lpstr>Valuation</vt:lpstr>
      <vt:lpstr>Buffett on Bank Valuation</vt:lpstr>
      <vt:lpstr>The Important Metrics</vt:lpstr>
      <vt:lpstr>Comparison to the Market</vt:lpstr>
      <vt:lpstr>Comparison to other Semi-Finalists</vt:lpstr>
      <vt:lpstr>Higher Interests Rates Would be Beneficial </vt:lpstr>
      <vt:lpstr>Bank Stock Prices Remain Below Average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LANCASHIRE HOLDINGS</dc:title>
  <dc:creator>Greg Porter</dc:creator>
  <cp:lastModifiedBy>Greg Porter</cp:lastModifiedBy>
  <cp:revision>273</cp:revision>
  <cp:lastPrinted>2014-11-04T03:44:57Z</cp:lastPrinted>
  <dcterms:created xsi:type="dcterms:W3CDTF">2014-06-02T14:11:54Z</dcterms:created>
  <dcterms:modified xsi:type="dcterms:W3CDTF">2015-08-04T22:43:19Z</dcterms:modified>
</cp:coreProperties>
</file>