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aveSubsetFonts="1" autoCompressPictures="0">
  <p:sldMasterIdLst>
    <p:sldMasterId id="2147483648" r:id="rId1"/>
  </p:sldMasterIdLst>
  <p:notesMasterIdLst>
    <p:notesMasterId r:id="rId20"/>
  </p:notesMasterIdLst>
  <p:sldIdLst>
    <p:sldId id="256" r:id="rId2"/>
    <p:sldId id="277" r:id="rId3"/>
    <p:sldId id="279" r:id="rId4"/>
    <p:sldId id="268" r:id="rId5"/>
    <p:sldId id="278" r:id="rId6"/>
    <p:sldId id="276" r:id="rId7"/>
    <p:sldId id="275" r:id="rId8"/>
    <p:sldId id="280" r:id="rId9"/>
    <p:sldId id="281" r:id="rId10"/>
    <p:sldId id="282" r:id="rId11"/>
    <p:sldId id="283" r:id="rId12"/>
    <p:sldId id="284" r:id="rId13"/>
    <p:sldId id="289" r:id="rId14"/>
    <p:sldId id="288" r:id="rId15"/>
    <p:sldId id="286" r:id="rId16"/>
    <p:sldId id="285" r:id="rId17"/>
    <p:sldId id="290" r:id="rId18"/>
    <p:sldId id="291"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3EBE"/>
    <a:srgbClr val="FF49DE"/>
    <a:srgbClr val="16A612"/>
    <a:srgbClr val="D0C11D"/>
    <a:srgbClr val="FFEA5E"/>
    <a:srgbClr val="4575AB"/>
    <a:srgbClr val="7D0102"/>
    <a:srgbClr val="800002"/>
    <a:srgbClr val="48000F"/>
    <a:srgbClr val="6D1D2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inimized">
    <p:restoredLeft sz="0" autoAdjust="0"/>
    <p:restoredTop sz="0" autoAdjust="0"/>
  </p:normalViewPr>
  <p:slideViewPr>
    <p:cSldViewPr snapToGrid="0" snapToObjects="1">
      <p:cViewPr varScale="1">
        <p:scale>
          <a:sx n="11" d="100"/>
          <a:sy n="11" d="100"/>
        </p:scale>
        <p:origin x="2466" y="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4F7A7F-C90C-F449-8436-EB7CD30AA04A}" type="datetimeFigureOut">
              <a:rPr lang="en-US" smtClean="0"/>
              <a:t>6/26/2015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26AE47-3B9A-7C49-AE22-8C7E590D9FB9}" type="slidenum">
              <a:rPr lang="en-US" smtClean="0"/>
              <a:t>‹#›</a:t>
            </a:fld>
            <a:endParaRPr lang="en-US"/>
          </a:p>
        </p:txBody>
      </p:sp>
    </p:spTree>
    <p:extLst>
      <p:ext uri="{BB962C8B-B14F-4D97-AF65-F5344CB8AC3E}">
        <p14:creationId xmlns:p14="http://schemas.microsoft.com/office/powerpoint/2010/main" val="234524977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26AE47-3B9A-7C49-AE22-8C7E590D9FB9}" type="slidenum">
              <a:rPr lang="en-US" smtClean="0"/>
              <a:t>4</a:t>
            </a:fld>
            <a:endParaRPr lang="en-US"/>
          </a:p>
        </p:txBody>
      </p:sp>
    </p:spTree>
    <p:extLst>
      <p:ext uri="{BB962C8B-B14F-4D97-AF65-F5344CB8AC3E}">
        <p14:creationId xmlns:p14="http://schemas.microsoft.com/office/powerpoint/2010/main" val="18007750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26AE47-3B9A-7C49-AE22-8C7E590D9FB9}" type="slidenum">
              <a:rPr lang="en-US" smtClean="0"/>
              <a:t>13</a:t>
            </a:fld>
            <a:endParaRPr lang="en-US"/>
          </a:p>
        </p:txBody>
      </p:sp>
    </p:spTree>
    <p:extLst>
      <p:ext uri="{BB962C8B-B14F-4D97-AF65-F5344CB8AC3E}">
        <p14:creationId xmlns:p14="http://schemas.microsoft.com/office/powerpoint/2010/main" val="1800775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26AE47-3B9A-7C49-AE22-8C7E590D9FB9}" type="slidenum">
              <a:rPr lang="en-US" smtClean="0"/>
              <a:t>14</a:t>
            </a:fld>
            <a:endParaRPr lang="en-US"/>
          </a:p>
        </p:txBody>
      </p:sp>
    </p:spTree>
    <p:extLst>
      <p:ext uri="{BB962C8B-B14F-4D97-AF65-F5344CB8AC3E}">
        <p14:creationId xmlns:p14="http://schemas.microsoft.com/office/powerpoint/2010/main" val="18007750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26AE47-3B9A-7C49-AE22-8C7E590D9FB9}" type="slidenum">
              <a:rPr lang="en-US" smtClean="0"/>
              <a:t>15</a:t>
            </a:fld>
            <a:endParaRPr lang="en-US"/>
          </a:p>
        </p:txBody>
      </p:sp>
    </p:spTree>
    <p:extLst>
      <p:ext uri="{BB962C8B-B14F-4D97-AF65-F5344CB8AC3E}">
        <p14:creationId xmlns:p14="http://schemas.microsoft.com/office/powerpoint/2010/main" val="18007750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26AE47-3B9A-7C49-AE22-8C7E590D9FB9}" type="slidenum">
              <a:rPr lang="en-US" smtClean="0"/>
              <a:t>16</a:t>
            </a:fld>
            <a:endParaRPr lang="en-US"/>
          </a:p>
        </p:txBody>
      </p:sp>
    </p:spTree>
    <p:extLst>
      <p:ext uri="{BB962C8B-B14F-4D97-AF65-F5344CB8AC3E}">
        <p14:creationId xmlns:p14="http://schemas.microsoft.com/office/powerpoint/2010/main" val="18007750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26AE47-3B9A-7C49-AE22-8C7E590D9FB9}" type="slidenum">
              <a:rPr lang="en-US" smtClean="0"/>
              <a:t>17</a:t>
            </a:fld>
            <a:endParaRPr lang="en-US"/>
          </a:p>
        </p:txBody>
      </p:sp>
    </p:spTree>
    <p:extLst>
      <p:ext uri="{BB962C8B-B14F-4D97-AF65-F5344CB8AC3E}">
        <p14:creationId xmlns:p14="http://schemas.microsoft.com/office/powerpoint/2010/main" val="18007750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26AE47-3B9A-7C49-AE22-8C7E590D9FB9}" type="slidenum">
              <a:rPr lang="en-US" smtClean="0"/>
              <a:t>18</a:t>
            </a:fld>
            <a:endParaRPr lang="en-US"/>
          </a:p>
        </p:txBody>
      </p:sp>
    </p:spTree>
    <p:extLst>
      <p:ext uri="{BB962C8B-B14F-4D97-AF65-F5344CB8AC3E}">
        <p14:creationId xmlns:p14="http://schemas.microsoft.com/office/powerpoint/2010/main" val="18007750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26AE47-3B9A-7C49-AE22-8C7E590D9FB9}" type="slidenum">
              <a:rPr lang="en-US" smtClean="0"/>
              <a:t>19</a:t>
            </a:fld>
            <a:endParaRPr lang="en-US"/>
          </a:p>
        </p:txBody>
      </p:sp>
    </p:spTree>
    <p:extLst>
      <p:ext uri="{BB962C8B-B14F-4D97-AF65-F5344CB8AC3E}">
        <p14:creationId xmlns:p14="http://schemas.microsoft.com/office/powerpoint/2010/main" val="1800775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26AE47-3B9A-7C49-AE22-8C7E590D9FB9}" type="slidenum">
              <a:rPr lang="en-US" smtClean="0"/>
              <a:t>5</a:t>
            </a:fld>
            <a:endParaRPr lang="en-US"/>
          </a:p>
        </p:txBody>
      </p:sp>
    </p:spTree>
    <p:extLst>
      <p:ext uri="{BB962C8B-B14F-4D97-AF65-F5344CB8AC3E}">
        <p14:creationId xmlns:p14="http://schemas.microsoft.com/office/powerpoint/2010/main" val="1800775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26AE47-3B9A-7C49-AE22-8C7E590D9FB9}" type="slidenum">
              <a:rPr lang="en-US" smtClean="0"/>
              <a:t>6</a:t>
            </a:fld>
            <a:endParaRPr lang="en-US"/>
          </a:p>
        </p:txBody>
      </p:sp>
    </p:spTree>
    <p:extLst>
      <p:ext uri="{BB962C8B-B14F-4D97-AF65-F5344CB8AC3E}">
        <p14:creationId xmlns:p14="http://schemas.microsoft.com/office/powerpoint/2010/main" val="1800775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26AE47-3B9A-7C49-AE22-8C7E590D9FB9}" type="slidenum">
              <a:rPr lang="en-US" smtClean="0"/>
              <a:t>7</a:t>
            </a:fld>
            <a:endParaRPr lang="en-US"/>
          </a:p>
        </p:txBody>
      </p:sp>
    </p:spTree>
    <p:extLst>
      <p:ext uri="{BB962C8B-B14F-4D97-AF65-F5344CB8AC3E}">
        <p14:creationId xmlns:p14="http://schemas.microsoft.com/office/powerpoint/2010/main" val="1800775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26AE47-3B9A-7C49-AE22-8C7E590D9FB9}" type="slidenum">
              <a:rPr lang="en-US" smtClean="0"/>
              <a:t>8</a:t>
            </a:fld>
            <a:endParaRPr lang="en-US"/>
          </a:p>
        </p:txBody>
      </p:sp>
    </p:spTree>
    <p:extLst>
      <p:ext uri="{BB962C8B-B14F-4D97-AF65-F5344CB8AC3E}">
        <p14:creationId xmlns:p14="http://schemas.microsoft.com/office/powerpoint/2010/main" val="1800775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26AE47-3B9A-7C49-AE22-8C7E590D9FB9}" type="slidenum">
              <a:rPr lang="en-US" smtClean="0"/>
              <a:t>9</a:t>
            </a:fld>
            <a:endParaRPr lang="en-US"/>
          </a:p>
        </p:txBody>
      </p:sp>
    </p:spTree>
    <p:extLst>
      <p:ext uri="{BB962C8B-B14F-4D97-AF65-F5344CB8AC3E}">
        <p14:creationId xmlns:p14="http://schemas.microsoft.com/office/powerpoint/2010/main" val="1800775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26AE47-3B9A-7C49-AE22-8C7E590D9FB9}" type="slidenum">
              <a:rPr lang="en-US" smtClean="0"/>
              <a:t>10</a:t>
            </a:fld>
            <a:endParaRPr lang="en-US"/>
          </a:p>
        </p:txBody>
      </p:sp>
    </p:spTree>
    <p:extLst>
      <p:ext uri="{BB962C8B-B14F-4D97-AF65-F5344CB8AC3E}">
        <p14:creationId xmlns:p14="http://schemas.microsoft.com/office/powerpoint/2010/main" val="1800775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26AE47-3B9A-7C49-AE22-8C7E590D9FB9}" type="slidenum">
              <a:rPr lang="en-US" smtClean="0"/>
              <a:t>11</a:t>
            </a:fld>
            <a:endParaRPr lang="en-US"/>
          </a:p>
        </p:txBody>
      </p:sp>
    </p:spTree>
    <p:extLst>
      <p:ext uri="{BB962C8B-B14F-4D97-AF65-F5344CB8AC3E}">
        <p14:creationId xmlns:p14="http://schemas.microsoft.com/office/powerpoint/2010/main" val="18007750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E26AE47-3B9A-7C49-AE22-8C7E590D9FB9}" type="slidenum">
              <a:rPr lang="en-US" smtClean="0"/>
              <a:t>12</a:t>
            </a:fld>
            <a:endParaRPr lang="en-US"/>
          </a:p>
        </p:txBody>
      </p:sp>
    </p:spTree>
    <p:extLst>
      <p:ext uri="{BB962C8B-B14F-4D97-AF65-F5344CB8AC3E}">
        <p14:creationId xmlns:p14="http://schemas.microsoft.com/office/powerpoint/2010/main" val="1800775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78D6D0-8FB8-104C-9BA4-03AAF0B73D71}" type="datetimeFigureOut">
              <a:rPr lang="en-US" smtClean="0"/>
              <a:t>6/26/2015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91D4A-947B-6649-804E-F20FF048B2E1}" type="slidenum">
              <a:rPr lang="en-US" smtClean="0"/>
              <a:t>‹#›</a:t>
            </a:fld>
            <a:endParaRPr lang="en-US"/>
          </a:p>
        </p:txBody>
      </p:sp>
    </p:spTree>
    <p:extLst>
      <p:ext uri="{BB962C8B-B14F-4D97-AF65-F5344CB8AC3E}">
        <p14:creationId xmlns:p14="http://schemas.microsoft.com/office/powerpoint/2010/main" val="3014410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78D6D0-8FB8-104C-9BA4-03AAF0B73D71}" type="datetimeFigureOut">
              <a:rPr lang="en-US" smtClean="0"/>
              <a:t>6/26/2015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91D4A-947B-6649-804E-F20FF048B2E1}" type="slidenum">
              <a:rPr lang="en-US" smtClean="0"/>
              <a:t>‹#›</a:t>
            </a:fld>
            <a:endParaRPr lang="en-US"/>
          </a:p>
        </p:txBody>
      </p:sp>
    </p:spTree>
    <p:extLst>
      <p:ext uri="{BB962C8B-B14F-4D97-AF65-F5344CB8AC3E}">
        <p14:creationId xmlns:p14="http://schemas.microsoft.com/office/powerpoint/2010/main" val="361641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78D6D0-8FB8-104C-9BA4-03AAF0B73D71}" type="datetimeFigureOut">
              <a:rPr lang="en-US" smtClean="0"/>
              <a:t>6/26/2015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91D4A-947B-6649-804E-F20FF048B2E1}" type="slidenum">
              <a:rPr lang="en-US" smtClean="0"/>
              <a:t>‹#›</a:t>
            </a:fld>
            <a:endParaRPr lang="en-US"/>
          </a:p>
        </p:txBody>
      </p:sp>
    </p:spTree>
    <p:extLst>
      <p:ext uri="{BB962C8B-B14F-4D97-AF65-F5344CB8AC3E}">
        <p14:creationId xmlns:p14="http://schemas.microsoft.com/office/powerpoint/2010/main" val="1240316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78D6D0-8FB8-104C-9BA4-03AAF0B73D71}" type="datetimeFigureOut">
              <a:rPr lang="en-US" smtClean="0"/>
              <a:t>6/26/2015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91D4A-947B-6649-804E-F20FF048B2E1}" type="slidenum">
              <a:rPr lang="en-US" smtClean="0"/>
              <a:t>‹#›</a:t>
            </a:fld>
            <a:endParaRPr lang="en-US"/>
          </a:p>
        </p:txBody>
      </p:sp>
    </p:spTree>
    <p:extLst>
      <p:ext uri="{BB962C8B-B14F-4D97-AF65-F5344CB8AC3E}">
        <p14:creationId xmlns:p14="http://schemas.microsoft.com/office/powerpoint/2010/main" val="3492541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78D6D0-8FB8-104C-9BA4-03AAF0B73D71}" type="datetimeFigureOut">
              <a:rPr lang="en-US" smtClean="0"/>
              <a:t>6/26/2015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591D4A-947B-6649-804E-F20FF048B2E1}" type="slidenum">
              <a:rPr lang="en-US" smtClean="0"/>
              <a:t>‹#›</a:t>
            </a:fld>
            <a:endParaRPr lang="en-US"/>
          </a:p>
        </p:txBody>
      </p:sp>
    </p:spTree>
    <p:extLst>
      <p:ext uri="{BB962C8B-B14F-4D97-AF65-F5344CB8AC3E}">
        <p14:creationId xmlns:p14="http://schemas.microsoft.com/office/powerpoint/2010/main" val="1536827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78D6D0-8FB8-104C-9BA4-03AAF0B73D71}" type="datetimeFigureOut">
              <a:rPr lang="en-US" smtClean="0"/>
              <a:t>6/26/2015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591D4A-947B-6649-804E-F20FF048B2E1}" type="slidenum">
              <a:rPr lang="en-US" smtClean="0"/>
              <a:t>‹#›</a:t>
            </a:fld>
            <a:endParaRPr lang="en-US"/>
          </a:p>
        </p:txBody>
      </p:sp>
    </p:spTree>
    <p:extLst>
      <p:ext uri="{BB962C8B-B14F-4D97-AF65-F5344CB8AC3E}">
        <p14:creationId xmlns:p14="http://schemas.microsoft.com/office/powerpoint/2010/main" val="2772570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78D6D0-8FB8-104C-9BA4-03AAF0B73D71}" type="datetimeFigureOut">
              <a:rPr lang="en-US" smtClean="0"/>
              <a:t>6/26/2015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591D4A-947B-6649-804E-F20FF048B2E1}" type="slidenum">
              <a:rPr lang="en-US" smtClean="0"/>
              <a:t>‹#›</a:t>
            </a:fld>
            <a:endParaRPr lang="en-US"/>
          </a:p>
        </p:txBody>
      </p:sp>
    </p:spTree>
    <p:extLst>
      <p:ext uri="{BB962C8B-B14F-4D97-AF65-F5344CB8AC3E}">
        <p14:creationId xmlns:p14="http://schemas.microsoft.com/office/powerpoint/2010/main" val="665224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8D6D0-8FB8-104C-9BA4-03AAF0B73D71}" type="datetimeFigureOut">
              <a:rPr lang="en-US" smtClean="0"/>
              <a:t>6/26/2015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591D4A-947B-6649-804E-F20FF048B2E1}" type="slidenum">
              <a:rPr lang="en-US" smtClean="0"/>
              <a:t>‹#›</a:t>
            </a:fld>
            <a:endParaRPr lang="en-US"/>
          </a:p>
        </p:txBody>
      </p:sp>
    </p:spTree>
    <p:extLst>
      <p:ext uri="{BB962C8B-B14F-4D97-AF65-F5344CB8AC3E}">
        <p14:creationId xmlns:p14="http://schemas.microsoft.com/office/powerpoint/2010/main" val="2035508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78D6D0-8FB8-104C-9BA4-03AAF0B73D71}" type="datetimeFigureOut">
              <a:rPr lang="en-US" smtClean="0"/>
              <a:t>6/26/2015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591D4A-947B-6649-804E-F20FF048B2E1}" type="slidenum">
              <a:rPr lang="en-US" smtClean="0"/>
              <a:t>‹#›</a:t>
            </a:fld>
            <a:endParaRPr lang="en-US"/>
          </a:p>
        </p:txBody>
      </p:sp>
    </p:spTree>
    <p:extLst>
      <p:ext uri="{BB962C8B-B14F-4D97-AF65-F5344CB8AC3E}">
        <p14:creationId xmlns:p14="http://schemas.microsoft.com/office/powerpoint/2010/main" val="1680111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78D6D0-8FB8-104C-9BA4-03AAF0B73D71}" type="datetimeFigureOut">
              <a:rPr lang="en-US" smtClean="0"/>
              <a:t>6/26/2015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591D4A-947B-6649-804E-F20FF048B2E1}" type="slidenum">
              <a:rPr lang="en-US" smtClean="0"/>
              <a:t>‹#›</a:t>
            </a:fld>
            <a:endParaRPr lang="en-US"/>
          </a:p>
        </p:txBody>
      </p:sp>
    </p:spTree>
    <p:extLst>
      <p:ext uri="{BB962C8B-B14F-4D97-AF65-F5344CB8AC3E}">
        <p14:creationId xmlns:p14="http://schemas.microsoft.com/office/powerpoint/2010/main" val="1543135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78D6D0-8FB8-104C-9BA4-03AAF0B73D71}" type="datetimeFigureOut">
              <a:rPr lang="en-US" smtClean="0"/>
              <a:t>6/26/2015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591D4A-947B-6649-804E-F20FF048B2E1}" type="slidenum">
              <a:rPr lang="en-US" smtClean="0"/>
              <a:t>‹#›</a:t>
            </a:fld>
            <a:endParaRPr lang="en-US"/>
          </a:p>
        </p:txBody>
      </p:sp>
    </p:spTree>
    <p:extLst>
      <p:ext uri="{BB962C8B-B14F-4D97-AF65-F5344CB8AC3E}">
        <p14:creationId xmlns:p14="http://schemas.microsoft.com/office/powerpoint/2010/main" val="2660358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rgbClr val="C8C9C9"/>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78D6D0-8FB8-104C-9BA4-03AAF0B73D71}" type="datetimeFigureOut">
              <a:rPr lang="en-US" smtClean="0"/>
              <a:t>6/26/2015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591D4A-947B-6649-804E-F20FF048B2E1}" type="slidenum">
              <a:rPr lang="en-US" smtClean="0"/>
              <a:t>‹#›</a:t>
            </a:fld>
            <a:endParaRPr lang="en-US"/>
          </a:p>
        </p:txBody>
      </p:sp>
    </p:spTree>
    <p:extLst>
      <p:ext uri="{BB962C8B-B14F-4D97-AF65-F5344CB8AC3E}">
        <p14:creationId xmlns:p14="http://schemas.microsoft.com/office/powerpoint/2010/main" val="1941267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bit.ly/1whIw5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722450"/>
            <a:ext cx="9144000" cy="4135550"/>
          </a:xfrm>
          <a:prstGeom prst="rect">
            <a:avLst/>
          </a:prstGeom>
          <a:gradFill flip="none" rotWithShape="1">
            <a:gsLst>
              <a:gs pos="0">
                <a:srgbClr val="6D1D28"/>
              </a:gs>
              <a:gs pos="100000">
                <a:srgbClr val="3A000B"/>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0" y="1879265"/>
            <a:ext cx="9144000" cy="681279"/>
          </a:xfrm>
        </p:spPr>
        <p:txBody>
          <a:bodyPr>
            <a:normAutofit/>
          </a:bodyPr>
          <a:lstStyle/>
          <a:p>
            <a:r>
              <a:rPr lang="en-US" sz="3600" b="1" dirty="0" smtClean="0">
                <a:latin typeface="Arial"/>
                <a:cs typeface="Arial"/>
              </a:rPr>
              <a:t>Rubalcava Capital Management</a:t>
            </a:r>
            <a:endParaRPr lang="en-US" sz="3600" b="1" dirty="0">
              <a:latin typeface="Arial"/>
              <a:cs typeface="Arial"/>
            </a:endParaRPr>
          </a:p>
        </p:txBody>
      </p:sp>
      <p:sp>
        <p:nvSpPr>
          <p:cNvPr id="3" name="Subtitle 2"/>
          <p:cNvSpPr>
            <a:spLocks noGrp="1"/>
          </p:cNvSpPr>
          <p:nvPr>
            <p:ph type="subTitle" idx="1"/>
          </p:nvPr>
        </p:nvSpPr>
        <p:spPr>
          <a:xfrm>
            <a:off x="0" y="3886200"/>
            <a:ext cx="9144000" cy="1752600"/>
          </a:xfrm>
        </p:spPr>
        <p:txBody>
          <a:bodyPr/>
          <a:lstStyle/>
          <a:p>
            <a:r>
              <a:rPr lang="en-US" b="1" dirty="0" smtClean="0">
                <a:solidFill>
                  <a:schemeClr val="bg1"/>
                </a:solidFill>
                <a:latin typeface="Arial"/>
                <a:cs typeface="Arial"/>
              </a:rPr>
              <a:t>Quantitative Float Analysis</a:t>
            </a:r>
          </a:p>
          <a:p>
            <a:r>
              <a:rPr lang="en-US" b="1" dirty="0" err="1" smtClean="0">
                <a:solidFill>
                  <a:schemeClr val="bg1"/>
                </a:solidFill>
              </a:rPr>
              <a:t>ValueX</a:t>
            </a:r>
            <a:r>
              <a:rPr lang="en-US" b="1" dirty="0" smtClean="0">
                <a:solidFill>
                  <a:schemeClr val="bg1"/>
                </a:solidFill>
              </a:rPr>
              <a:t> Vail, June 2015</a:t>
            </a:r>
            <a:endParaRPr lang="en-US" b="1" dirty="0">
              <a:solidFill>
                <a:schemeClr val="bg1"/>
              </a:solidFill>
              <a:latin typeface="Arial"/>
              <a:cs typeface="Arial"/>
            </a:endParaRPr>
          </a:p>
        </p:txBody>
      </p:sp>
      <p:pic>
        <p:nvPicPr>
          <p:cNvPr id="5" name="Picture 4"/>
          <p:cNvPicPr>
            <a:picLocks noChangeAspect="1" noChangeArrowheads="1"/>
          </p:cNvPicPr>
          <p:nvPr/>
        </p:nvPicPr>
        <p:blipFill rotWithShape="1">
          <a:blip r:embed="rId2"/>
          <a:srcRect r="80507"/>
          <a:stretch/>
        </p:blipFill>
        <p:spPr bwMode="auto">
          <a:xfrm>
            <a:off x="245063" y="1673412"/>
            <a:ext cx="587548" cy="765498"/>
          </a:xfrm>
          <a:prstGeom prst="rect">
            <a:avLst/>
          </a:prstGeom>
          <a:noFill/>
          <a:ln w="12700">
            <a:noFill/>
            <a:miter lim="800000"/>
            <a:headEnd/>
            <a:tailEnd/>
          </a:ln>
        </p:spPr>
      </p:pic>
      <p:cxnSp>
        <p:nvCxnSpPr>
          <p:cNvPr id="7" name="Straight Connector 6"/>
          <p:cNvCxnSpPr/>
          <p:nvPr/>
        </p:nvCxnSpPr>
        <p:spPr>
          <a:xfrm>
            <a:off x="0" y="2560438"/>
            <a:ext cx="9144000"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6" name="Slide Number Placeholder 5"/>
          <p:cNvSpPr>
            <a:spLocks noGrp="1"/>
          </p:cNvSpPr>
          <p:nvPr>
            <p:ph type="sldNum" sz="quarter" idx="12"/>
          </p:nvPr>
        </p:nvSpPr>
        <p:spPr/>
        <p:txBody>
          <a:bodyPr/>
          <a:lstStyle/>
          <a:p>
            <a:fld id="{5E591D4A-947B-6649-804E-F20FF048B2E1}" type="slidenum">
              <a:rPr lang="en-US" smtClean="0"/>
              <a:t>2</a:t>
            </a:fld>
            <a:endParaRPr lang="en-US"/>
          </a:p>
        </p:txBody>
      </p:sp>
    </p:spTree>
    <p:extLst>
      <p:ext uri="{BB962C8B-B14F-4D97-AF65-F5344CB8AC3E}">
        <p14:creationId xmlns:p14="http://schemas.microsoft.com/office/powerpoint/2010/main" val="31033815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5600" y="241310"/>
            <a:ext cx="8636000" cy="549069"/>
          </a:xfrm>
        </p:spPr>
        <p:txBody>
          <a:bodyPr>
            <a:normAutofit/>
          </a:bodyPr>
          <a:lstStyle/>
          <a:p>
            <a:pPr algn="l"/>
            <a:r>
              <a:rPr lang="en-US" sz="2400" b="1" dirty="0" smtClean="0">
                <a:latin typeface="Arial"/>
                <a:cs typeface="Arial"/>
              </a:rPr>
              <a:t>American Express: 1964</a:t>
            </a:r>
            <a:endParaRPr lang="en-US" sz="2400" b="1" dirty="0">
              <a:latin typeface="Arial"/>
              <a:cs typeface="Arial"/>
            </a:endParaRPr>
          </a:p>
        </p:txBody>
      </p:sp>
      <p:sp>
        <p:nvSpPr>
          <p:cNvPr id="3" name="Subtitle 2"/>
          <p:cNvSpPr>
            <a:spLocks noGrp="1"/>
          </p:cNvSpPr>
          <p:nvPr>
            <p:ph type="subTitle" idx="1"/>
          </p:nvPr>
        </p:nvSpPr>
        <p:spPr>
          <a:xfrm>
            <a:off x="0" y="927101"/>
            <a:ext cx="9144000" cy="990599"/>
          </a:xfrm>
          <a:solidFill>
            <a:srgbClr val="800000"/>
          </a:solidFill>
        </p:spPr>
        <p:txBody>
          <a:bodyPr vert="horz" lIns="457200" tIns="45720" rIns="457200" bIns="45720" rtlCol="0" anchor="ctr" anchorCtr="0">
            <a:noAutofit/>
          </a:bodyPr>
          <a:lstStyle/>
          <a:p>
            <a:pPr algn="l">
              <a:lnSpc>
                <a:spcPct val="120000"/>
              </a:lnSpc>
              <a:tabLst>
                <a:tab pos="8750300" algn="l"/>
              </a:tabLst>
            </a:pPr>
            <a:r>
              <a:rPr lang="en-US" sz="1800" b="1" dirty="0" smtClean="0">
                <a:solidFill>
                  <a:schemeClr val="bg1"/>
                </a:solidFill>
              </a:rPr>
              <a:t>Now we can go back to the asset side of the balance sheet, and examine the FA ratio.</a:t>
            </a:r>
            <a:endParaRPr lang="en-US" sz="1800" b="1" dirty="0">
              <a:solidFill>
                <a:schemeClr val="bg1"/>
              </a:solidFill>
            </a:endParaRPr>
          </a:p>
        </p:txBody>
      </p:sp>
      <p:cxnSp>
        <p:nvCxnSpPr>
          <p:cNvPr id="8" name="Straight Connector 7"/>
          <p:cNvCxnSpPr/>
          <p:nvPr/>
        </p:nvCxnSpPr>
        <p:spPr>
          <a:xfrm>
            <a:off x="0" y="780649"/>
            <a:ext cx="9144000" cy="0"/>
          </a:xfrm>
          <a:prstGeom prst="line">
            <a:avLst/>
          </a:prstGeom>
          <a:ln>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3329947492"/>
              </p:ext>
            </p:extLst>
          </p:nvPr>
        </p:nvGraphicFramePr>
        <p:xfrm>
          <a:off x="626544" y="2277529"/>
          <a:ext cx="3356694" cy="3257542"/>
        </p:xfrm>
        <a:graphic>
          <a:graphicData uri="http://schemas.openxmlformats.org/drawingml/2006/table">
            <a:tbl>
              <a:tblPr firstRow="1" bandRow="1">
                <a:tableStyleId>{72833802-FEF1-4C79-8D5D-14CF1EAF98D9}</a:tableStyleId>
              </a:tblPr>
              <a:tblGrid>
                <a:gridCol w="1678347"/>
                <a:gridCol w="1678347"/>
              </a:tblGrid>
              <a:tr h="302102">
                <a:tc>
                  <a:txBody>
                    <a:bodyPr/>
                    <a:lstStyle/>
                    <a:p>
                      <a:r>
                        <a:rPr lang="en-US" sz="1400" dirty="0" smtClean="0">
                          <a:latin typeface="Arial"/>
                          <a:cs typeface="Arial"/>
                        </a:rPr>
                        <a:t>Assets ($M)</a:t>
                      </a:r>
                      <a:endParaRPr lang="en-US" sz="1400" dirty="0">
                        <a:latin typeface="Arial"/>
                        <a:cs typeface="Arial"/>
                      </a:endParaRPr>
                    </a:p>
                  </a:txBody>
                  <a:tcPr marL="75526" marR="75526" marT="37763" marB="37763">
                    <a:solidFill>
                      <a:srgbClr val="800002"/>
                    </a:solidFill>
                  </a:tcPr>
                </a:tc>
                <a:tc>
                  <a:txBody>
                    <a:bodyPr/>
                    <a:lstStyle/>
                    <a:p>
                      <a:pPr algn="r"/>
                      <a:r>
                        <a:rPr lang="en-US" sz="1400" dirty="0" smtClean="0">
                          <a:latin typeface="Arial"/>
                          <a:cs typeface="Arial"/>
                        </a:rPr>
                        <a:t>1964</a:t>
                      </a:r>
                      <a:endParaRPr lang="en-US" sz="1400" dirty="0">
                        <a:latin typeface="Arial"/>
                        <a:cs typeface="Arial"/>
                      </a:endParaRPr>
                    </a:p>
                  </a:txBody>
                  <a:tcPr marL="75526" marR="75526" marT="37763" marB="37763">
                    <a:solidFill>
                      <a:srgbClr val="800002"/>
                    </a:solidFill>
                  </a:tcPr>
                </a:tc>
              </a:tr>
              <a:tr h="295544">
                <a:tc>
                  <a:txBody>
                    <a:bodyPr/>
                    <a:lstStyle/>
                    <a:p>
                      <a:r>
                        <a:rPr lang="en-US" sz="1400" dirty="0" smtClean="0">
                          <a:latin typeface="Arial"/>
                          <a:cs typeface="Arial"/>
                        </a:rPr>
                        <a:t>Cash</a:t>
                      </a:r>
                    </a:p>
                  </a:txBody>
                  <a:tcPr marL="75526" marR="75526" marT="37763" marB="37763"/>
                </a:tc>
                <a:tc>
                  <a:txBody>
                    <a:bodyPr/>
                    <a:lstStyle/>
                    <a:p>
                      <a:pPr algn="r"/>
                      <a:r>
                        <a:rPr lang="en-US" sz="1400" dirty="0" smtClean="0">
                          <a:latin typeface="Arial"/>
                          <a:cs typeface="Arial"/>
                        </a:rPr>
                        <a:t>$263.8</a:t>
                      </a:r>
                      <a:endParaRPr lang="en-US" sz="1400" dirty="0">
                        <a:latin typeface="Arial"/>
                        <a:cs typeface="Arial"/>
                      </a:endParaRPr>
                    </a:p>
                  </a:txBody>
                  <a:tcPr marL="75526" marR="75526" marT="37763" marB="37763"/>
                </a:tc>
              </a:tr>
              <a:tr h="295544">
                <a:tc>
                  <a:txBody>
                    <a:bodyPr/>
                    <a:lstStyle/>
                    <a:p>
                      <a:r>
                        <a:rPr lang="en-US" sz="1400" dirty="0" smtClean="0">
                          <a:latin typeface="Arial"/>
                          <a:cs typeface="Arial"/>
                        </a:rPr>
                        <a:t>Securities</a:t>
                      </a:r>
                      <a:endParaRPr lang="en-US" sz="1400" dirty="0">
                        <a:latin typeface="Arial"/>
                        <a:cs typeface="Arial"/>
                      </a:endParaRPr>
                    </a:p>
                  </a:txBody>
                  <a:tcPr marL="75526" marR="75526" marT="37763" marB="37763"/>
                </a:tc>
                <a:tc>
                  <a:txBody>
                    <a:bodyPr/>
                    <a:lstStyle/>
                    <a:p>
                      <a:pPr algn="r"/>
                      <a:r>
                        <a:rPr lang="en-US" sz="1400" dirty="0" smtClean="0">
                          <a:latin typeface="Arial"/>
                          <a:cs typeface="Arial"/>
                        </a:rPr>
                        <a:t>$507.8</a:t>
                      </a:r>
                      <a:endParaRPr lang="en-US" sz="1400" dirty="0">
                        <a:latin typeface="Arial"/>
                        <a:cs typeface="Arial"/>
                      </a:endParaRPr>
                    </a:p>
                  </a:txBody>
                  <a:tcPr marL="75526" marR="75526" marT="37763" marB="37763"/>
                </a:tc>
              </a:tr>
              <a:tr h="295544">
                <a:tc>
                  <a:txBody>
                    <a:bodyPr/>
                    <a:lstStyle/>
                    <a:p>
                      <a:r>
                        <a:rPr lang="en-US" sz="1400" dirty="0" smtClean="0">
                          <a:latin typeface="Arial"/>
                          <a:cs typeface="Arial"/>
                        </a:rPr>
                        <a:t>Depository bonds</a:t>
                      </a:r>
                      <a:endParaRPr lang="en-US" sz="1400" dirty="0">
                        <a:latin typeface="Arial"/>
                        <a:cs typeface="Arial"/>
                      </a:endParaRPr>
                    </a:p>
                  </a:txBody>
                  <a:tcPr marL="75526" marR="75526" marT="37763" marB="37763"/>
                </a:tc>
                <a:tc>
                  <a:txBody>
                    <a:bodyPr/>
                    <a:lstStyle/>
                    <a:p>
                      <a:pPr algn="r"/>
                      <a:r>
                        <a:rPr lang="en-US" sz="1400" dirty="0" smtClean="0">
                          <a:latin typeface="Arial"/>
                          <a:cs typeface="Arial"/>
                        </a:rPr>
                        <a:t>$40.0</a:t>
                      </a:r>
                    </a:p>
                  </a:txBody>
                  <a:tcPr marL="75526" marR="75526" marT="37763" marB="37763"/>
                </a:tc>
              </a:tr>
              <a:tr h="295544">
                <a:tc>
                  <a:txBody>
                    <a:bodyPr/>
                    <a:lstStyle/>
                    <a:p>
                      <a:r>
                        <a:rPr lang="en-US" sz="1400" dirty="0" smtClean="0">
                          <a:latin typeface="Arial"/>
                          <a:cs typeface="Arial"/>
                        </a:rPr>
                        <a:t>Loans</a:t>
                      </a:r>
                      <a:r>
                        <a:rPr lang="en-US" sz="1400" baseline="0" dirty="0" smtClean="0">
                          <a:latin typeface="Arial"/>
                          <a:cs typeface="Arial"/>
                        </a:rPr>
                        <a:t> &amp; discounts</a:t>
                      </a:r>
                      <a:endParaRPr lang="en-US" sz="1400" dirty="0">
                        <a:latin typeface="Arial"/>
                        <a:cs typeface="Arial"/>
                      </a:endParaRPr>
                    </a:p>
                  </a:txBody>
                  <a:tcPr marL="75526" marR="75526" marT="37763" marB="37763"/>
                </a:tc>
                <a:tc>
                  <a:txBody>
                    <a:bodyPr/>
                    <a:lstStyle/>
                    <a:p>
                      <a:pPr algn="r"/>
                      <a:r>
                        <a:rPr lang="en-US" sz="1400" dirty="0" smtClean="0">
                          <a:latin typeface="Arial"/>
                          <a:cs typeface="Arial"/>
                        </a:rPr>
                        <a:t>$186.6</a:t>
                      </a:r>
                    </a:p>
                  </a:txBody>
                  <a:tcPr marL="75526" marR="75526" marT="37763" marB="37763"/>
                </a:tc>
              </a:tr>
              <a:tr h="295544">
                <a:tc>
                  <a:txBody>
                    <a:bodyPr/>
                    <a:lstStyle/>
                    <a:p>
                      <a:r>
                        <a:rPr lang="en-US" sz="1400" dirty="0" smtClean="0">
                          <a:latin typeface="Arial"/>
                          <a:cs typeface="Arial"/>
                        </a:rPr>
                        <a:t>A/R</a:t>
                      </a:r>
                      <a:endParaRPr lang="en-US" sz="1400" dirty="0">
                        <a:latin typeface="Arial"/>
                        <a:cs typeface="Arial"/>
                      </a:endParaRPr>
                    </a:p>
                  </a:txBody>
                  <a:tcPr marL="75526" marR="75526" marT="37763" marB="37763"/>
                </a:tc>
                <a:tc>
                  <a:txBody>
                    <a:bodyPr/>
                    <a:lstStyle/>
                    <a:p>
                      <a:pPr algn="r"/>
                      <a:r>
                        <a:rPr lang="en-US" sz="1400" dirty="0" smtClean="0">
                          <a:latin typeface="Arial"/>
                          <a:cs typeface="Arial"/>
                        </a:rPr>
                        <a:t>$70.7</a:t>
                      </a:r>
                      <a:endParaRPr lang="en-US" sz="1400" dirty="0">
                        <a:latin typeface="Arial"/>
                        <a:cs typeface="Arial"/>
                      </a:endParaRPr>
                    </a:p>
                  </a:txBody>
                  <a:tcPr marL="75526" marR="75526" marT="37763" marB="37763"/>
                </a:tc>
              </a:tr>
              <a:tr h="295544">
                <a:tc>
                  <a:txBody>
                    <a:bodyPr/>
                    <a:lstStyle/>
                    <a:p>
                      <a:r>
                        <a:rPr lang="en-US" sz="1400" dirty="0" smtClean="0">
                          <a:latin typeface="Arial"/>
                          <a:cs typeface="Arial"/>
                        </a:rPr>
                        <a:t>Treasury stock</a:t>
                      </a:r>
                      <a:endParaRPr lang="en-US" sz="1400" dirty="0">
                        <a:latin typeface="Arial"/>
                        <a:cs typeface="Arial"/>
                      </a:endParaRPr>
                    </a:p>
                  </a:txBody>
                  <a:tcPr marL="75526" marR="75526" marT="37763" marB="37763"/>
                </a:tc>
                <a:tc>
                  <a:txBody>
                    <a:bodyPr/>
                    <a:lstStyle/>
                    <a:p>
                      <a:pPr algn="r"/>
                      <a:r>
                        <a:rPr lang="en-US" sz="1400" dirty="0" smtClean="0">
                          <a:latin typeface="Arial"/>
                          <a:cs typeface="Arial"/>
                        </a:rPr>
                        <a:t>$1.4</a:t>
                      </a:r>
                      <a:endParaRPr lang="en-US" sz="1400" dirty="0">
                        <a:latin typeface="Arial"/>
                        <a:cs typeface="Arial"/>
                      </a:endParaRPr>
                    </a:p>
                  </a:txBody>
                  <a:tcPr marL="75526" marR="75526" marT="37763" marB="37763"/>
                </a:tc>
              </a:tr>
              <a:tr h="295544">
                <a:tc>
                  <a:txBody>
                    <a:bodyPr/>
                    <a:lstStyle/>
                    <a:p>
                      <a:r>
                        <a:rPr lang="en-US" sz="1400" dirty="0" smtClean="0">
                          <a:latin typeface="Arial"/>
                          <a:cs typeface="Arial"/>
                        </a:rPr>
                        <a:t>Subsidiaries</a:t>
                      </a:r>
                      <a:endParaRPr lang="en-US" sz="1400" dirty="0">
                        <a:latin typeface="Arial"/>
                        <a:cs typeface="Arial"/>
                      </a:endParaRPr>
                    </a:p>
                  </a:txBody>
                  <a:tcPr marL="75526" marR="75526" marT="37763" marB="37763"/>
                </a:tc>
                <a:tc>
                  <a:txBody>
                    <a:bodyPr/>
                    <a:lstStyle/>
                    <a:p>
                      <a:pPr algn="r"/>
                      <a:r>
                        <a:rPr lang="en-US" sz="1400" dirty="0" smtClean="0">
                          <a:latin typeface="Arial"/>
                          <a:cs typeface="Arial"/>
                        </a:rPr>
                        <a:t>$4.0</a:t>
                      </a:r>
                      <a:endParaRPr lang="en-US" sz="1400" dirty="0">
                        <a:latin typeface="Arial"/>
                        <a:cs typeface="Arial"/>
                      </a:endParaRPr>
                    </a:p>
                  </a:txBody>
                  <a:tcPr marL="75526" marR="75526" marT="37763" marB="37763"/>
                </a:tc>
              </a:tr>
              <a:tr h="295544">
                <a:tc>
                  <a:txBody>
                    <a:bodyPr/>
                    <a:lstStyle/>
                    <a:p>
                      <a:r>
                        <a:rPr lang="en-US" sz="1400" dirty="0" smtClean="0">
                          <a:latin typeface="Arial"/>
                          <a:cs typeface="Arial"/>
                        </a:rPr>
                        <a:t>PP&amp;E</a:t>
                      </a:r>
                      <a:endParaRPr lang="en-US" sz="1400" dirty="0">
                        <a:latin typeface="Arial"/>
                        <a:cs typeface="Arial"/>
                      </a:endParaRPr>
                    </a:p>
                  </a:txBody>
                  <a:tcPr marL="75526" marR="75526" marT="37763" marB="37763"/>
                </a:tc>
                <a:tc>
                  <a:txBody>
                    <a:bodyPr/>
                    <a:lstStyle/>
                    <a:p>
                      <a:pPr algn="r"/>
                      <a:r>
                        <a:rPr lang="en-US" sz="1400" dirty="0" smtClean="0">
                          <a:latin typeface="Arial"/>
                          <a:cs typeface="Arial"/>
                        </a:rPr>
                        <a:t>$15.6</a:t>
                      </a:r>
                      <a:endParaRPr lang="en-US" sz="1400" dirty="0">
                        <a:latin typeface="Arial"/>
                        <a:cs typeface="Arial"/>
                      </a:endParaRPr>
                    </a:p>
                  </a:txBody>
                  <a:tcPr marL="75526" marR="75526" marT="37763" marB="37763"/>
                </a:tc>
              </a:tr>
              <a:tr h="295544">
                <a:tc>
                  <a:txBody>
                    <a:bodyPr/>
                    <a:lstStyle/>
                    <a:p>
                      <a:r>
                        <a:rPr lang="en-US" sz="1400" dirty="0" smtClean="0">
                          <a:latin typeface="Arial"/>
                          <a:cs typeface="Arial"/>
                        </a:rPr>
                        <a:t>Other</a:t>
                      </a:r>
                      <a:endParaRPr lang="en-US" sz="1400" dirty="0">
                        <a:latin typeface="Arial"/>
                        <a:cs typeface="Arial"/>
                      </a:endParaRPr>
                    </a:p>
                  </a:txBody>
                  <a:tcPr marL="75526" marR="75526" marT="37763" marB="37763"/>
                </a:tc>
                <a:tc>
                  <a:txBody>
                    <a:bodyPr/>
                    <a:lstStyle/>
                    <a:p>
                      <a:pPr algn="r"/>
                      <a:r>
                        <a:rPr lang="en-US" sz="1400" dirty="0" smtClean="0">
                          <a:latin typeface="Arial"/>
                          <a:cs typeface="Arial"/>
                        </a:rPr>
                        <a:t>$32.9</a:t>
                      </a:r>
                      <a:endParaRPr lang="en-US" sz="1400" dirty="0">
                        <a:latin typeface="Arial"/>
                        <a:cs typeface="Arial"/>
                      </a:endParaRPr>
                    </a:p>
                  </a:txBody>
                  <a:tcPr marL="75526" marR="75526" marT="37763" marB="37763"/>
                </a:tc>
              </a:tr>
              <a:tr h="295544">
                <a:tc>
                  <a:txBody>
                    <a:bodyPr/>
                    <a:lstStyle/>
                    <a:p>
                      <a:r>
                        <a:rPr lang="en-US" sz="1400" b="1" dirty="0" smtClean="0">
                          <a:latin typeface="Arial"/>
                          <a:cs typeface="Arial"/>
                        </a:rPr>
                        <a:t>Total Assets</a:t>
                      </a:r>
                      <a:endParaRPr lang="en-US" sz="1400" b="1" dirty="0">
                        <a:latin typeface="Arial"/>
                        <a:cs typeface="Arial"/>
                      </a:endParaRPr>
                    </a:p>
                  </a:txBody>
                  <a:tcPr marL="75526" marR="75526" marT="37763" marB="37763"/>
                </a:tc>
                <a:tc>
                  <a:txBody>
                    <a:bodyPr/>
                    <a:lstStyle/>
                    <a:p>
                      <a:pPr algn="r"/>
                      <a:r>
                        <a:rPr lang="en-US" sz="1400" b="1" dirty="0" smtClean="0">
                          <a:latin typeface="Arial"/>
                          <a:cs typeface="Arial"/>
                        </a:rPr>
                        <a:t>$1,122.8</a:t>
                      </a:r>
                      <a:endParaRPr lang="en-US" sz="1400" b="1" dirty="0">
                        <a:latin typeface="Arial"/>
                        <a:cs typeface="Arial"/>
                      </a:endParaRPr>
                    </a:p>
                  </a:txBody>
                  <a:tcPr marL="75526" marR="75526" marT="37763" marB="37763"/>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778884610"/>
              </p:ext>
            </p:extLst>
          </p:nvPr>
        </p:nvGraphicFramePr>
        <p:xfrm>
          <a:off x="5012278" y="2277535"/>
          <a:ext cx="3217322" cy="3291720"/>
        </p:xfrm>
        <a:graphic>
          <a:graphicData uri="http://schemas.openxmlformats.org/drawingml/2006/table">
            <a:tbl>
              <a:tblPr firstRow="1" bandRow="1">
                <a:tableStyleId>{72833802-FEF1-4C79-8D5D-14CF1EAF98D9}</a:tableStyleId>
              </a:tblPr>
              <a:tblGrid>
                <a:gridCol w="1608661"/>
                <a:gridCol w="1608661"/>
              </a:tblGrid>
              <a:tr h="292407">
                <a:tc>
                  <a:txBody>
                    <a:bodyPr/>
                    <a:lstStyle/>
                    <a:p>
                      <a:r>
                        <a:rPr lang="en-US" sz="1400" dirty="0" smtClean="0">
                          <a:latin typeface="Arial"/>
                          <a:cs typeface="Arial"/>
                        </a:rPr>
                        <a:t>Liabilities ($M)</a:t>
                      </a:r>
                      <a:endParaRPr lang="en-US" sz="1400" dirty="0">
                        <a:latin typeface="Arial"/>
                        <a:cs typeface="Arial"/>
                      </a:endParaRPr>
                    </a:p>
                  </a:txBody>
                  <a:tcPr marL="72390" marR="72390" marT="36194" marB="36194">
                    <a:solidFill>
                      <a:srgbClr val="7D0102"/>
                    </a:solidFill>
                  </a:tcPr>
                </a:tc>
                <a:tc>
                  <a:txBody>
                    <a:bodyPr/>
                    <a:lstStyle/>
                    <a:p>
                      <a:pPr algn="r"/>
                      <a:r>
                        <a:rPr lang="en-US" sz="1400" dirty="0" smtClean="0">
                          <a:latin typeface="Arial"/>
                          <a:cs typeface="Arial"/>
                        </a:rPr>
                        <a:t>1964</a:t>
                      </a:r>
                      <a:endParaRPr lang="en-US" sz="1400" dirty="0">
                        <a:latin typeface="Arial"/>
                        <a:cs typeface="Arial"/>
                      </a:endParaRPr>
                    </a:p>
                  </a:txBody>
                  <a:tcPr marL="72390" marR="72390" marT="36194" marB="36194">
                    <a:solidFill>
                      <a:srgbClr val="7D0102"/>
                    </a:solidFill>
                  </a:tcPr>
                </a:tc>
              </a:tr>
              <a:tr h="292407">
                <a:tc>
                  <a:txBody>
                    <a:bodyPr/>
                    <a:lstStyle/>
                    <a:p>
                      <a:r>
                        <a:rPr lang="en-US" sz="1400" dirty="0" smtClean="0">
                          <a:latin typeface="Arial"/>
                          <a:cs typeface="Arial"/>
                        </a:rPr>
                        <a:t>Travelers</a:t>
                      </a:r>
                      <a:r>
                        <a:rPr lang="en-US" sz="1400" baseline="0" dirty="0" smtClean="0">
                          <a:latin typeface="Arial"/>
                          <a:cs typeface="Arial"/>
                        </a:rPr>
                        <a:t> Checks</a:t>
                      </a:r>
                      <a:endParaRPr lang="en-US" sz="1400" dirty="0" smtClean="0">
                        <a:latin typeface="Arial"/>
                        <a:cs typeface="Arial"/>
                      </a:endParaRPr>
                    </a:p>
                  </a:txBody>
                  <a:tcPr marL="72390" marR="72390" marT="36194" marB="36194"/>
                </a:tc>
                <a:tc>
                  <a:txBody>
                    <a:bodyPr/>
                    <a:lstStyle/>
                    <a:p>
                      <a:pPr algn="r"/>
                      <a:r>
                        <a:rPr lang="en-US" sz="1400" dirty="0" smtClean="0">
                          <a:latin typeface="Arial"/>
                          <a:cs typeface="Arial"/>
                        </a:rPr>
                        <a:t>525.7</a:t>
                      </a:r>
                      <a:endParaRPr lang="en-US" sz="1400" dirty="0">
                        <a:latin typeface="Arial"/>
                        <a:cs typeface="Arial"/>
                      </a:endParaRPr>
                    </a:p>
                  </a:txBody>
                  <a:tcPr marL="72390" marR="72390" marT="36194" marB="36194"/>
                </a:tc>
              </a:tr>
              <a:tr h="512426">
                <a:tc>
                  <a:txBody>
                    <a:bodyPr/>
                    <a:lstStyle/>
                    <a:p>
                      <a:r>
                        <a:rPr lang="en-US" sz="1400" dirty="0" smtClean="0">
                          <a:latin typeface="Arial"/>
                          <a:cs typeface="Arial"/>
                        </a:rPr>
                        <a:t>Customer deposits</a:t>
                      </a:r>
                      <a:endParaRPr lang="en-US" sz="1400" dirty="0">
                        <a:latin typeface="Arial"/>
                        <a:cs typeface="Arial"/>
                      </a:endParaRPr>
                    </a:p>
                  </a:txBody>
                  <a:tcPr marL="72390" marR="72390" marT="36194" marB="36194"/>
                </a:tc>
                <a:tc>
                  <a:txBody>
                    <a:bodyPr/>
                    <a:lstStyle/>
                    <a:p>
                      <a:pPr algn="r"/>
                      <a:r>
                        <a:rPr lang="en-US" sz="1400" dirty="0" smtClean="0">
                          <a:latin typeface="Arial"/>
                          <a:cs typeface="Arial"/>
                        </a:rPr>
                        <a:t>$387.7</a:t>
                      </a:r>
                      <a:endParaRPr lang="en-US" sz="1400" dirty="0">
                        <a:latin typeface="Arial"/>
                        <a:cs typeface="Arial"/>
                      </a:endParaRPr>
                    </a:p>
                  </a:txBody>
                  <a:tcPr marL="72390" marR="72390" marT="36194" marB="36194"/>
                </a:tc>
              </a:tr>
              <a:tr h="292407">
                <a:tc>
                  <a:txBody>
                    <a:bodyPr/>
                    <a:lstStyle/>
                    <a:p>
                      <a:r>
                        <a:rPr lang="en-US" sz="1400" dirty="0" smtClean="0">
                          <a:latin typeface="Arial"/>
                          <a:cs typeface="Arial"/>
                        </a:rPr>
                        <a:t>Depository</a:t>
                      </a:r>
                      <a:r>
                        <a:rPr lang="en-US" sz="1400" baseline="0" dirty="0" smtClean="0">
                          <a:latin typeface="Arial"/>
                          <a:cs typeface="Arial"/>
                        </a:rPr>
                        <a:t> bonds</a:t>
                      </a:r>
                      <a:endParaRPr lang="en-US" sz="1400" dirty="0">
                        <a:latin typeface="Arial"/>
                        <a:cs typeface="Arial"/>
                      </a:endParaRPr>
                    </a:p>
                  </a:txBody>
                  <a:tcPr marL="72390" marR="72390" marT="36194" marB="36194"/>
                </a:tc>
                <a:tc>
                  <a:txBody>
                    <a:bodyPr/>
                    <a:lstStyle/>
                    <a:p>
                      <a:pPr algn="r"/>
                      <a:r>
                        <a:rPr lang="en-US" sz="1400" dirty="0" smtClean="0">
                          <a:latin typeface="Arial"/>
                          <a:cs typeface="Arial"/>
                        </a:rPr>
                        <a:t>40.0</a:t>
                      </a:r>
                      <a:endParaRPr lang="en-US" sz="1400" dirty="0">
                        <a:latin typeface="Arial"/>
                        <a:cs typeface="Arial"/>
                      </a:endParaRPr>
                    </a:p>
                  </a:txBody>
                  <a:tcPr marL="72390" marR="72390" marT="36194" marB="36194"/>
                </a:tc>
              </a:tr>
              <a:tr h="512426">
                <a:tc>
                  <a:txBody>
                    <a:bodyPr/>
                    <a:lstStyle/>
                    <a:p>
                      <a:r>
                        <a:rPr lang="en-US" sz="1400" dirty="0" smtClean="0">
                          <a:latin typeface="Arial"/>
                          <a:cs typeface="Arial"/>
                        </a:rPr>
                        <a:t>Acceptances outstanding</a:t>
                      </a:r>
                      <a:endParaRPr lang="en-US" sz="1400" dirty="0">
                        <a:latin typeface="Arial"/>
                        <a:cs typeface="Arial"/>
                      </a:endParaRPr>
                    </a:p>
                  </a:txBody>
                  <a:tcPr marL="72390" marR="72390" marT="36194" marB="36194"/>
                </a:tc>
                <a:tc>
                  <a:txBody>
                    <a:bodyPr/>
                    <a:lstStyle/>
                    <a:p>
                      <a:pPr algn="r"/>
                      <a:r>
                        <a:rPr lang="en-US" sz="1400" dirty="0" smtClean="0">
                          <a:latin typeface="Arial"/>
                          <a:cs typeface="Arial"/>
                        </a:rPr>
                        <a:t>$16.8</a:t>
                      </a:r>
                      <a:endParaRPr lang="en-US" sz="1400" dirty="0">
                        <a:latin typeface="Arial"/>
                        <a:cs typeface="Arial"/>
                      </a:endParaRPr>
                    </a:p>
                  </a:txBody>
                  <a:tcPr marL="72390" marR="72390" marT="36194" marB="36194"/>
                </a:tc>
              </a:tr>
              <a:tr h="292407">
                <a:tc>
                  <a:txBody>
                    <a:bodyPr/>
                    <a:lstStyle/>
                    <a:p>
                      <a:r>
                        <a:rPr lang="en-US" sz="1400" dirty="0" smtClean="0">
                          <a:latin typeface="Arial"/>
                          <a:cs typeface="Arial"/>
                        </a:rPr>
                        <a:t>Other</a:t>
                      </a:r>
                      <a:endParaRPr lang="en-US" sz="1400" dirty="0">
                        <a:latin typeface="Arial"/>
                        <a:cs typeface="Arial"/>
                      </a:endParaRPr>
                    </a:p>
                  </a:txBody>
                  <a:tcPr marL="72390" marR="72390" marT="36194" marB="36194"/>
                </a:tc>
                <a:tc>
                  <a:txBody>
                    <a:bodyPr/>
                    <a:lstStyle/>
                    <a:p>
                      <a:pPr algn="r"/>
                      <a:r>
                        <a:rPr lang="en-US" sz="1400" dirty="0" smtClean="0">
                          <a:latin typeface="Arial"/>
                          <a:cs typeface="Arial"/>
                        </a:rPr>
                        <a:t>69.0</a:t>
                      </a:r>
                      <a:endParaRPr lang="en-US" sz="1400" dirty="0">
                        <a:latin typeface="Arial"/>
                        <a:cs typeface="Arial"/>
                      </a:endParaRPr>
                    </a:p>
                  </a:txBody>
                  <a:tcPr marL="72390" marR="72390" marT="36194" marB="36194"/>
                </a:tc>
              </a:tr>
              <a:tr h="292407">
                <a:tc>
                  <a:txBody>
                    <a:bodyPr/>
                    <a:lstStyle/>
                    <a:p>
                      <a:r>
                        <a:rPr lang="en-US" sz="1400" b="1" dirty="0" smtClean="0">
                          <a:latin typeface="Arial"/>
                          <a:cs typeface="Arial"/>
                        </a:rPr>
                        <a:t>Total liabilities</a:t>
                      </a:r>
                      <a:endParaRPr lang="en-US" sz="1400" b="1" dirty="0">
                        <a:latin typeface="Arial"/>
                        <a:cs typeface="Arial"/>
                      </a:endParaRPr>
                    </a:p>
                  </a:txBody>
                  <a:tcPr marL="72390" marR="72390" marT="36194" marB="36194"/>
                </a:tc>
                <a:tc>
                  <a:txBody>
                    <a:bodyPr/>
                    <a:lstStyle/>
                    <a:p>
                      <a:pPr algn="r"/>
                      <a:r>
                        <a:rPr lang="en-US" sz="1400" b="1" dirty="0" smtClean="0">
                          <a:latin typeface="Arial"/>
                          <a:cs typeface="Arial"/>
                        </a:rPr>
                        <a:t>$1039.2</a:t>
                      </a:r>
                      <a:endParaRPr lang="en-US" sz="1400" b="1" dirty="0">
                        <a:latin typeface="Arial"/>
                        <a:cs typeface="Arial"/>
                      </a:endParaRPr>
                    </a:p>
                  </a:txBody>
                  <a:tcPr marL="72390" marR="72390" marT="36194" marB="36194"/>
                </a:tc>
              </a:tr>
              <a:tr h="512426">
                <a:tc>
                  <a:txBody>
                    <a:bodyPr/>
                    <a:lstStyle/>
                    <a:p>
                      <a:r>
                        <a:rPr lang="en-US" sz="1400" dirty="0" smtClean="0">
                          <a:latin typeface="Arial"/>
                          <a:cs typeface="Arial"/>
                        </a:rPr>
                        <a:t>Shareholder Equity</a:t>
                      </a:r>
                      <a:endParaRPr lang="en-US" sz="1400" dirty="0">
                        <a:latin typeface="Arial"/>
                        <a:cs typeface="Arial"/>
                      </a:endParaRPr>
                    </a:p>
                  </a:txBody>
                  <a:tcPr marL="72390" marR="72390" marT="36194" marB="36194"/>
                </a:tc>
                <a:tc>
                  <a:txBody>
                    <a:bodyPr/>
                    <a:lstStyle/>
                    <a:p>
                      <a:pPr algn="r"/>
                      <a:r>
                        <a:rPr lang="en-US" sz="1400" dirty="0" smtClean="0">
                          <a:latin typeface="Arial"/>
                          <a:cs typeface="Arial"/>
                        </a:rPr>
                        <a:t>$83.6</a:t>
                      </a:r>
                      <a:endParaRPr lang="en-US" sz="1400" dirty="0">
                        <a:latin typeface="Arial"/>
                        <a:cs typeface="Arial"/>
                      </a:endParaRPr>
                    </a:p>
                  </a:txBody>
                  <a:tcPr marL="72390" marR="72390" marT="36194" marB="36194"/>
                </a:tc>
              </a:tr>
              <a:tr h="292407">
                <a:tc>
                  <a:txBody>
                    <a:bodyPr/>
                    <a:lstStyle/>
                    <a:p>
                      <a:r>
                        <a:rPr lang="en-US" sz="1400" b="1" dirty="0" smtClean="0">
                          <a:latin typeface="Arial"/>
                          <a:cs typeface="Arial"/>
                        </a:rPr>
                        <a:t>Equity + Debt</a:t>
                      </a:r>
                      <a:endParaRPr lang="en-US" sz="1400" b="1" dirty="0">
                        <a:latin typeface="Arial"/>
                        <a:cs typeface="Arial"/>
                      </a:endParaRPr>
                    </a:p>
                  </a:txBody>
                  <a:tcPr marL="72390" marR="72390" marT="36194" marB="36194"/>
                </a:tc>
                <a:tc>
                  <a:txBody>
                    <a:bodyPr/>
                    <a:lstStyle/>
                    <a:p>
                      <a:pPr algn="r"/>
                      <a:r>
                        <a:rPr lang="en-US" sz="1400" b="1" dirty="0" smtClean="0">
                          <a:latin typeface="Arial"/>
                          <a:cs typeface="Arial"/>
                        </a:rPr>
                        <a:t>$1,122.8</a:t>
                      </a:r>
                      <a:endParaRPr lang="en-US" sz="1400" b="1" dirty="0">
                        <a:latin typeface="Arial"/>
                        <a:cs typeface="Arial"/>
                      </a:endParaRPr>
                    </a:p>
                  </a:txBody>
                  <a:tcPr marL="72390" marR="72390" marT="36194" marB="36194"/>
                </a:tc>
              </a:tr>
            </a:tbl>
          </a:graphicData>
        </a:graphic>
      </p:graphicFrame>
      <p:sp>
        <p:nvSpPr>
          <p:cNvPr id="9" name="Rectangle 8"/>
          <p:cNvSpPr/>
          <p:nvPr/>
        </p:nvSpPr>
        <p:spPr>
          <a:xfrm>
            <a:off x="7565426" y="2578101"/>
            <a:ext cx="628045" cy="800099"/>
          </a:xfrm>
          <a:prstGeom prst="rect">
            <a:avLst/>
          </a:prstGeom>
          <a:noFill/>
          <a:ln w="60325">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2034657" y="5775868"/>
            <a:ext cx="5570756" cy="369332"/>
          </a:xfrm>
          <a:prstGeom prst="rect">
            <a:avLst/>
          </a:prstGeom>
        </p:spPr>
        <p:txBody>
          <a:bodyPr wrap="none">
            <a:spAutoFit/>
          </a:bodyPr>
          <a:lstStyle/>
          <a:p>
            <a:pPr algn="ctr"/>
            <a:r>
              <a:rPr lang="en-US" b="1" dirty="0">
                <a:solidFill>
                  <a:srgbClr val="4575AB"/>
                </a:solidFill>
                <a:latin typeface="Arial"/>
                <a:cs typeface="Arial"/>
              </a:rPr>
              <a:t>Float</a:t>
            </a:r>
            <a:r>
              <a:rPr lang="en-US" b="1" dirty="0">
                <a:latin typeface="Arial"/>
                <a:cs typeface="Arial"/>
              </a:rPr>
              <a:t> / </a:t>
            </a:r>
            <a:r>
              <a:rPr lang="en-US" b="1" dirty="0" smtClean="0">
                <a:latin typeface="Arial"/>
                <a:cs typeface="Arial"/>
              </a:rPr>
              <a:t>(</a:t>
            </a:r>
            <a:r>
              <a:rPr lang="en-US" b="1" dirty="0" smtClean="0">
                <a:solidFill>
                  <a:srgbClr val="D0C11D"/>
                </a:solidFill>
                <a:latin typeface="Arial"/>
                <a:cs typeface="Arial"/>
              </a:rPr>
              <a:t>AR </a:t>
            </a:r>
            <a:r>
              <a:rPr lang="en-US" b="1" dirty="0" smtClean="0">
                <a:latin typeface="Arial"/>
                <a:cs typeface="Arial"/>
              </a:rPr>
              <a:t>+</a:t>
            </a:r>
            <a:r>
              <a:rPr lang="en-US" b="1" dirty="0" smtClean="0">
                <a:solidFill>
                  <a:srgbClr val="D0C11D"/>
                </a:solidFill>
                <a:latin typeface="Arial"/>
                <a:cs typeface="Arial"/>
              </a:rPr>
              <a:t> </a:t>
            </a:r>
            <a:r>
              <a:rPr lang="en-US" b="1" dirty="0" smtClean="0">
                <a:solidFill>
                  <a:srgbClr val="16A612"/>
                </a:solidFill>
                <a:latin typeface="Arial"/>
                <a:cs typeface="Arial"/>
              </a:rPr>
              <a:t>INV*</a:t>
            </a:r>
            <a:r>
              <a:rPr lang="en-US" b="1" dirty="0" smtClean="0">
                <a:solidFill>
                  <a:srgbClr val="D0C11D"/>
                </a:solidFill>
                <a:latin typeface="Arial"/>
                <a:cs typeface="Arial"/>
              </a:rPr>
              <a:t> </a:t>
            </a:r>
            <a:r>
              <a:rPr lang="en-US" b="1" dirty="0" smtClean="0">
                <a:latin typeface="Arial"/>
                <a:cs typeface="Arial"/>
              </a:rPr>
              <a:t>+</a:t>
            </a:r>
            <a:r>
              <a:rPr lang="en-US" b="1" dirty="0" smtClean="0">
                <a:solidFill>
                  <a:srgbClr val="D0C11D"/>
                </a:solidFill>
                <a:latin typeface="Arial"/>
                <a:cs typeface="Arial"/>
              </a:rPr>
              <a:t> </a:t>
            </a:r>
            <a:r>
              <a:rPr lang="en-US" b="1" dirty="0" smtClean="0">
                <a:solidFill>
                  <a:schemeClr val="accent6">
                    <a:lumMod val="75000"/>
                  </a:schemeClr>
                </a:solidFill>
                <a:latin typeface="Arial"/>
                <a:cs typeface="Arial"/>
              </a:rPr>
              <a:t>PPE</a:t>
            </a:r>
            <a:r>
              <a:rPr lang="en-US" b="1" dirty="0" smtClean="0">
                <a:latin typeface="Arial"/>
                <a:cs typeface="Arial"/>
              </a:rPr>
              <a:t>)</a:t>
            </a:r>
            <a:r>
              <a:rPr lang="en-US" b="1" dirty="0" smtClean="0">
                <a:solidFill>
                  <a:srgbClr val="D0C11D"/>
                </a:solidFill>
                <a:latin typeface="Arial"/>
                <a:cs typeface="Arial"/>
              </a:rPr>
              <a:t> </a:t>
            </a:r>
            <a:r>
              <a:rPr lang="en-US" b="1" dirty="0" smtClean="0">
                <a:latin typeface="Arial"/>
                <a:cs typeface="Arial"/>
              </a:rPr>
              <a:t> </a:t>
            </a:r>
            <a:r>
              <a:rPr lang="en-US" b="1" dirty="0">
                <a:latin typeface="Arial"/>
                <a:cs typeface="Arial"/>
              </a:rPr>
              <a:t>= </a:t>
            </a:r>
            <a:r>
              <a:rPr lang="en-US" b="1" dirty="0" smtClean="0">
                <a:latin typeface="Arial"/>
                <a:cs typeface="Arial"/>
              </a:rPr>
              <a:t>153%</a:t>
            </a:r>
            <a:r>
              <a:rPr lang="en-US" b="1" dirty="0">
                <a:latin typeface="Arial"/>
                <a:cs typeface="Arial"/>
              </a:rPr>
              <a:t>. This is </a:t>
            </a:r>
            <a:r>
              <a:rPr lang="en-US" b="1" dirty="0" smtClean="0">
                <a:latin typeface="Arial"/>
                <a:cs typeface="Arial"/>
              </a:rPr>
              <a:t>FA </a:t>
            </a:r>
            <a:r>
              <a:rPr lang="en-US" b="1" dirty="0">
                <a:latin typeface="Arial"/>
                <a:cs typeface="Arial"/>
              </a:rPr>
              <a:t>ratio</a:t>
            </a:r>
            <a:endParaRPr lang="en-US" dirty="0">
              <a:latin typeface="Arial"/>
              <a:cs typeface="Arial"/>
            </a:endParaRPr>
          </a:p>
        </p:txBody>
      </p:sp>
      <p:sp>
        <p:nvSpPr>
          <p:cNvPr id="10" name="Rectangle 9"/>
          <p:cNvSpPr/>
          <p:nvPr/>
        </p:nvSpPr>
        <p:spPr>
          <a:xfrm>
            <a:off x="3390900" y="3776133"/>
            <a:ext cx="575744" cy="262465"/>
          </a:xfrm>
          <a:prstGeom prst="rect">
            <a:avLst/>
          </a:prstGeom>
          <a:noFill/>
          <a:ln w="60325">
            <a:solidFill>
              <a:srgbClr val="D0C11D"/>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3310467" y="2895599"/>
            <a:ext cx="643477" cy="262465"/>
          </a:xfrm>
          <a:prstGeom prst="rect">
            <a:avLst/>
          </a:prstGeom>
          <a:noFill/>
          <a:ln w="60325">
            <a:solidFill>
              <a:srgbClr val="16A612"/>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3323167" y="4648199"/>
            <a:ext cx="643477" cy="262465"/>
          </a:xfrm>
          <a:prstGeom prst="rect">
            <a:avLst/>
          </a:prstGeom>
          <a:noFill/>
          <a:ln w="60325">
            <a:solidFill>
              <a:schemeClr val="accent6">
                <a:lumMod val="75000"/>
              </a:schemeClr>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2791646" y="6210785"/>
            <a:ext cx="3801961" cy="230832"/>
          </a:xfrm>
          <a:prstGeom prst="rect">
            <a:avLst/>
          </a:prstGeom>
        </p:spPr>
        <p:txBody>
          <a:bodyPr wrap="none">
            <a:spAutoFit/>
          </a:bodyPr>
          <a:lstStyle/>
          <a:p>
            <a:pPr algn="ctr"/>
            <a:r>
              <a:rPr lang="en-US" sz="900" b="1" dirty="0" smtClean="0">
                <a:latin typeface="Arial"/>
                <a:cs typeface="Arial"/>
              </a:rPr>
              <a:t>*I am treating the securities portfolio as inventory in this example.</a:t>
            </a:r>
            <a:endParaRPr lang="en-US" sz="900" dirty="0"/>
          </a:p>
        </p:txBody>
      </p:sp>
    </p:spTree>
    <p:extLst>
      <p:ext uri="{BB962C8B-B14F-4D97-AF65-F5344CB8AC3E}">
        <p14:creationId xmlns:p14="http://schemas.microsoft.com/office/powerpoint/2010/main" val="3489146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5600" y="241310"/>
            <a:ext cx="8636000" cy="549069"/>
          </a:xfrm>
        </p:spPr>
        <p:txBody>
          <a:bodyPr>
            <a:normAutofit/>
          </a:bodyPr>
          <a:lstStyle/>
          <a:p>
            <a:pPr algn="l"/>
            <a:r>
              <a:rPr lang="en-US" sz="2400" b="1" dirty="0" smtClean="0">
                <a:latin typeface="Arial"/>
                <a:cs typeface="Arial"/>
              </a:rPr>
              <a:t>Understanding the Floating Assets ratio</a:t>
            </a:r>
            <a:endParaRPr lang="en-US" sz="2400" b="1" dirty="0">
              <a:latin typeface="Arial"/>
              <a:cs typeface="Arial"/>
            </a:endParaRPr>
          </a:p>
        </p:txBody>
      </p:sp>
      <p:sp>
        <p:nvSpPr>
          <p:cNvPr id="3" name="Subtitle 2"/>
          <p:cNvSpPr>
            <a:spLocks noGrp="1"/>
          </p:cNvSpPr>
          <p:nvPr>
            <p:ph type="subTitle" idx="1"/>
          </p:nvPr>
        </p:nvSpPr>
        <p:spPr>
          <a:xfrm>
            <a:off x="0" y="927101"/>
            <a:ext cx="9144000" cy="990599"/>
          </a:xfrm>
          <a:solidFill>
            <a:srgbClr val="800000"/>
          </a:solidFill>
        </p:spPr>
        <p:txBody>
          <a:bodyPr vert="horz" lIns="457200" tIns="45720" rIns="457200" bIns="45720" rtlCol="0" anchor="ctr" anchorCtr="0">
            <a:noAutofit/>
          </a:bodyPr>
          <a:lstStyle/>
          <a:p>
            <a:pPr algn="l">
              <a:lnSpc>
                <a:spcPct val="120000"/>
              </a:lnSpc>
              <a:tabLst>
                <a:tab pos="8750300" algn="l"/>
              </a:tabLst>
            </a:pPr>
            <a:r>
              <a:rPr lang="en-US" sz="1800" b="1" dirty="0" smtClean="0">
                <a:solidFill>
                  <a:schemeClr val="bg1"/>
                </a:solidFill>
              </a:rPr>
              <a:t>Nothing inspires more questions than the specific balance sheet line items chosen for the denominator of the FA ratio.</a:t>
            </a:r>
            <a:endParaRPr lang="en-US" sz="1800" b="1" dirty="0">
              <a:solidFill>
                <a:schemeClr val="bg1"/>
              </a:solidFill>
            </a:endParaRPr>
          </a:p>
        </p:txBody>
      </p:sp>
      <p:cxnSp>
        <p:nvCxnSpPr>
          <p:cNvPr id="8" name="Straight Connector 7"/>
          <p:cNvCxnSpPr/>
          <p:nvPr/>
        </p:nvCxnSpPr>
        <p:spPr>
          <a:xfrm>
            <a:off x="0" y="780649"/>
            <a:ext cx="9144000" cy="0"/>
          </a:xfrm>
          <a:prstGeom prst="line">
            <a:avLst/>
          </a:prstGeom>
          <a:ln>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9" name="Subtitle 2"/>
          <p:cNvSpPr txBox="1">
            <a:spLocks/>
          </p:cNvSpPr>
          <p:nvPr/>
        </p:nvSpPr>
        <p:spPr>
          <a:xfrm>
            <a:off x="385032" y="2051870"/>
            <a:ext cx="8758968" cy="4806130"/>
          </a:xfrm>
          <a:prstGeom prst="rect">
            <a:avLst/>
          </a:prstGeom>
        </p:spPr>
        <p:txBody>
          <a:bodyPr vert="horz" lIns="0" tIns="45720" rIns="45720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Arial"/>
                <a:ea typeface="+mn-ea"/>
                <a:cs typeface="Arial"/>
              </a:defRPr>
            </a:lvl2pPr>
            <a:lvl3pPr marL="914400" indent="0" algn="ctr" defTabSz="457200" rtl="0" eaLnBrk="1" latinLnBrk="0" hangingPunct="1">
              <a:spcBef>
                <a:spcPct val="20000"/>
              </a:spcBef>
              <a:buFont typeface="Arial"/>
              <a:buNone/>
              <a:defRPr sz="2400" kern="1200">
                <a:solidFill>
                  <a:schemeClr val="tx1">
                    <a:tint val="75000"/>
                  </a:schemeClr>
                </a:solidFill>
                <a:latin typeface="Arial"/>
                <a:ea typeface="+mn-ea"/>
                <a:cs typeface="Arial"/>
              </a:defRPr>
            </a:lvl3pPr>
            <a:lvl4pPr marL="13716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4pPr>
            <a:lvl5pPr marL="18288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lnSpc>
                <a:spcPct val="120000"/>
              </a:lnSpc>
              <a:spcBef>
                <a:spcPts val="800"/>
              </a:spcBef>
              <a:buFont typeface="Wingdings" charset="2"/>
              <a:buChar char="v"/>
            </a:pPr>
            <a:r>
              <a:rPr lang="en-US" sz="1800" b="1" dirty="0" smtClean="0">
                <a:solidFill>
                  <a:schemeClr val="tx1"/>
                </a:solidFill>
              </a:rPr>
              <a:t>Other line items are too volatile from company to company</a:t>
            </a:r>
            <a:r>
              <a:rPr lang="en-US" sz="1800" dirty="0" smtClean="0">
                <a:solidFill>
                  <a:schemeClr val="tx1"/>
                </a:solidFill>
              </a:rPr>
              <a:t>: Every other line item on the left side of a balance sheet is, to some degree, discretionary. </a:t>
            </a:r>
          </a:p>
          <a:p>
            <a:pPr marL="914400" lvl="1" indent="-457200" algn="l">
              <a:lnSpc>
                <a:spcPct val="120000"/>
              </a:lnSpc>
              <a:spcBef>
                <a:spcPts val="800"/>
              </a:spcBef>
              <a:buFont typeface="Wingdings" charset="2"/>
              <a:buChar char="v"/>
            </a:pPr>
            <a:r>
              <a:rPr lang="en-US" sz="1400" b="1" dirty="0" smtClean="0">
                <a:solidFill>
                  <a:schemeClr val="tx1"/>
                </a:solidFill>
              </a:rPr>
              <a:t>Cash</a:t>
            </a:r>
            <a:r>
              <a:rPr lang="en-US" sz="1400" dirty="0" smtClean="0">
                <a:solidFill>
                  <a:schemeClr val="tx1"/>
                </a:solidFill>
              </a:rPr>
              <a:t>: Can be very low for recent PE IPOs, very high for mature tech companies, and extremely seasonal for retailers. Also, some management teams are more conservative than others, by their nature.</a:t>
            </a:r>
            <a:endParaRPr lang="en-US" sz="1400" b="1" dirty="0" smtClean="0">
              <a:solidFill>
                <a:schemeClr val="tx1"/>
              </a:solidFill>
            </a:endParaRPr>
          </a:p>
          <a:p>
            <a:pPr marL="914400" lvl="1" indent="-457200" algn="l">
              <a:lnSpc>
                <a:spcPct val="120000"/>
              </a:lnSpc>
              <a:spcBef>
                <a:spcPts val="800"/>
              </a:spcBef>
              <a:buFont typeface="Wingdings" charset="2"/>
              <a:buChar char="v"/>
            </a:pPr>
            <a:r>
              <a:rPr lang="en-US" sz="1400" b="1" dirty="0" smtClean="0">
                <a:solidFill>
                  <a:schemeClr val="tx1"/>
                </a:solidFill>
              </a:rPr>
              <a:t>Goodwill: </a:t>
            </a:r>
            <a:r>
              <a:rPr lang="en-US" sz="1400" dirty="0" smtClean="0">
                <a:solidFill>
                  <a:schemeClr val="tx1"/>
                </a:solidFill>
              </a:rPr>
              <a:t>Post 2002, not amortized. Can linger for long periods of time until sudden impairment. Also, requires funding only at moment of creation.</a:t>
            </a:r>
          </a:p>
          <a:p>
            <a:pPr marL="914400" lvl="1" indent="-457200" algn="l">
              <a:lnSpc>
                <a:spcPct val="120000"/>
              </a:lnSpc>
              <a:spcBef>
                <a:spcPts val="800"/>
              </a:spcBef>
              <a:buFont typeface="Wingdings" charset="2"/>
              <a:buChar char="v"/>
            </a:pPr>
            <a:r>
              <a:rPr lang="en-US" sz="1400" b="1" dirty="0" smtClean="0">
                <a:solidFill>
                  <a:schemeClr val="tx1"/>
                </a:solidFill>
              </a:rPr>
              <a:t>Intangibles</a:t>
            </a:r>
            <a:r>
              <a:rPr lang="en-US" sz="1400" dirty="0" smtClean="0">
                <a:solidFill>
                  <a:schemeClr val="tx1"/>
                </a:solidFill>
              </a:rPr>
              <a:t>: Once created via M&amp;A, this asset just sits there on the balance sheet, amortizing slightly. It is not an asset that flows or changes from quarter to quarter, and it is not an asset that requires ongoing, changing levels of funding from the right side of the balance sheet.</a:t>
            </a:r>
            <a:endParaRPr lang="en-US" sz="1400" b="1" dirty="0" smtClean="0">
              <a:solidFill>
                <a:schemeClr val="tx1"/>
              </a:solidFill>
            </a:endParaRPr>
          </a:p>
          <a:p>
            <a:pPr marL="457200" indent="-457200" algn="l">
              <a:lnSpc>
                <a:spcPct val="120000"/>
              </a:lnSpc>
              <a:spcBef>
                <a:spcPts val="800"/>
              </a:spcBef>
              <a:buFont typeface="Wingdings" charset="2"/>
              <a:buChar char="v"/>
            </a:pPr>
            <a:r>
              <a:rPr lang="en-US" sz="1800" b="1" dirty="0" smtClean="0">
                <a:solidFill>
                  <a:schemeClr val="tx1"/>
                </a:solidFill>
              </a:rPr>
              <a:t>AR + INV + PPE</a:t>
            </a:r>
            <a:r>
              <a:rPr lang="en-US" sz="1800" dirty="0" smtClean="0">
                <a:solidFill>
                  <a:schemeClr val="tx1"/>
                </a:solidFill>
              </a:rPr>
              <a:t>: They are required to operate the business, they flow and change over time, and they are subject to only limited managerial control compared to other line items. They are intrinsic to the business.</a:t>
            </a: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a:solidFill>
                <a:schemeClr val="tx1"/>
              </a:solidFill>
            </a:endParaRPr>
          </a:p>
        </p:txBody>
      </p:sp>
    </p:spTree>
    <p:extLst>
      <p:ext uri="{BB962C8B-B14F-4D97-AF65-F5344CB8AC3E}">
        <p14:creationId xmlns:p14="http://schemas.microsoft.com/office/powerpoint/2010/main" val="40951387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5600" y="241310"/>
            <a:ext cx="8636000" cy="549069"/>
          </a:xfrm>
        </p:spPr>
        <p:txBody>
          <a:bodyPr>
            <a:normAutofit/>
          </a:bodyPr>
          <a:lstStyle/>
          <a:p>
            <a:pPr algn="l"/>
            <a:r>
              <a:rPr lang="en-US" sz="2400" b="1" dirty="0" smtClean="0">
                <a:latin typeface="Arial"/>
                <a:cs typeface="Arial"/>
              </a:rPr>
              <a:t>Calculating float </a:t>
            </a:r>
            <a:r>
              <a:rPr lang="en-US" sz="2400" b="1" dirty="0" smtClean="0"/>
              <a:t>on </a:t>
            </a:r>
            <a:r>
              <a:rPr lang="en-US" sz="2400" b="1" dirty="0" smtClean="0">
                <a:latin typeface="Arial"/>
                <a:cs typeface="Arial"/>
              </a:rPr>
              <a:t>my </a:t>
            </a:r>
            <a:r>
              <a:rPr lang="en-US" sz="2400" b="1" dirty="0" err="1" smtClean="0">
                <a:latin typeface="Arial"/>
                <a:cs typeface="Arial"/>
              </a:rPr>
              <a:t>watchlist</a:t>
            </a:r>
            <a:r>
              <a:rPr lang="en-US" sz="2400" b="1" dirty="0" smtClean="0">
                <a:latin typeface="Arial"/>
                <a:cs typeface="Arial"/>
              </a:rPr>
              <a:t> rotations</a:t>
            </a:r>
            <a:endParaRPr lang="en-US" sz="2400" b="1" dirty="0">
              <a:latin typeface="Arial"/>
              <a:cs typeface="Arial"/>
            </a:endParaRPr>
          </a:p>
        </p:txBody>
      </p:sp>
      <p:sp>
        <p:nvSpPr>
          <p:cNvPr id="3" name="Subtitle 2"/>
          <p:cNvSpPr>
            <a:spLocks noGrp="1"/>
          </p:cNvSpPr>
          <p:nvPr>
            <p:ph type="subTitle" idx="1"/>
          </p:nvPr>
        </p:nvSpPr>
        <p:spPr>
          <a:xfrm>
            <a:off x="0" y="927101"/>
            <a:ext cx="9144000" cy="990599"/>
          </a:xfrm>
          <a:solidFill>
            <a:srgbClr val="800000"/>
          </a:solidFill>
        </p:spPr>
        <p:txBody>
          <a:bodyPr vert="horz" lIns="457200" tIns="45720" rIns="457200" bIns="45720" rtlCol="0" anchor="ctr" anchorCtr="0">
            <a:noAutofit/>
          </a:bodyPr>
          <a:lstStyle/>
          <a:p>
            <a:pPr algn="l">
              <a:lnSpc>
                <a:spcPct val="120000"/>
              </a:lnSpc>
              <a:tabLst>
                <a:tab pos="8750300" algn="l"/>
              </a:tabLst>
            </a:pPr>
            <a:r>
              <a:rPr lang="en-US" sz="1800" b="1" dirty="0" smtClean="0">
                <a:solidFill>
                  <a:schemeClr val="bg1"/>
                </a:solidFill>
              </a:rPr>
              <a:t>Remember my watch list from my 2012 presentation? I now record FA &amp; FL ratios (and recent changes to those ratios) for each company.</a:t>
            </a:r>
            <a:endParaRPr lang="en-US" sz="1800" b="1" dirty="0">
              <a:solidFill>
                <a:schemeClr val="bg1"/>
              </a:solidFill>
            </a:endParaRPr>
          </a:p>
        </p:txBody>
      </p:sp>
      <p:cxnSp>
        <p:nvCxnSpPr>
          <p:cNvPr id="8" name="Straight Connector 7"/>
          <p:cNvCxnSpPr/>
          <p:nvPr/>
        </p:nvCxnSpPr>
        <p:spPr>
          <a:xfrm>
            <a:off x="0" y="780649"/>
            <a:ext cx="9144000" cy="0"/>
          </a:xfrm>
          <a:prstGeom prst="line">
            <a:avLst/>
          </a:prstGeom>
          <a:ln>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p:nvPicPr>
        <p:blipFill>
          <a:blip r:embed="rId3"/>
          <a:stretch>
            <a:fillRect/>
          </a:stretch>
        </p:blipFill>
        <p:spPr>
          <a:xfrm>
            <a:off x="355600" y="2133683"/>
            <a:ext cx="4483100" cy="4416847"/>
          </a:xfrm>
          <a:prstGeom prst="rect">
            <a:avLst/>
          </a:prstGeom>
        </p:spPr>
      </p:pic>
      <p:sp>
        <p:nvSpPr>
          <p:cNvPr id="6" name="Subtitle 2"/>
          <p:cNvSpPr txBox="1">
            <a:spLocks/>
          </p:cNvSpPr>
          <p:nvPr/>
        </p:nvSpPr>
        <p:spPr>
          <a:xfrm>
            <a:off x="5147733" y="2692400"/>
            <a:ext cx="3843867" cy="3810000"/>
          </a:xfrm>
          <a:prstGeom prst="rect">
            <a:avLst/>
          </a:prstGeom>
        </p:spPr>
        <p:txBody>
          <a:bodyPr vert="horz" lIns="0" tIns="45720" rIns="45720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Arial"/>
                <a:ea typeface="+mn-ea"/>
                <a:cs typeface="Arial"/>
              </a:defRPr>
            </a:lvl2pPr>
            <a:lvl3pPr marL="914400" indent="0" algn="ctr" defTabSz="457200" rtl="0" eaLnBrk="1" latinLnBrk="0" hangingPunct="1">
              <a:spcBef>
                <a:spcPct val="20000"/>
              </a:spcBef>
              <a:buFont typeface="Arial"/>
              <a:buNone/>
              <a:defRPr sz="2400" kern="1200">
                <a:solidFill>
                  <a:schemeClr val="tx1">
                    <a:tint val="75000"/>
                  </a:schemeClr>
                </a:solidFill>
                <a:latin typeface="Arial"/>
                <a:ea typeface="+mn-ea"/>
                <a:cs typeface="Arial"/>
              </a:defRPr>
            </a:lvl3pPr>
            <a:lvl4pPr marL="13716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4pPr>
            <a:lvl5pPr marL="18288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lnSpc>
                <a:spcPct val="120000"/>
              </a:lnSpc>
              <a:spcBef>
                <a:spcPts val="800"/>
              </a:spcBef>
              <a:buFont typeface="Wingdings" charset="2"/>
              <a:buChar char="v"/>
            </a:pPr>
            <a:r>
              <a:rPr lang="en-US" sz="1800" dirty="0" smtClean="0">
                <a:solidFill>
                  <a:schemeClr val="tx1"/>
                </a:solidFill>
              </a:rPr>
              <a:t>Recalculated every time I rotate through my analysis of a company I follow</a:t>
            </a:r>
          </a:p>
          <a:p>
            <a:pPr marL="457200" indent="-457200" algn="l">
              <a:lnSpc>
                <a:spcPct val="120000"/>
              </a:lnSpc>
              <a:spcBef>
                <a:spcPts val="800"/>
              </a:spcBef>
              <a:buFont typeface="Wingdings" charset="2"/>
              <a:buChar char="v"/>
            </a:pPr>
            <a:r>
              <a:rPr lang="en-US" sz="1800" dirty="0" smtClean="0">
                <a:solidFill>
                  <a:schemeClr val="tx1"/>
                </a:solidFill>
              </a:rPr>
              <a:t>Also noted: direction up or down </a:t>
            </a:r>
            <a:r>
              <a:rPr lang="en-US" sz="1800" dirty="0" err="1" smtClean="0">
                <a:solidFill>
                  <a:schemeClr val="tx1"/>
                </a:solidFill>
              </a:rPr>
              <a:t>vs</a:t>
            </a:r>
            <a:r>
              <a:rPr lang="en-US" sz="1800" dirty="0" smtClean="0">
                <a:solidFill>
                  <a:schemeClr val="tx1"/>
                </a:solidFill>
              </a:rPr>
              <a:t> last review</a:t>
            </a:r>
            <a:endParaRPr lang="en-US" sz="1800" dirty="0">
              <a:solidFill>
                <a:schemeClr val="tx1"/>
              </a:solidFill>
            </a:endParaRPr>
          </a:p>
          <a:p>
            <a:pPr marL="457200" indent="-457200" algn="l">
              <a:lnSpc>
                <a:spcPct val="120000"/>
              </a:lnSpc>
              <a:spcBef>
                <a:spcPts val="800"/>
              </a:spcBef>
              <a:buFont typeface="Wingdings" charset="2"/>
              <a:buChar char="v"/>
            </a:pPr>
            <a:r>
              <a:rPr lang="en-US" sz="1800" dirty="0" smtClean="0">
                <a:solidFill>
                  <a:schemeClr val="tx1"/>
                </a:solidFill>
              </a:rPr>
              <a:t>If deciding between two potential purchases, I try to favor companies with strong float ratios.</a:t>
            </a: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a:solidFill>
                <a:schemeClr val="tx1"/>
              </a:solidFill>
            </a:endParaRPr>
          </a:p>
        </p:txBody>
      </p:sp>
    </p:spTree>
    <p:extLst>
      <p:ext uri="{BB962C8B-B14F-4D97-AF65-F5344CB8AC3E}">
        <p14:creationId xmlns:p14="http://schemas.microsoft.com/office/powerpoint/2010/main" val="42880655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5600" y="241310"/>
            <a:ext cx="8636000" cy="549069"/>
          </a:xfrm>
        </p:spPr>
        <p:txBody>
          <a:bodyPr>
            <a:normAutofit/>
          </a:bodyPr>
          <a:lstStyle/>
          <a:p>
            <a:pPr algn="l"/>
            <a:r>
              <a:rPr lang="en-US" sz="2400" b="1" dirty="0" smtClean="0">
                <a:latin typeface="Arial"/>
                <a:cs typeface="Arial"/>
              </a:rPr>
              <a:t>Contemporary Examples: </a:t>
            </a:r>
            <a:r>
              <a:rPr lang="en-US" sz="2400" b="1" dirty="0" smtClean="0"/>
              <a:t>IHS (IHS)</a:t>
            </a:r>
            <a:endParaRPr lang="en-US" sz="2400" b="1" dirty="0">
              <a:latin typeface="Arial"/>
              <a:cs typeface="Arial"/>
            </a:endParaRPr>
          </a:p>
        </p:txBody>
      </p:sp>
      <p:sp>
        <p:nvSpPr>
          <p:cNvPr id="3" name="Subtitle 2"/>
          <p:cNvSpPr>
            <a:spLocks noGrp="1"/>
          </p:cNvSpPr>
          <p:nvPr>
            <p:ph type="subTitle" idx="1"/>
          </p:nvPr>
        </p:nvSpPr>
        <p:spPr>
          <a:xfrm>
            <a:off x="0" y="927101"/>
            <a:ext cx="9144000" cy="990599"/>
          </a:xfrm>
          <a:solidFill>
            <a:srgbClr val="800000"/>
          </a:solidFill>
        </p:spPr>
        <p:txBody>
          <a:bodyPr vert="horz" lIns="457200" tIns="45720" rIns="457200" bIns="45720" rtlCol="0" anchor="ctr" anchorCtr="0">
            <a:noAutofit/>
          </a:bodyPr>
          <a:lstStyle/>
          <a:p>
            <a:pPr algn="l">
              <a:lnSpc>
                <a:spcPct val="120000"/>
              </a:lnSpc>
              <a:tabLst>
                <a:tab pos="8750300" algn="l"/>
              </a:tabLst>
            </a:pPr>
            <a:r>
              <a:rPr lang="en-US" sz="1800" b="1" dirty="0" smtClean="0">
                <a:solidFill>
                  <a:schemeClr val="bg1"/>
                </a:solidFill>
              </a:rPr>
              <a:t>IHS is a data, analytics, conference and consulting business serving several capital-intensive verticals. Its business, however, is asset light.</a:t>
            </a:r>
            <a:endParaRPr lang="en-US" sz="1800" b="1" dirty="0">
              <a:solidFill>
                <a:schemeClr val="bg1"/>
              </a:solidFill>
            </a:endParaRPr>
          </a:p>
        </p:txBody>
      </p:sp>
      <p:cxnSp>
        <p:nvCxnSpPr>
          <p:cNvPr id="8" name="Straight Connector 7"/>
          <p:cNvCxnSpPr/>
          <p:nvPr/>
        </p:nvCxnSpPr>
        <p:spPr>
          <a:xfrm>
            <a:off x="0" y="780649"/>
            <a:ext cx="9144000" cy="0"/>
          </a:xfrm>
          <a:prstGeom prst="line">
            <a:avLst/>
          </a:prstGeom>
          <a:ln>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3726668109"/>
              </p:ext>
            </p:extLst>
          </p:nvPr>
        </p:nvGraphicFramePr>
        <p:xfrm>
          <a:off x="355600" y="2201333"/>
          <a:ext cx="4064000" cy="3352800"/>
        </p:xfrm>
        <a:graphic>
          <a:graphicData uri="http://schemas.openxmlformats.org/drawingml/2006/table">
            <a:tbl>
              <a:tblPr firstRow="1" bandRow="1">
                <a:tableStyleId>{72833802-FEF1-4C79-8D5D-14CF1EAF98D9}</a:tableStyleId>
              </a:tblPr>
              <a:tblGrid>
                <a:gridCol w="2032000"/>
                <a:gridCol w="2032000"/>
              </a:tblGrid>
              <a:tr h="237490">
                <a:tc>
                  <a:txBody>
                    <a:bodyPr/>
                    <a:lstStyle/>
                    <a:p>
                      <a:r>
                        <a:rPr lang="en-US" sz="1600" dirty="0" smtClean="0">
                          <a:latin typeface="Arial"/>
                          <a:cs typeface="Arial"/>
                        </a:rPr>
                        <a:t>Assets ($M)</a:t>
                      </a:r>
                      <a:endParaRPr lang="en-US" sz="1600" dirty="0">
                        <a:latin typeface="Arial"/>
                        <a:cs typeface="Arial"/>
                      </a:endParaRPr>
                    </a:p>
                  </a:txBody>
                  <a:tcPr>
                    <a:solidFill>
                      <a:srgbClr val="800002"/>
                    </a:solidFill>
                  </a:tcPr>
                </a:tc>
                <a:tc>
                  <a:txBody>
                    <a:bodyPr/>
                    <a:lstStyle/>
                    <a:p>
                      <a:pPr algn="r"/>
                      <a:r>
                        <a:rPr lang="en-US" sz="1600" dirty="0" smtClean="0">
                          <a:latin typeface="Arial"/>
                          <a:cs typeface="Arial"/>
                        </a:rPr>
                        <a:t>2/28/15</a:t>
                      </a:r>
                      <a:endParaRPr lang="en-US" sz="1600" dirty="0">
                        <a:latin typeface="Arial"/>
                        <a:cs typeface="Arial"/>
                      </a:endParaRPr>
                    </a:p>
                  </a:txBody>
                  <a:tcPr>
                    <a:solidFill>
                      <a:srgbClr val="800002"/>
                    </a:solidFill>
                  </a:tcPr>
                </a:tc>
              </a:tr>
              <a:tr h="237490">
                <a:tc>
                  <a:txBody>
                    <a:bodyPr/>
                    <a:lstStyle/>
                    <a:p>
                      <a:r>
                        <a:rPr lang="en-US" sz="1600" dirty="0" smtClean="0">
                          <a:latin typeface="Arial"/>
                          <a:cs typeface="Arial"/>
                        </a:rPr>
                        <a:t>Cash</a:t>
                      </a:r>
                    </a:p>
                  </a:txBody>
                  <a:tcPr/>
                </a:tc>
                <a:tc>
                  <a:txBody>
                    <a:bodyPr/>
                    <a:lstStyle/>
                    <a:p>
                      <a:pPr algn="r"/>
                      <a:r>
                        <a:rPr lang="en-US" sz="1600" dirty="0" smtClean="0">
                          <a:latin typeface="Arial"/>
                          <a:cs typeface="Arial"/>
                        </a:rPr>
                        <a:t>$210</a:t>
                      </a:r>
                      <a:endParaRPr lang="en-US" sz="1600" dirty="0">
                        <a:latin typeface="Arial"/>
                        <a:cs typeface="Arial"/>
                      </a:endParaRPr>
                    </a:p>
                  </a:txBody>
                  <a:tcPr/>
                </a:tc>
              </a:tr>
              <a:tr h="237490">
                <a:tc>
                  <a:txBody>
                    <a:bodyPr/>
                    <a:lstStyle/>
                    <a:p>
                      <a:r>
                        <a:rPr lang="en-US" sz="1600" dirty="0" smtClean="0">
                          <a:latin typeface="Arial"/>
                          <a:cs typeface="Arial"/>
                        </a:rPr>
                        <a:t>A/R</a:t>
                      </a:r>
                      <a:endParaRPr lang="en-US" sz="1600" dirty="0">
                        <a:latin typeface="Arial"/>
                        <a:cs typeface="Arial"/>
                      </a:endParaRPr>
                    </a:p>
                  </a:txBody>
                  <a:tcPr/>
                </a:tc>
                <a:tc>
                  <a:txBody>
                    <a:bodyPr/>
                    <a:lstStyle/>
                    <a:p>
                      <a:pPr algn="r"/>
                      <a:r>
                        <a:rPr lang="en-US" sz="1600" dirty="0" smtClean="0">
                          <a:latin typeface="Arial"/>
                          <a:cs typeface="Arial"/>
                        </a:rPr>
                        <a:t>$439</a:t>
                      </a:r>
                      <a:endParaRPr lang="en-US" sz="1600" dirty="0">
                        <a:latin typeface="Arial"/>
                        <a:cs typeface="Arial"/>
                      </a:endParaRPr>
                    </a:p>
                  </a:txBody>
                  <a:tcPr/>
                </a:tc>
              </a:tr>
              <a:tr h="237490">
                <a:tc>
                  <a:txBody>
                    <a:bodyPr/>
                    <a:lstStyle/>
                    <a:p>
                      <a:r>
                        <a:rPr lang="en-US" sz="1600" dirty="0" smtClean="0">
                          <a:latin typeface="Arial"/>
                          <a:cs typeface="Arial"/>
                        </a:rPr>
                        <a:t>Deferred</a:t>
                      </a:r>
                      <a:r>
                        <a:rPr lang="en-US" sz="1600" baseline="0" dirty="0" smtClean="0">
                          <a:latin typeface="Arial"/>
                          <a:cs typeface="Arial"/>
                        </a:rPr>
                        <a:t> sub cost</a:t>
                      </a:r>
                      <a:endParaRPr lang="en-US" sz="1600" dirty="0">
                        <a:latin typeface="Arial"/>
                        <a:cs typeface="Arial"/>
                      </a:endParaRPr>
                    </a:p>
                  </a:txBody>
                  <a:tcPr/>
                </a:tc>
                <a:tc>
                  <a:txBody>
                    <a:bodyPr/>
                    <a:lstStyle/>
                    <a:p>
                      <a:pPr algn="r"/>
                      <a:r>
                        <a:rPr lang="en-US" sz="1600" dirty="0" smtClean="0">
                          <a:latin typeface="Arial"/>
                          <a:cs typeface="Arial"/>
                        </a:rPr>
                        <a:t>$63</a:t>
                      </a:r>
                    </a:p>
                  </a:txBody>
                  <a:tcPr/>
                </a:tc>
              </a:tr>
              <a:tr h="237490">
                <a:tc>
                  <a:txBody>
                    <a:bodyPr/>
                    <a:lstStyle/>
                    <a:p>
                      <a:r>
                        <a:rPr lang="en-US" sz="1600" dirty="0" smtClean="0">
                          <a:latin typeface="Arial"/>
                          <a:cs typeface="Arial"/>
                        </a:rPr>
                        <a:t>Taxes</a:t>
                      </a:r>
                      <a:endParaRPr lang="en-US" sz="1600" dirty="0">
                        <a:latin typeface="Arial"/>
                        <a:cs typeface="Arial"/>
                      </a:endParaRPr>
                    </a:p>
                  </a:txBody>
                  <a:tcPr/>
                </a:tc>
                <a:tc>
                  <a:txBody>
                    <a:bodyPr/>
                    <a:lstStyle/>
                    <a:p>
                      <a:pPr algn="r"/>
                      <a:r>
                        <a:rPr lang="en-US" sz="1600" dirty="0" smtClean="0">
                          <a:latin typeface="Arial"/>
                          <a:cs typeface="Arial"/>
                        </a:rPr>
                        <a:t>$65</a:t>
                      </a:r>
                    </a:p>
                  </a:txBody>
                  <a:tcPr/>
                </a:tc>
              </a:tr>
              <a:tr h="237490">
                <a:tc>
                  <a:txBody>
                    <a:bodyPr/>
                    <a:lstStyle/>
                    <a:p>
                      <a:r>
                        <a:rPr lang="en-US" sz="1600" dirty="0" smtClean="0">
                          <a:latin typeface="Arial"/>
                          <a:cs typeface="Arial"/>
                        </a:rPr>
                        <a:t>PPE</a:t>
                      </a:r>
                      <a:endParaRPr lang="en-US" sz="1600" dirty="0">
                        <a:latin typeface="Arial"/>
                        <a:cs typeface="Arial"/>
                      </a:endParaRPr>
                    </a:p>
                  </a:txBody>
                  <a:tcPr/>
                </a:tc>
                <a:tc>
                  <a:txBody>
                    <a:bodyPr/>
                    <a:lstStyle/>
                    <a:p>
                      <a:pPr algn="r"/>
                      <a:r>
                        <a:rPr lang="en-US" sz="1600" dirty="0" smtClean="0">
                          <a:latin typeface="Arial"/>
                          <a:cs typeface="Arial"/>
                        </a:rPr>
                        <a:t>$309</a:t>
                      </a:r>
                      <a:endParaRPr lang="en-US" sz="1600" dirty="0">
                        <a:latin typeface="Arial"/>
                        <a:cs typeface="Arial"/>
                      </a:endParaRPr>
                    </a:p>
                  </a:txBody>
                  <a:tcPr/>
                </a:tc>
              </a:tr>
              <a:tr h="237490">
                <a:tc>
                  <a:txBody>
                    <a:bodyPr/>
                    <a:lstStyle/>
                    <a:p>
                      <a:r>
                        <a:rPr lang="en-US" sz="1600" dirty="0" smtClean="0">
                          <a:latin typeface="Arial"/>
                          <a:cs typeface="Arial"/>
                        </a:rPr>
                        <a:t>Intangibles</a:t>
                      </a:r>
                      <a:endParaRPr lang="en-US" sz="1600" dirty="0">
                        <a:latin typeface="Arial"/>
                        <a:cs typeface="Arial"/>
                      </a:endParaRPr>
                    </a:p>
                  </a:txBody>
                  <a:tcPr/>
                </a:tc>
                <a:tc>
                  <a:txBody>
                    <a:bodyPr/>
                    <a:lstStyle/>
                    <a:p>
                      <a:pPr algn="r"/>
                      <a:r>
                        <a:rPr lang="en-US" sz="1600" dirty="0" smtClean="0">
                          <a:latin typeface="Arial"/>
                          <a:cs typeface="Arial"/>
                        </a:rPr>
                        <a:t>$1107</a:t>
                      </a:r>
                      <a:endParaRPr lang="en-US" sz="1600" dirty="0">
                        <a:latin typeface="Arial"/>
                        <a:cs typeface="Arial"/>
                      </a:endParaRPr>
                    </a:p>
                  </a:txBody>
                  <a:tcPr/>
                </a:tc>
              </a:tr>
              <a:tr h="237490">
                <a:tc>
                  <a:txBody>
                    <a:bodyPr/>
                    <a:lstStyle/>
                    <a:p>
                      <a:r>
                        <a:rPr lang="en-US" sz="1600" dirty="0" smtClean="0">
                          <a:latin typeface="Arial"/>
                          <a:cs typeface="Arial"/>
                        </a:rPr>
                        <a:t>Goodwill</a:t>
                      </a:r>
                      <a:endParaRPr lang="en-US" sz="1600" dirty="0">
                        <a:latin typeface="Arial"/>
                        <a:cs typeface="Arial"/>
                      </a:endParaRPr>
                    </a:p>
                  </a:txBody>
                  <a:tcPr/>
                </a:tc>
                <a:tc>
                  <a:txBody>
                    <a:bodyPr/>
                    <a:lstStyle/>
                    <a:p>
                      <a:pPr algn="r"/>
                      <a:r>
                        <a:rPr lang="en-US" sz="1600" dirty="0" smtClean="0">
                          <a:latin typeface="Arial"/>
                          <a:cs typeface="Arial"/>
                        </a:rPr>
                        <a:t>$3273</a:t>
                      </a:r>
                      <a:endParaRPr lang="en-US" sz="1600" dirty="0">
                        <a:latin typeface="Arial"/>
                        <a:cs typeface="Arial"/>
                      </a:endParaRPr>
                    </a:p>
                  </a:txBody>
                  <a:tcPr/>
                </a:tc>
              </a:tr>
              <a:tr h="237490">
                <a:tc>
                  <a:txBody>
                    <a:bodyPr/>
                    <a:lstStyle/>
                    <a:p>
                      <a:r>
                        <a:rPr lang="en-US" sz="1600" dirty="0" smtClean="0">
                          <a:latin typeface="Arial"/>
                          <a:cs typeface="Arial"/>
                        </a:rPr>
                        <a:t>Other</a:t>
                      </a:r>
                      <a:endParaRPr lang="en-US" sz="1600" dirty="0">
                        <a:latin typeface="Arial"/>
                        <a:cs typeface="Arial"/>
                      </a:endParaRPr>
                    </a:p>
                  </a:txBody>
                  <a:tcPr/>
                </a:tc>
                <a:tc>
                  <a:txBody>
                    <a:bodyPr/>
                    <a:lstStyle/>
                    <a:p>
                      <a:pPr algn="r"/>
                      <a:r>
                        <a:rPr lang="en-US" sz="1600" dirty="0" smtClean="0">
                          <a:latin typeface="Arial"/>
                          <a:cs typeface="Arial"/>
                        </a:rPr>
                        <a:t>$27</a:t>
                      </a:r>
                      <a:endParaRPr lang="en-US" sz="1600" dirty="0">
                        <a:latin typeface="Arial"/>
                        <a:cs typeface="Arial"/>
                      </a:endParaRPr>
                    </a:p>
                  </a:txBody>
                  <a:tcPr/>
                </a:tc>
              </a:tr>
              <a:tr h="237490">
                <a:tc>
                  <a:txBody>
                    <a:bodyPr/>
                    <a:lstStyle/>
                    <a:p>
                      <a:r>
                        <a:rPr lang="en-US" sz="1600" b="1" dirty="0" smtClean="0">
                          <a:latin typeface="Arial"/>
                          <a:cs typeface="Arial"/>
                        </a:rPr>
                        <a:t>Total Assets</a:t>
                      </a:r>
                      <a:endParaRPr lang="en-US" sz="1600" b="1" dirty="0">
                        <a:latin typeface="Arial"/>
                        <a:cs typeface="Arial"/>
                      </a:endParaRPr>
                    </a:p>
                  </a:txBody>
                  <a:tcPr/>
                </a:tc>
                <a:tc>
                  <a:txBody>
                    <a:bodyPr/>
                    <a:lstStyle/>
                    <a:p>
                      <a:pPr algn="r"/>
                      <a:r>
                        <a:rPr lang="en-US" sz="1600" b="1" dirty="0" smtClean="0">
                          <a:latin typeface="Arial"/>
                          <a:cs typeface="Arial"/>
                        </a:rPr>
                        <a:t>$5566</a:t>
                      </a:r>
                      <a:endParaRPr lang="en-US" sz="1600" b="1" dirty="0">
                        <a:latin typeface="Arial"/>
                        <a:cs typeface="Arial"/>
                      </a:endParaRPr>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794005432"/>
              </p:ext>
            </p:extLst>
          </p:nvPr>
        </p:nvGraphicFramePr>
        <p:xfrm>
          <a:off x="4741334" y="2201333"/>
          <a:ext cx="4064000" cy="3688080"/>
        </p:xfrm>
        <a:graphic>
          <a:graphicData uri="http://schemas.openxmlformats.org/drawingml/2006/table">
            <a:tbl>
              <a:tblPr firstRow="1" bandRow="1">
                <a:tableStyleId>{72833802-FEF1-4C79-8D5D-14CF1EAF98D9}</a:tableStyleId>
              </a:tblPr>
              <a:tblGrid>
                <a:gridCol w="2307166"/>
                <a:gridCol w="1756834"/>
              </a:tblGrid>
              <a:tr h="237490">
                <a:tc>
                  <a:txBody>
                    <a:bodyPr/>
                    <a:lstStyle/>
                    <a:p>
                      <a:r>
                        <a:rPr lang="en-US" sz="1600" dirty="0" smtClean="0">
                          <a:latin typeface="Arial"/>
                          <a:cs typeface="Arial"/>
                        </a:rPr>
                        <a:t>Liabilities ($M)</a:t>
                      </a:r>
                      <a:endParaRPr lang="en-US" sz="1600" dirty="0">
                        <a:latin typeface="Arial"/>
                        <a:cs typeface="Arial"/>
                      </a:endParaRPr>
                    </a:p>
                  </a:txBody>
                  <a:tcPr>
                    <a:solidFill>
                      <a:srgbClr val="7D0102"/>
                    </a:solidFill>
                  </a:tcPr>
                </a:tc>
                <a:tc>
                  <a:txBody>
                    <a:bodyPr/>
                    <a:lstStyle/>
                    <a:p>
                      <a:pPr algn="r"/>
                      <a:r>
                        <a:rPr lang="en-US" sz="1600" dirty="0" smtClean="0">
                          <a:latin typeface="Arial"/>
                          <a:cs typeface="Arial"/>
                        </a:rPr>
                        <a:t>2/28/15</a:t>
                      </a:r>
                      <a:endParaRPr lang="en-US" sz="1600" dirty="0">
                        <a:latin typeface="Arial"/>
                        <a:cs typeface="Arial"/>
                      </a:endParaRPr>
                    </a:p>
                  </a:txBody>
                  <a:tcPr>
                    <a:solidFill>
                      <a:srgbClr val="7D0102"/>
                    </a:solidFill>
                  </a:tcPr>
                </a:tc>
              </a:tr>
              <a:tr h="237490">
                <a:tc>
                  <a:txBody>
                    <a:bodyPr/>
                    <a:lstStyle/>
                    <a:p>
                      <a:r>
                        <a:rPr lang="en-US" sz="1600" dirty="0" smtClean="0">
                          <a:latin typeface="Arial"/>
                          <a:cs typeface="Arial"/>
                        </a:rPr>
                        <a:t>ST debt</a:t>
                      </a:r>
                    </a:p>
                  </a:txBody>
                  <a:tcPr/>
                </a:tc>
                <a:tc>
                  <a:txBody>
                    <a:bodyPr/>
                    <a:lstStyle/>
                    <a:p>
                      <a:pPr algn="r"/>
                      <a:r>
                        <a:rPr lang="en-US" sz="1600" dirty="0" smtClean="0">
                          <a:latin typeface="Arial"/>
                          <a:cs typeface="Arial"/>
                        </a:rPr>
                        <a:t>$36</a:t>
                      </a:r>
                      <a:endParaRPr lang="en-US" sz="1600" dirty="0">
                        <a:latin typeface="Arial"/>
                        <a:cs typeface="Arial"/>
                      </a:endParaRPr>
                    </a:p>
                  </a:txBody>
                  <a:tcPr/>
                </a:tc>
              </a:tr>
              <a:tr h="237490">
                <a:tc>
                  <a:txBody>
                    <a:bodyPr/>
                    <a:lstStyle/>
                    <a:p>
                      <a:r>
                        <a:rPr lang="en-US" sz="1600" dirty="0" smtClean="0">
                          <a:latin typeface="Arial"/>
                          <a:cs typeface="Arial"/>
                        </a:rPr>
                        <a:t>A/P</a:t>
                      </a:r>
                      <a:endParaRPr lang="en-US" sz="1600" dirty="0">
                        <a:latin typeface="Arial"/>
                        <a:cs typeface="Arial"/>
                      </a:endParaRPr>
                    </a:p>
                  </a:txBody>
                  <a:tcPr/>
                </a:tc>
                <a:tc>
                  <a:txBody>
                    <a:bodyPr/>
                    <a:lstStyle/>
                    <a:p>
                      <a:pPr algn="r"/>
                      <a:r>
                        <a:rPr lang="en-US" sz="1600" dirty="0" smtClean="0">
                          <a:latin typeface="Arial"/>
                          <a:cs typeface="Arial"/>
                        </a:rPr>
                        <a:t>$48</a:t>
                      </a:r>
                      <a:endParaRPr lang="en-US" sz="1600" dirty="0">
                        <a:latin typeface="Arial"/>
                        <a:cs typeface="Arial"/>
                      </a:endParaRPr>
                    </a:p>
                  </a:txBody>
                  <a:tcPr/>
                </a:tc>
              </a:tr>
              <a:tr h="237490">
                <a:tc>
                  <a:txBody>
                    <a:bodyPr/>
                    <a:lstStyle/>
                    <a:p>
                      <a:r>
                        <a:rPr lang="en-US" sz="1600" dirty="0" smtClean="0">
                          <a:latin typeface="Arial"/>
                          <a:cs typeface="Arial"/>
                        </a:rPr>
                        <a:t>Accrued compensation</a:t>
                      </a:r>
                      <a:endParaRPr lang="en-US" sz="1600" dirty="0">
                        <a:latin typeface="Arial"/>
                        <a:cs typeface="Arial"/>
                      </a:endParaRPr>
                    </a:p>
                  </a:txBody>
                  <a:tcPr/>
                </a:tc>
                <a:tc>
                  <a:txBody>
                    <a:bodyPr/>
                    <a:lstStyle/>
                    <a:p>
                      <a:pPr algn="r"/>
                      <a:r>
                        <a:rPr lang="en-US" sz="1600" dirty="0" smtClean="0">
                          <a:latin typeface="Arial"/>
                          <a:cs typeface="Arial"/>
                        </a:rPr>
                        <a:t>$56</a:t>
                      </a:r>
                      <a:endParaRPr lang="en-US" sz="1600" dirty="0">
                        <a:latin typeface="Arial"/>
                        <a:cs typeface="Arial"/>
                      </a:endParaRPr>
                    </a:p>
                  </a:txBody>
                  <a:tcPr/>
                </a:tc>
              </a:tr>
              <a:tr h="237490">
                <a:tc>
                  <a:txBody>
                    <a:bodyPr/>
                    <a:lstStyle/>
                    <a:p>
                      <a:r>
                        <a:rPr lang="en-US" sz="1600" dirty="0" smtClean="0">
                          <a:latin typeface="Arial"/>
                          <a:cs typeface="Arial"/>
                        </a:rPr>
                        <a:t>Accrued royalties</a:t>
                      </a:r>
                      <a:endParaRPr lang="en-US" sz="1600" dirty="0">
                        <a:latin typeface="Arial"/>
                        <a:cs typeface="Arial"/>
                      </a:endParaRPr>
                    </a:p>
                  </a:txBody>
                  <a:tcPr/>
                </a:tc>
                <a:tc>
                  <a:txBody>
                    <a:bodyPr/>
                    <a:lstStyle/>
                    <a:p>
                      <a:pPr algn="r"/>
                      <a:r>
                        <a:rPr lang="en-US" sz="1600" dirty="0" smtClean="0">
                          <a:latin typeface="Arial"/>
                          <a:cs typeface="Arial"/>
                        </a:rPr>
                        <a:t>$40</a:t>
                      </a:r>
                      <a:endParaRPr lang="en-US" sz="1600" dirty="0">
                        <a:latin typeface="Arial"/>
                        <a:cs typeface="Arial"/>
                      </a:endParaRPr>
                    </a:p>
                  </a:txBody>
                  <a:tcPr/>
                </a:tc>
              </a:tr>
              <a:tr h="237490">
                <a:tc>
                  <a:txBody>
                    <a:bodyPr/>
                    <a:lstStyle/>
                    <a:p>
                      <a:r>
                        <a:rPr lang="en-US" sz="1600" dirty="0" smtClean="0">
                          <a:latin typeface="Arial"/>
                          <a:cs typeface="Arial"/>
                        </a:rPr>
                        <a:t>Other accruals</a:t>
                      </a:r>
                      <a:endParaRPr lang="en-US" sz="1600" dirty="0">
                        <a:latin typeface="Arial"/>
                        <a:cs typeface="Arial"/>
                      </a:endParaRPr>
                    </a:p>
                  </a:txBody>
                  <a:tcPr/>
                </a:tc>
                <a:tc>
                  <a:txBody>
                    <a:bodyPr/>
                    <a:lstStyle/>
                    <a:p>
                      <a:pPr algn="r"/>
                      <a:r>
                        <a:rPr lang="en-US" sz="1600" dirty="0" smtClean="0">
                          <a:latin typeface="Arial"/>
                          <a:cs typeface="Arial"/>
                        </a:rPr>
                        <a:t>$136</a:t>
                      </a:r>
                      <a:endParaRPr lang="en-US" sz="1600" dirty="0">
                        <a:latin typeface="Arial"/>
                        <a:cs typeface="Arial"/>
                      </a:endParaRPr>
                    </a:p>
                  </a:txBody>
                  <a:tcPr/>
                </a:tc>
              </a:tr>
              <a:tr h="237490">
                <a:tc>
                  <a:txBody>
                    <a:bodyPr/>
                    <a:lstStyle/>
                    <a:p>
                      <a:r>
                        <a:rPr lang="en-US" sz="1600" b="0" baseline="0" dirty="0" smtClean="0">
                          <a:latin typeface="Arial"/>
                          <a:cs typeface="Arial"/>
                        </a:rPr>
                        <a:t>Deferred rev (current)</a:t>
                      </a:r>
                      <a:endParaRPr lang="en-US" sz="1600" b="0" dirty="0">
                        <a:latin typeface="Arial"/>
                        <a:cs typeface="Arial"/>
                      </a:endParaRPr>
                    </a:p>
                  </a:txBody>
                  <a:tcPr/>
                </a:tc>
                <a:tc>
                  <a:txBody>
                    <a:bodyPr/>
                    <a:lstStyle/>
                    <a:p>
                      <a:pPr algn="r"/>
                      <a:r>
                        <a:rPr lang="en-US" sz="1600" b="0" dirty="0" smtClean="0">
                          <a:latin typeface="Arial"/>
                          <a:cs typeface="Arial"/>
                        </a:rPr>
                        <a:t>$737</a:t>
                      </a:r>
                      <a:endParaRPr lang="en-US" sz="1600" b="0" dirty="0">
                        <a:latin typeface="Arial"/>
                        <a:cs typeface="Arial"/>
                      </a:endParaRPr>
                    </a:p>
                  </a:txBody>
                  <a:tcPr/>
                </a:tc>
              </a:tr>
              <a:tr h="237490">
                <a:tc>
                  <a:txBody>
                    <a:bodyPr/>
                    <a:lstStyle/>
                    <a:p>
                      <a:r>
                        <a:rPr lang="en-US" sz="1600" dirty="0" smtClean="0">
                          <a:latin typeface="Arial"/>
                          <a:cs typeface="Arial"/>
                        </a:rPr>
                        <a:t>LT debt</a:t>
                      </a:r>
                      <a:endParaRPr lang="en-US" sz="1600" dirty="0">
                        <a:latin typeface="Arial"/>
                        <a:cs typeface="Arial"/>
                      </a:endParaRPr>
                    </a:p>
                  </a:txBody>
                  <a:tcPr/>
                </a:tc>
                <a:tc>
                  <a:txBody>
                    <a:bodyPr/>
                    <a:lstStyle/>
                    <a:p>
                      <a:pPr algn="r"/>
                      <a:r>
                        <a:rPr lang="en-US" sz="1600" dirty="0" smtClean="0">
                          <a:latin typeface="Arial"/>
                          <a:cs typeface="Arial"/>
                        </a:rPr>
                        <a:t>$1937</a:t>
                      </a:r>
                      <a:endParaRPr lang="en-US" sz="1600" dirty="0">
                        <a:latin typeface="Arial"/>
                        <a:cs typeface="Arial"/>
                      </a:endParaRPr>
                    </a:p>
                  </a:txBody>
                  <a:tcPr/>
                </a:tc>
              </a:tr>
              <a:tr h="237490">
                <a:tc>
                  <a:txBody>
                    <a:bodyPr/>
                    <a:lstStyle/>
                    <a:p>
                      <a:r>
                        <a:rPr lang="en-US" sz="1600" dirty="0" smtClean="0">
                          <a:latin typeface="Arial"/>
                          <a:cs typeface="Arial"/>
                        </a:rPr>
                        <a:t>Pension + OPEB</a:t>
                      </a:r>
                      <a:endParaRPr lang="en-US" sz="1600" dirty="0">
                        <a:latin typeface="Arial"/>
                        <a:cs typeface="Arial"/>
                      </a:endParaRPr>
                    </a:p>
                  </a:txBody>
                  <a:tcPr/>
                </a:tc>
                <a:tc>
                  <a:txBody>
                    <a:bodyPr/>
                    <a:lstStyle/>
                    <a:p>
                      <a:pPr algn="r"/>
                      <a:r>
                        <a:rPr lang="en-US" sz="1600" dirty="0" smtClean="0">
                          <a:latin typeface="Arial"/>
                          <a:cs typeface="Arial"/>
                        </a:rPr>
                        <a:t>$29</a:t>
                      </a:r>
                      <a:endParaRPr lang="en-US" sz="1600" dirty="0">
                        <a:latin typeface="Arial"/>
                        <a:cs typeface="Arial"/>
                      </a:endParaRPr>
                    </a:p>
                  </a:txBody>
                  <a:tcPr/>
                </a:tc>
              </a:tr>
              <a:tr h="237490">
                <a:tc>
                  <a:txBody>
                    <a:bodyPr/>
                    <a:lstStyle/>
                    <a:p>
                      <a:r>
                        <a:rPr lang="en-US" sz="1600" dirty="0" smtClean="0">
                          <a:latin typeface="Arial"/>
                          <a:cs typeface="Arial"/>
                        </a:rPr>
                        <a:t>Deferred</a:t>
                      </a:r>
                      <a:r>
                        <a:rPr lang="en-US" sz="1600" baseline="0" dirty="0" smtClean="0">
                          <a:latin typeface="Arial"/>
                          <a:cs typeface="Arial"/>
                        </a:rPr>
                        <a:t> tax + other</a:t>
                      </a:r>
                      <a:endParaRPr lang="en-US" sz="1600" dirty="0">
                        <a:latin typeface="Arial"/>
                        <a:cs typeface="Arial"/>
                      </a:endParaRPr>
                    </a:p>
                  </a:txBody>
                  <a:tcPr/>
                </a:tc>
                <a:tc>
                  <a:txBody>
                    <a:bodyPr/>
                    <a:lstStyle/>
                    <a:p>
                      <a:pPr algn="r"/>
                      <a:r>
                        <a:rPr lang="en-US" sz="1600" dirty="0" smtClean="0">
                          <a:latin typeface="Arial"/>
                          <a:cs typeface="Arial"/>
                        </a:rPr>
                        <a:t>$402</a:t>
                      </a:r>
                      <a:endParaRPr lang="en-US" sz="1600" dirty="0">
                        <a:latin typeface="Arial"/>
                        <a:cs typeface="Arial"/>
                      </a:endParaRPr>
                    </a:p>
                  </a:txBody>
                  <a:tcPr/>
                </a:tc>
              </a:tr>
              <a:tr h="237490">
                <a:tc>
                  <a:txBody>
                    <a:bodyPr/>
                    <a:lstStyle/>
                    <a:p>
                      <a:r>
                        <a:rPr lang="en-US" sz="1600" b="1" dirty="0" smtClean="0">
                          <a:latin typeface="Arial"/>
                          <a:cs typeface="Arial"/>
                        </a:rPr>
                        <a:t>Total liabilities</a:t>
                      </a:r>
                      <a:endParaRPr lang="en-US" sz="1600" b="1" dirty="0">
                        <a:latin typeface="Arial"/>
                        <a:cs typeface="Arial"/>
                      </a:endParaRPr>
                    </a:p>
                  </a:txBody>
                  <a:tcPr/>
                </a:tc>
                <a:tc>
                  <a:txBody>
                    <a:bodyPr/>
                    <a:lstStyle/>
                    <a:p>
                      <a:pPr algn="r"/>
                      <a:r>
                        <a:rPr lang="en-US" sz="1600" b="1" dirty="0" smtClean="0">
                          <a:latin typeface="Arial"/>
                          <a:cs typeface="Arial"/>
                        </a:rPr>
                        <a:t>$3421</a:t>
                      </a:r>
                      <a:endParaRPr lang="en-US" sz="1600" b="1" dirty="0">
                        <a:latin typeface="Arial"/>
                        <a:cs typeface="Arial"/>
                      </a:endParaRPr>
                    </a:p>
                  </a:txBody>
                  <a:tcPr/>
                </a:tc>
              </a:tr>
            </a:tbl>
          </a:graphicData>
        </a:graphic>
      </p:graphicFrame>
      <p:sp>
        <p:nvSpPr>
          <p:cNvPr id="9" name="Rectangle 8"/>
          <p:cNvSpPr/>
          <p:nvPr/>
        </p:nvSpPr>
        <p:spPr>
          <a:xfrm>
            <a:off x="3818456" y="2925231"/>
            <a:ext cx="575744" cy="262465"/>
          </a:xfrm>
          <a:prstGeom prst="rect">
            <a:avLst/>
          </a:prstGeom>
          <a:noFill/>
          <a:ln w="60325">
            <a:solidFill>
              <a:srgbClr val="D0C11D"/>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3750723" y="3924299"/>
            <a:ext cx="643477" cy="262465"/>
          </a:xfrm>
          <a:prstGeom prst="rect">
            <a:avLst/>
          </a:prstGeom>
          <a:noFill/>
          <a:ln w="60325">
            <a:solidFill>
              <a:schemeClr val="accent6">
                <a:lumMod val="75000"/>
              </a:schemeClr>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402152" y="5702638"/>
            <a:ext cx="3992048" cy="646331"/>
          </a:xfrm>
          <a:prstGeom prst="rect">
            <a:avLst/>
          </a:prstGeom>
        </p:spPr>
        <p:txBody>
          <a:bodyPr wrap="none">
            <a:spAutoFit/>
          </a:bodyPr>
          <a:lstStyle/>
          <a:p>
            <a:pPr algn="ctr"/>
            <a:r>
              <a:rPr lang="en-US" b="1" dirty="0">
                <a:latin typeface="Arial"/>
                <a:cs typeface="Arial"/>
              </a:rPr>
              <a:t>FA </a:t>
            </a:r>
            <a:r>
              <a:rPr lang="en-US" b="1" dirty="0" smtClean="0">
                <a:latin typeface="Arial"/>
                <a:cs typeface="Arial"/>
              </a:rPr>
              <a:t>ratio = </a:t>
            </a:r>
            <a:r>
              <a:rPr lang="en-US" b="1" dirty="0" smtClean="0">
                <a:solidFill>
                  <a:srgbClr val="4575AB"/>
                </a:solidFill>
                <a:latin typeface="Arial"/>
                <a:cs typeface="Arial"/>
              </a:rPr>
              <a:t>Float</a:t>
            </a:r>
            <a:r>
              <a:rPr lang="en-US" b="1" dirty="0" smtClean="0">
                <a:latin typeface="Arial"/>
                <a:cs typeface="Arial"/>
              </a:rPr>
              <a:t> </a:t>
            </a:r>
            <a:r>
              <a:rPr lang="en-US" b="1" dirty="0">
                <a:latin typeface="Arial"/>
                <a:cs typeface="Arial"/>
              </a:rPr>
              <a:t>/ </a:t>
            </a:r>
            <a:r>
              <a:rPr lang="en-US" b="1" dirty="0" smtClean="0">
                <a:latin typeface="Arial"/>
                <a:cs typeface="Arial"/>
              </a:rPr>
              <a:t>(</a:t>
            </a:r>
            <a:r>
              <a:rPr lang="en-US" b="1" dirty="0" smtClean="0">
                <a:solidFill>
                  <a:srgbClr val="D0C11D"/>
                </a:solidFill>
                <a:latin typeface="Arial"/>
                <a:cs typeface="Arial"/>
              </a:rPr>
              <a:t>AR </a:t>
            </a:r>
            <a:r>
              <a:rPr lang="en-US" b="1" dirty="0" smtClean="0">
                <a:latin typeface="Arial"/>
                <a:cs typeface="Arial"/>
              </a:rPr>
              <a:t>+</a:t>
            </a:r>
            <a:r>
              <a:rPr lang="en-US" b="1" dirty="0" smtClean="0">
                <a:solidFill>
                  <a:srgbClr val="D0C11D"/>
                </a:solidFill>
                <a:latin typeface="Arial"/>
                <a:cs typeface="Arial"/>
              </a:rPr>
              <a:t> </a:t>
            </a:r>
            <a:r>
              <a:rPr lang="en-US" b="1" dirty="0" smtClean="0">
                <a:solidFill>
                  <a:srgbClr val="16A612"/>
                </a:solidFill>
                <a:latin typeface="Arial"/>
                <a:cs typeface="Arial"/>
              </a:rPr>
              <a:t>INV*</a:t>
            </a:r>
            <a:r>
              <a:rPr lang="en-US" b="1" dirty="0" smtClean="0">
                <a:solidFill>
                  <a:srgbClr val="D0C11D"/>
                </a:solidFill>
                <a:latin typeface="Arial"/>
                <a:cs typeface="Arial"/>
              </a:rPr>
              <a:t> </a:t>
            </a:r>
            <a:r>
              <a:rPr lang="en-US" b="1" dirty="0" smtClean="0">
                <a:latin typeface="Arial"/>
                <a:cs typeface="Arial"/>
              </a:rPr>
              <a:t>+</a:t>
            </a:r>
            <a:r>
              <a:rPr lang="en-US" b="1" dirty="0" smtClean="0">
                <a:solidFill>
                  <a:srgbClr val="D0C11D"/>
                </a:solidFill>
                <a:latin typeface="Arial"/>
                <a:cs typeface="Arial"/>
              </a:rPr>
              <a:t> </a:t>
            </a:r>
            <a:r>
              <a:rPr lang="en-US" b="1" dirty="0" smtClean="0">
                <a:solidFill>
                  <a:schemeClr val="accent6">
                    <a:lumMod val="75000"/>
                  </a:schemeClr>
                </a:solidFill>
                <a:latin typeface="Arial"/>
                <a:cs typeface="Arial"/>
              </a:rPr>
              <a:t>PPE</a:t>
            </a:r>
            <a:r>
              <a:rPr lang="en-US" b="1" dirty="0" smtClean="0">
                <a:latin typeface="Arial"/>
                <a:cs typeface="Arial"/>
              </a:rPr>
              <a:t>)</a:t>
            </a:r>
            <a:r>
              <a:rPr lang="en-US" b="1" dirty="0" smtClean="0">
                <a:solidFill>
                  <a:srgbClr val="D0C11D"/>
                </a:solidFill>
                <a:latin typeface="Arial"/>
                <a:cs typeface="Arial"/>
              </a:rPr>
              <a:t> </a:t>
            </a:r>
            <a:r>
              <a:rPr lang="en-US" b="1" dirty="0" smtClean="0">
                <a:latin typeface="Arial"/>
                <a:cs typeface="Arial"/>
              </a:rPr>
              <a:t> </a:t>
            </a:r>
          </a:p>
          <a:p>
            <a:pPr algn="ctr"/>
            <a:r>
              <a:rPr lang="en-US" b="1" dirty="0" smtClean="0">
                <a:latin typeface="Arial"/>
                <a:cs typeface="Arial"/>
              </a:rPr>
              <a:t>= 136%</a:t>
            </a:r>
            <a:r>
              <a:rPr lang="en-US" b="1" dirty="0">
                <a:latin typeface="Arial"/>
                <a:cs typeface="Arial"/>
              </a:rPr>
              <a:t>. </a:t>
            </a:r>
            <a:endParaRPr lang="en-US" dirty="0">
              <a:latin typeface="Arial"/>
              <a:cs typeface="Arial"/>
            </a:endParaRPr>
          </a:p>
        </p:txBody>
      </p:sp>
      <p:sp>
        <p:nvSpPr>
          <p:cNvPr id="13" name="Rectangle 12"/>
          <p:cNvSpPr/>
          <p:nvPr/>
        </p:nvSpPr>
        <p:spPr>
          <a:xfrm>
            <a:off x="1567816" y="6326201"/>
            <a:ext cx="1377544" cy="230832"/>
          </a:xfrm>
          <a:prstGeom prst="rect">
            <a:avLst/>
          </a:prstGeom>
        </p:spPr>
        <p:txBody>
          <a:bodyPr wrap="none">
            <a:spAutoFit/>
          </a:bodyPr>
          <a:lstStyle/>
          <a:p>
            <a:pPr algn="ctr"/>
            <a:r>
              <a:rPr lang="en-US" sz="900" b="1" dirty="0" smtClean="0">
                <a:latin typeface="Arial"/>
                <a:cs typeface="Arial"/>
              </a:rPr>
              <a:t>*IHS has no inventory</a:t>
            </a:r>
            <a:endParaRPr lang="en-US" sz="900" dirty="0"/>
          </a:p>
        </p:txBody>
      </p:sp>
      <p:sp>
        <p:nvSpPr>
          <p:cNvPr id="14" name="Rectangle 13"/>
          <p:cNvSpPr/>
          <p:nvPr/>
        </p:nvSpPr>
        <p:spPr>
          <a:xfrm>
            <a:off x="8183033" y="2874431"/>
            <a:ext cx="628045" cy="1672169"/>
          </a:xfrm>
          <a:prstGeom prst="rect">
            <a:avLst/>
          </a:prstGeom>
          <a:noFill/>
          <a:ln w="60325">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4990922" y="6025803"/>
            <a:ext cx="3619876" cy="646331"/>
          </a:xfrm>
          <a:prstGeom prst="rect">
            <a:avLst/>
          </a:prstGeom>
        </p:spPr>
        <p:txBody>
          <a:bodyPr wrap="none">
            <a:spAutoFit/>
          </a:bodyPr>
          <a:lstStyle/>
          <a:p>
            <a:pPr algn="ctr"/>
            <a:r>
              <a:rPr lang="en-US" b="1" dirty="0" smtClean="0">
                <a:latin typeface="Arial"/>
                <a:cs typeface="Arial"/>
              </a:rPr>
              <a:t>FL ratio = </a:t>
            </a:r>
            <a:r>
              <a:rPr lang="en-US" b="1" dirty="0" smtClean="0">
                <a:solidFill>
                  <a:srgbClr val="4575AB"/>
                </a:solidFill>
                <a:latin typeface="Arial"/>
                <a:cs typeface="Arial"/>
              </a:rPr>
              <a:t>Float</a:t>
            </a:r>
            <a:r>
              <a:rPr lang="en-US" b="1" dirty="0" smtClean="0">
                <a:latin typeface="Arial"/>
                <a:cs typeface="Arial"/>
              </a:rPr>
              <a:t> </a:t>
            </a:r>
            <a:r>
              <a:rPr lang="en-US" b="1" dirty="0">
                <a:latin typeface="Arial"/>
                <a:cs typeface="Arial"/>
              </a:rPr>
              <a:t>/ </a:t>
            </a:r>
            <a:r>
              <a:rPr lang="en-US" b="1" dirty="0" smtClean="0">
                <a:solidFill>
                  <a:srgbClr val="D03EBE"/>
                </a:solidFill>
                <a:latin typeface="Arial"/>
                <a:cs typeface="Arial"/>
              </a:rPr>
              <a:t>Total liabilities</a:t>
            </a:r>
          </a:p>
          <a:p>
            <a:pPr algn="ctr"/>
            <a:r>
              <a:rPr lang="en-US" b="1" dirty="0" smtClean="0">
                <a:latin typeface="Arial"/>
                <a:cs typeface="Arial"/>
              </a:rPr>
              <a:t>= 30%</a:t>
            </a:r>
            <a:r>
              <a:rPr lang="en-US" b="1" dirty="0">
                <a:latin typeface="Arial"/>
                <a:cs typeface="Arial"/>
              </a:rPr>
              <a:t>. </a:t>
            </a:r>
            <a:endParaRPr lang="en-US" dirty="0">
              <a:latin typeface="Arial"/>
              <a:cs typeface="Arial"/>
            </a:endParaRPr>
          </a:p>
        </p:txBody>
      </p:sp>
      <p:sp>
        <p:nvSpPr>
          <p:cNvPr id="16" name="Rectangle 15"/>
          <p:cNvSpPr/>
          <p:nvPr/>
        </p:nvSpPr>
        <p:spPr>
          <a:xfrm>
            <a:off x="8064500" y="5554133"/>
            <a:ext cx="694277" cy="335279"/>
          </a:xfrm>
          <a:prstGeom prst="rect">
            <a:avLst/>
          </a:prstGeom>
          <a:noFill/>
          <a:ln w="60325">
            <a:solidFill>
              <a:srgbClr val="D03EBE"/>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49DE"/>
              </a:solidFill>
            </a:endParaRPr>
          </a:p>
        </p:txBody>
      </p:sp>
      <p:pic>
        <p:nvPicPr>
          <p:cNvPr id="17" name="Picture 16" descr="search.jpg"/>
          <p:cNvPicPr>
            <a:picLocks noChangeAspect="1"/>
          </p:cNvPicPr>
          <p:nvPr/>
        </p:nvPicPr>
        <p:blipFill rotWithShape="1">
          <a:blip r:embed="rId3">
            <a:extLst>
              <a:ext uri="{28A0092B-C50C-407E-A947-70E740481C1C}">
                <a14:useLocalDpi xmlns:a14="http://schemas.microsoft.com/office/drawing/2010/main" val="0"/>
              </a:ext>
            </a:extLst>
          </a:blip>
          <a:srcRect r="51626"/>
          <a:stretch/>
        </p:blipFill>
        <p:spPr>
          <a:xfrm>
            <a:off x="8153435" y="139699"/>
            <a:ext cx="605341" cy="640949"/>
          </a:xfrm>
          <a:prstGeom prst="rect">
            <a:avLst/>
          </a:prstGeom>
        </p:spPr>
      </p:pic>
    </p:spTree>
    <p:extLst>
      <p:ext uri="{BB962C8B-B14F-4D97-AF65-F5344CB8AC3E}">
        <p14:creationId xmlns:p14="http://schemas.microsoft.com/office/powerpoint/2010/main" val="19577164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5600" y="241310"/>
            <a:ext cx="8636000" cy="549069"/>
          </a:xfrm>
        </p:spPr>
        <p:txBody>
          <a:bodyPr>
            <a:normAutofit/>
          </a:bodyPr>
          <a:lstStyle/>
          <a:p>
            <a:pPr algn="l"/>
            <a:r>
              <a:rPr lang="en-US" sz="2400" b="1" dirty="0" smtClean="0">
                <a:latin typeface="Arial"/>
                <a:cs typeface="Arial"/>
              </a:rPr>
              <a:t>Contemporary Examples: HD Supply (HDS)</a:t>
            </a:r>
            <a:endParaRPr lang="en-US" sz="2400" b="1" dirty="0">
              <a:latin typeface="Arial"/>
              <a:cs typeface="Arial"/>
            </a:endParaRPr>
          </a:p>
        </p:txBody>
      </p:sp>
      <p:sp>
        <p:nvSpPr>
          <p:cNvPr id="3" name="Subtitle 2"/>
          <p:cNvSpPr>
            <a:spLocks noGrp="1"/>
          </p:cNvSpPr>
          <p:nvPr>
            <p:ph type="subTitle" idx="1"/>
          </p:nvPr>
        </p:nvSpPr>
        <p:spPr>
          <a:xfrm>
            <a:off x="0" y="927101"/>
            <a:ext cx="9144000" cy="990599"/>
          </a:xfrm>
          <a:solidFill>
            <a:srgbClr val="800000"/>
          </a:solidFill>
        </p:spPr>
        <p:txBody>
          <a:bodyPr vert="horz" lIns="457200" tIns="45720" rIns="457200" bIns="45720" rtlCol="0" anchor="ctr" anchorCtr="0">
            <a:noAutofit/>
          </a:bodyPr>
          <a:lstStyle/>
          <a:p>
            <a:pPr algn="l">
              <a:lnSpc>
                <a:spcPct val="120000"/>
              </a:lnSpc>
              <a:tabLst>
                <a:tab pos="8750300" algn="l"/>
              </a:tabLst>
            </a:pPr>
            <a:r>
              <a:rPr lang="en-US" sz="1800" b="1" dirty="0" smtClean="0">
                <a:solidFill>
                  <a:schemeClr val="bg1"/>
                </a:solidFill>
              </a:rPr>
              <a:t>HD Supply is an industrial distribution company. I own it. Let’s look at the FA &amp; FL ratios for a company that is not asset light.</a:t>
            </a:r>
            <a:endParaRPr lang="en-US" sz="1800" b="1" dirty="0">
              <a:solidFill>
                <a:schemeClr val="bg1"/>
              </a:solidFill>
            </a:endParaRPr>
          </a:p>
        </p:txBody>
      </p:sp>
      <p:cxnSp>
        <p:nvCxnSpPr>
          <p:cNvPr id="8" name="Straight Connector 7"/>
          <p:cNvCxnSpPr/>
          <p:nvPr/>
        </p:nvCxnSpPr>
        <p:spPr>
          <a:xfrm>
            <a:off x="0" y="780649"/>
            <a:ext cx="9144000" cy="0"/>
          </a:xfrm>
          <a:prstGeom prst="line">
            <a:avLst/>
          </a:prstGeom>
          <a:ln>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1115784577"/>
              </p:ext>
            </p:extLst>
          </p:nvPr>
        </p:nvGraphicFramePr>
        <p:xfrm>
          <a:off x="355600" y="2277533"/>
          <a:ext cx="4064000" cy="3520440"/>
        </p:xfrm>
        <a:graphic>
          <a:graphicData uri="http://schemas.openxmlformats.org/drawingml/2006/table">
            <a:tbl>
              <a:tblPr firstRow="1" bandRow="1">
                <a:tableStyleId>{72833802-FEF1-4C79-8D5D-14CF1EAF98D9}</a:tableStyleId>
              </a:tblPr>
              <a:tblGrid>
                <a:gridCol w="2032000"/>
                <a:gridCol w="2032000"/>
              </a:tblGrid>
              <a:tr h="237490">
                <a:tc>
                  <a:txBody>
                    <a:bodyPr/>
                    <a:lstStyle/>
                    <a:p>
                      <a:r>
                        <a:rPr lang="en-US" dirty="0" smtClean="0">
                          <a:latin typeface="Arial"/>
                          <a:cs typeface="Arial"/>
                        </a:rPr>
                        <a:t>Assets ($M)</a:t>
                      </a:r>
                      <a:endParaRPr lang="en-US" dirty="0">
                        <a:latin typeface="Arial"/>
                        <a:cs typeface="Arial"/>
                      </a:endParaRPr>
                    </a:p>
                  </a:txBody>
                  <a:tcPr>
                    <a:solidFill>
                      <a:srgbClr val="800002"/>
                    </a:solidFill>
                  </a:tcPr>
                </a:tc>
                <a:tc>
                  <a:txBody>
                    <a:bodyPr/>
                    <a:lstStyle/>
                    <a:p>
                      <a:pPr algn="r"/>
                      <a:r>
                        <a:rPr lang="en-US" dirty="0" smtClean="0">
                          <a:latin typeface="Arial"/>
                          <a:cs typeface="Arial"/>
                        </a:rPr>
                        <a:t>5/2015</a:t>
                      </a:r>
                      <a:endParaRPr lang="en-US" dirty="0">
                        <a:latin typeface="Arial"/>
                        <a:cs typeface="Arial"/>
                      </a:endParaRPr>
                    </a:p>
                  </a:txBody>
                  <a:tcPr>
                    <a:solidFill>
                      <a:srgbClr val="800002"/>
                    </a:solidFill>
                  </a:tcPr>
                </a:tc>
              </a:tr>
              <a:tr h="237490">
                <a:tc>
                  <a:txBody>
                    <a:bodyPr/>
                    <a:lstStyle/>
                    <a:p>
                      <a:r>
                        <a:rPr lang="en-US" sz="1700" dirty="0" smtClean="0">
                          <a:latin typeface="Arial"/>
                          <a:cs typeface="Arial"/>
                        </a:rPr>
                        <a:t>Cash</a:t>
                      </a:r>
                    </a:p>
                  </a:txBody>
                  <a:tcPr/>
                </a:tc>
                <a:tc>
                  <a:txBody>
                    <a:bodyPr/>
                    <a:lstStyle/>
                    <a:p>
                      <a:pPr algn="r"/>
                      <a:r>
                        <a:rPr lang="en-US" sz="1700" dirty="0" smtClean="0">
                          <a:latin typeface="Arial"/>
                          <a:cs typeface="Arial"/>
                        </a:rPr>
                        <a:t>$155</a:t>
                      </a:r>
                      <a:endParaRPr lang="en-US" sz="1700" dirty="0">
                        <a:latin typeface="Arial"/>
                        <a:cs typeface="Arial"/>
                      </a:endParaRPr>
                    </a:p>
                  </a:txBody>
                  <a:tcPr/>
                </a:tc>
              </a:tr>
              <a:tr h="237490">
                <a:tc>
                  <a:txBody>
                    <a:bodyPr/>
                    <a:lstStyle/>
                    <a:p>
                      <a:r>
                        <a:rPr lang="en-US" sz="1700" dirty="0" smtClean="0">
                          <a:latin typeface="Arial"/>
                          <a:cs typeface="Arial"/>
                        </a:rPr>
                        <a:t>Receivables</a:t>
                      </a:r>
                      <a:endParaRPr lang="en-US" sz="1700" dirty="0">
                        <a:latin typeface="Arial"/>
                        <a:cs typeface="Arial"/>
                      </a:endParaRPr>
                    </a:p>
                  </a:txBody>
                  <a:tcPr/>
                </a:tc>
                <a:tc>
                  <a:txBody>
                    <a:bodyPr/>
                    <a:lstStyle/>
                    <a:p>
                      <a:pPr algn="r"/>
                      <a:r>
                        <a:rPr lang="en-US" sz="1700" dirty="0" smtClean="0">
                          <a:latin typeface="Arial"/>
                          <a:cs typeface="Arial"/>
                        </a:rPr>
                        <a:t>$1,166</a:t>
                      </a:r>
                      <a:endParaRPr lang="en-US" sz="1700" dirty="0">
                        <a:latin typeface="Arial"/>
                        <a:cs typeface="Arial"/>
                      </a:endParaRPr>
                    </a:p>
                  </a:txBody>
                  <a:tcPr/>
                </a:tc>
              </a:tr>
              <a:tr h="237490">
                <a:tc>
                  <a:txBody>
                    <a:bodyPr/>
                    <a:lstStyle/>
                    <a:p>
                      <a:r>
                        <a:rPr lang="en-US" sz="1700" dirty="0" smtClean="0">
                          <a:latin typeface="Arial"/>
                          <a:cs typeface="Arial"/>
                        </a:rPr>
                        <a:t>Inventory</a:t>
                      </a:r>
                      <a:endParaRPr lang="en-US" sz="1700" dirty="0">
                        <a:latin typeface="Arial"/>
                        <a:cs typeface="Arial"/>
                      </a:endParaRPr>
                    </a:p>
                  </a:txBody>
                  <a:tcPr/>
                </a:tc>
                <a:tc>
                  <a:txBody>
                    <a:bodyPr/>
                    <a:lstStyle/>
                    <a:p>
                      <a:pPr algn="r"/>
                      <a:r>
                        <a:rPr lang="en-US" sz="1700" dirty="0" smtClean="0">
                          <a:latin typeface="Arial"/>
                          <a:cs typeface="Arial"/>
                        </a:rPr>
                        <a:t>$1,183</a:t>
                      </a:r>
                    </a:p>
                  </a:txBody>
                  <a:tcPr/>
                </a:tc>
              </a:tr>
              <a:tr h="237490">
                <a:tc>
                  <a:txBody>
                    <a:bodyPr/>
                    <a:lstStyle/>
                    <a:p>
                      <a:r>
                        <a:rPr lang="en-US" sz="1700" dirty="0" smtClean="0">
                          <a:latin typeface="Arial"/>
                          <a:cs typeface="Arial"/>
                        </a:rPr>
                        <a:t>Other current</a:t>
                      </a:r>
                      <a:endParaRPr lang="en-US" sz="1700" dirty="0">
                        <a:latin typeface="Arial"/>
                        <a:cs typeface="Arial"/>
                      </a:endParaRPr>
                    </a:p>
                  </a:txBody>
                  <a:tcPr/>
                </a:tc>
                <a:tc>
                  <a:txBody>
                    <a:bodyPr/>
                    <a:lstStyle/>
                    <a:p>
                      <a:pPr algn="r"/>
                      <a:r>
                        <a:rPr lang="en-US" sz="1700" dirty="0" smtClean="0">
                          <a:latin typeface="Arial"/>
                          <a:cs typeface="Arial"/>
                        </a:rPr>
                        <a:t>$71</a:t>
                      </a:r>
                    </a:p>
                  </a:txBody>
                  <a:tcPr/>
                </a:tc>
              </a:tr>
              <a:tr h="237490">
                <a:tc>
                  <a:txBody>
                    <a:bodyPr/>
                    <a:lstStyle/>
                    <a:p>
                      <a:r>
                        <a:rPr lang="en-US" sz="1700" dirty="0" smtClean="0">
                          <a:latin typeface="Arial"/>
                          <a:cs typeface="Arial"/>
                        </a:rPr>
                        <a:t>PP&amp;E</a:t>
                      </a:r>
                      <a:endParaRPr lang="en-US" sz="1700" dirty="0">
                        <a:latin typeface="Arial"/>
                        <a:cs typeface="Arial"/>
                      </a:endParaRPr>
                    </a:p>
                  </a:txBody>
                  <a:tcPr/>
                </a:tc>
                <a:tc>
                  <a:txBody>
                    <a:bodyPr/>
                    <a:lstStyle/>
                    <a:p>
                      <a:pPr algn="r"/>
                      <a:r>
                        <a:rPr lang="en-US" sz="1700" dirty="0" smtClean="0">
                          <a:latin typeface="Arial"/>
                          <a:cs typeface="Arial"/>
                        </a:rPr>
                        <a:t>$369</a:t>
                      </a:r>
                      <a:endParaRPr lang="en-US" sz="1700" dirty="0">
                        <a:latin typeface="Arial"/>
                        <a:cs typeface="Arial"/>
                      </a:endParaRPr>
                    </a:p>
                  </a:txBody>
                  <a:tcPr/>
                </a:tc>
              </a:tr>
              <a:tr h="237490">
                <a:tc>
                  <a:txBody>
                    <a:bodyPr/>
                    <a:lstStyle/>
                    <a:p>
                      <a:r>
                        <a:rPr lang="en-US" sz="1700" dirty="0" smtClean="0">
                          <a:latin typeface="Arial"/>
                          <a:cs typeface="Arial"/>
                        </a:rPr>
                        <a:t>Goodwill</a:t>
                      </a:r>
                      <a:endParaRPr lang="en-US" sz="1700" dirty="0">
                        <a:latin typeface="Arial"/>
                        <a:cs typeface="Arial"/>
                      </a:endParaRPr>
                    </a:p>
                  </a:txBody>
                  <a:tcPr/>
                </a:tc>
                <a:tc>
                  <a:txBody>
                    <a:bodyPr/>
                    <a:lstStyle/>
                    <a:p>
                      <a:pPr algn="r"/>
                      <a:r>
                        <a:rPr lang="en-US" sz="1700" dirty="0" smtClean="0">
                          <a:latin typeface="Arial"/>
                          <a:cs typeface="Arial"/>
                        </a:rPr>
                        <a:t>$3,071</a:t>
                      </a:r>
                      <a:endParaRPr lang="en-US" sz="1700" dirty="0">
                        <a:latin typeface="Arial"/>
                        <a:cs typeface="Arial"/>
                      </a:endParaRPr>
                    </a:p>
                  </a:txBody>
                  <a:tcPr/>
                </a:tc>
              </a:tr>
              <a:tr h="237490">
                <a:tc>
                  <a:txBody>
                    <a:bodyPr/>
                    <a:lstStyle/>
                    <a:p>
                      <a:r>
                        <a:rPr lang="en-US" sz="1700" dirty="0" smtClean="0">
                          <a:latin typeface="Arial"/>
                          <a:cs typeface="Arial"/>
                        </a:rPr>
                        <a:t>Intangibles</a:t>
                      </a:r>
                      <a:endParaRPr lang="en-US" sz="1700" dirty="0">
                        <a:latin typeface="Arial"/>
                        <a:cs typeface="Arial"/>
                      </a:endParaRPr>
                    </a:p>
                  </a:txBody>
                  <a:tcPr/>
                </a:tc>
                <a:tc>
                  <a:txBody>
                    <a:bodyPr/>
                    <a:lstStyle/>
                    <a:p>
                      <a:pPr algn="r"/>
                      <a:r>
                        <a:rPr lang="en-US" sz="1700" dirty="0" smtClean="0">
                          <a:latin typeface="Arial"/>
                          <a:cs typeface="Arial"/>
                        </a:rPr>
                        <a:t>$192</a:t>
                      </a:r>
                    </a:p>
                  </a:txBody>
                  <a:tcPr/>
                </a:tc>
              </a:tr>
              <a:tr h="237490">
                <a:tc>
                  <a:txBody>
                    <a:bodyPr/>
                    <a:lstStyle/>
                    <a:p>
                      <a:r>
                        <a:rPr lang="en-US" sz="1700" dirty="0" smtClean="0">
                          <a:latin typeface="Arial"/>
                          <a:cs typeface="Arial"/>
                        </a:rPr>
                        <a:t>Other Assets</a:t>
                      </a:r>
                      <a:endParaRPr lang="en-US" sz="1700" dirty="0">
                        <a:latin typeface="Arial"/>
                        <a:cs typeface="Arial"/>
                      </a:endParaRPr>
                    </a:p>
                  </a:txBody>
                  <a:tcPr/>
                </a:tc>
                <a:tc>
                  <a:txBody>
                    <a:bodyPr/>
                    <a:lstStyle/>
                    <a:p>
                      <a:pPr algn="r"/>
                      <a:r>
                        <a:rPr lang="en-US" sz="1700" dirty="0" smtClean="0">
                          <a:latin typeface="Arial"/>
                          <a:cs typeface="Arial"/>
                        </a:rPr>
                        <a:t>$114</a:t>
                      </a:r>
                      <a:endParaRPr lang="en-US" sz="1700" dirty="0">
                        <a:latin typeface="Arial"/>
                        <a:cs typeface="Arial"/>
                      </a:endParaRPr>
                    </a:p>
                  </a:txBody>
                  <a:tcPr/>
                </a:tc>
              </a:tr>
              <a:tr h="237490">
                <a:tc>
                  <a:txBody>
                    <a:bodyPr/>
                    <a:lstStyle/>
                    <a:p>
                      <a:r>
                        <a:rPr lang="en-US" sz="1700" b="1" dirty="0" smtClean="0">
                          <a:latin typeface="Arial"/>
                          <a:cs typeface="Arial"/>
                        </a:rPr>
                        <a:t>Total Assets</a:t>
                      </a:r>
                      <a:endParaRPr lang="en-US" sz="1700" b="1" dirty="0">
                        <a:latin typeface="Arial"/>
                        <a:cs typeface="Arial"/>
                      </a:endParaRPr>
                    </a:p>
                  </a:txBody>
                  <a:tcPr/>
                </a:tc>
                <a:tc>
                  <a:txBody>
                    <a:bodyPr/>
                    <a:lstStyle/>
                    <a:p>
                      <a:pPr algn="r"/>
                      <a:r>
                        <a:rPr lang="en-US" sz="1700" b="1" dirty="0" smtClean="0">
                          <a:latin typeface="Arial"/>
                          <a:cs typeface="Arial"/>
                        </a:rPr>
                        <a:t>$6,321</a:t>
                      </a:r>
                      <a:endParaRPr lang="en-US" sz="1700" b="1" dirty="0">
                        <a:latin typeface="Arial"/>
                        <a:cs typeface="Arial"/>
                      </a:endParaRPr>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304285753"/>
              </p:ext>
            </p:extLst>
          </p:nvPr>
        </p:nvGraphicFramePr>
        <p:xfrm>
          <a:off x="4741334" y="2277533"/>
          <a:ext cx="4064000" cy="2926080"/>
        </p:xfrm>
        <a:graphic>
          <a:graphicData uri="http://schemas.openxmlformats.org/drawingml/2006/table">
            <a:tbl>
              <a:tblPr firstRow="1" bandRow="1">
                <a:tableStyleId>{72833802-FEF1-4C79-8D5D-14CF1EAF98D9}</a:tableStyleId>
              </a:tblPr>
              <a:tblGrid>
                <a:gridCol w="2032000"/>
                <a:gridCol w="2032000"/>
              </a:tblGrid>
              <a:tr h="237490">
                <a:tc>
                  <a:txBody>
                    <a:bodyPr/>
                    <a:lstStyle/>
                    <a:p>
                      <a:r>
                        <a:rPr lang="en-US" dirty="0" smtClean="0">
                          <a:latin typeface="Arial"/>
                          <a:cs typeface="Arial"/>
                        </a:rPr>
                        <a:t>Liabilities ($M)</a:t>
                      </a:r>
                      <a:endParaRPr lang="en-US" dirty="0">
                        <a:latin typeface="Arial"/>
                        <a:cs typeface="Arial"/>
                      </a:endParaRPr>
                    </a:p>
                  </a:txBody>
                  <a:tcPr>
                    <a:solidFill>
                      <a:srgbClr val="7D0102"/>
                    </a:solidFill>
                  </a:tcPr>
                </a:tc>
                <a:tc>
                  <a:txBody>
                    <a:bodyPr/>
                    <a:lstStyle/>
                    <a:p>
                      <a:pPr algn="r"/>
                      <a:r>
                        <a:rPr lang="en-US" dirty="0" smtClean="0">
                          <a:latin typeface="Arial"/>
                          <a:cs typeface="Arial"/>
                        </a:rPr>
                        <a:t>5/2015</a:t>
                      </a:r>
                      <a:endParaRPr lang="en-US" dirty="0">
                        <a:latin typeface="Arial"/>
                        <a:cs typeface="Arial"/>
                      </a:endParaRPr>
                    </a:p>
                  </a:txBody>
                  <a:tcPr>
                    <a:solidFill>
                      <a:srgbClr val="7D0102"/>
                    </a:solidFill>
                  </a:tcPr>
                </a:tc>
              </a:tr>
              <a:tr h="237490">
                <a:tc>
                  <a:txBody>
                    <a:bodyPr/>
                    <a:lstStyle/>
                    <a:p>
                      <a:r>
                        <a:rPr lang="en-US" dirty="0" smtClean="0">
                          <a:latin typeface="Arial"/>
                          <a:cs typeface="Arial"/>
                        </a:rPr>
                        <a:t>Accounts payable</a:t>
                      </a:r>
                    </a:p>
                  </a:txBody>
                  <a:tcPr/>
                </a:tc>
                <a:tc>
                  <a:txBody>
                    <a:bodyPr/>
                    <a:lstStyle/>
                    <a:p>
                      <a:pPr algn="r"/>
                      <a:r>
                        <a:rPr lang="en-US" dirty="0" smtClean="0">
                          <a:latin typeface="Arial"/>
                          <a:cs typeface="Arial"/>
                        </a:rPr>
                        <a:t>$887</a:t>
                      </a:r>
                      <a:endParaRPr lang="en-US" dirty="0">
                        <a:latin typeface="Arial"/>
                        <a:cs typeface="Arial"/>
                      </a:endParaRPr>
                    </a:p>
                  </a:txBody>
                  <a:tcPr/>
                </a:tc>
              </a:tr>
              <a:tr h="237490">
                <a:tc>
                  <a:txBody>
                    <a:bodyPr/>
                    <a:lstStyle/>
                    <a:p>
                      <a:r>
                        <a:rPr lang="en-US" dirty="0" smtClean="0">
                          <a:latin typeface="Arial"/>
                          <a:cs typeface="Arial"/>
                        </a:rPr>
                        <a:t>Accrued comp</a:t>
                      </a:r>
                      <a:endParaRPr lang="en-US" dirty="0">
                        <a:latin typeface="Arial"/>
                        <a:cs typeface="Arial"/>
                      </a:endParaRPr>
                    </a:p>
                  </a:txBody>
                  <a:tcPr/>
                </a:tc>
                <a:tc>
                  <a:txBody>
                    <a:bodyPr/>
                    <a:lstStyle/>
                    <a:p>
                      <a:pPr algn="r"/>
                      <a:r>
                        <a:rPr lang="en-US" dirty="0" smtClean="0">
                          <a:latin typeface="Arial"/>
                          <a:cs typeface="Arial"/>
                        </a:rPr>
                        <a:t>$87</a:t>
                      </a:r>
                      <a:endParaRPr lang="en-US" dirty="0">
                        <a:latin typeface="Arial"/>
                        <a:cs typeface="Arial"/>
                      </a:endParaRPr>
                    </a:p>
                  </a:txBody>
                  <a:tcPr/>
                </a:tc>
              </a:tr>
              <a:tr h="237490">
                <a:tc>
                  <a:txBody>
                    <a:bodyPr/>
                    <a:lstStyle/>
                    <a:p>
                      <a:r>
                        <a:rPr lang="en-US" dirty="0" smtClean="0">
                          <a:latin typeface="Arial"/>
                          <a:cs typeface="Arial"/>
                        </a:rPr>
                        <a:t>Other current</a:t>
                      </a:r>
                      <a:endParaRPr lang="en-US" dirty="0">
                        <a:latin typeface="Arial"/>
                        <a:cs typeface="Arial"/>
                      </a:endParaRPr>
                    </a:p>
                  </a:txBody>
                  <a:tcPr/>
                </a:tc>
                <a:tc>
                  <a:txBody>
                    <a:bodyPr/>
                    <a:lstStyle/>
                    <a:p>
                      <a:pPr algn="r"/>
                      <a:r>
                        <a:rPr lang="en-US" dirty="0" smtClean="0">
                          <a:latin typeface="Arial"/>
                          <a:cs typeface="Arial"/>
                        </a:rPr>
                        <a:t>$201</a:t>
                      </a:r>
                      <a:endParaRPr lang="en-US" dirty="0">
                        <a:latin typeface="Arial"/>
                        <a:cs typeface="Arial"/>
                      </a:endParaRPr>
                    </a:p>
                  </a:txBody>
                  <a:tcPr/>
                </a:tc>
              </a:tr>
              <a:tr h="237490">
                <a:tc>
                  <a:txBody>
                    <a:bodyPr/>
                    <a:lstStyle/>
                    <a:p>
                      <a:r>
                        <a:rPr lang="en-US" dirty="0" smtClean="0">
                          <a:latin typeface="Arial"/>
                          <a:cs typeface="Arial"/>
                        </a:rPr>
                        <a:t>LT debt</a:t>
                      </a:r>
                      <a:endParaRPr lang="en-US" dirty="0">
                        <a:latin typeface="Arial"/>
                        <a:cs typeface="Arial"/>
                      </a:endParaRPr>
                    </a:p>
                  </a:txBody>
                  <a:tcPr/>
                </a:tc>
                <a:tc>
                  <a:txBody>
                    <a:bodyPr/>
                    <a:lstStyle/>
                    <a:p>
                      <a:pPr algn="r"/>
                      <a:r>
                        <a:rPr lang="en-US" dirty="0" smtClean="0">
                          <a:latin typeface="Arial"/>
                          <a:cs typeface="Arial"/>
                        </a:rPr>
                        <a:t>$5,361</a:t>
                      </a:r>
                      <a:endParaRPr lang="en-US" dirty="0">
                        <a:latin typeface="Arial"/>
                        <a:cs typeface="Arial"/>
                      </a:endParaRPr>
                    </a:p>
                  </a:txBody>
                  <a:tcPr/>
                </a:tc>
              </a:tr>
              <a:tr h="237490">
                <a:tc>
                  <a:txBody>
                    <a:bodyPr/>
                    <a:lstStyle/>
                    <a:p>
                      <a:r>
                        <a:rPr lang="en-US" dirty="0" smtClean="0">
                          <a:latin typeface="Arial"/>
                          <a:cs typeface="Arial"/>
                        </a:rPr>
                        <a:t>Deferred tax</a:t>
                      </a:r>
                      <a:endParaRPr lang="en-US" dirty="0">
                        <a:latin typeface="Arial"/>
                        <a:cs typeface="Arial"/>
                      </a:endParaRPr>
                    </a:p>
                  </a:txBody>
                  <a:tcPr/>
                </a:tc>
                <a:tc>
                  <a:txBody>
                    <a:bodyPr/>
                    <a:lstStyle/>
                    <a:p>
                      <a:pPr algn="r"/>
                      <a:r>
                        <a:rPr lang="en-US" dirty="0" smtClean="0">
                          <a:latin typeface="Arial"/>
                          <a:cs typeface="Arial"/>
                        </a:rPr>
                        <a:t>$173</a:t>
                      </a:r>
                      <a:endParaRPr lang="en-US" dirty="0">
                        <a:latin typeface="Arial"/>
                        <a:cs typeface="Arial"/>
                      </a:endParaRPr>
                    </a:p>
                  </a:txBody>
                  <a:tcPr/>
                </a:tc>
              </a:tr>
              <a:tr h="237490">
                <a:tc>
                  <a:txBody>
                    <a:bodyPr/>
                    <a:lstStyle/>
                    <a:p>
                      <a:r>
                        <a:rPr lang="en-US" dirty="0" smtClean="0">
                          <a:latin typeface="Arial"/>
                          <a:cs typeface="Arial"/>
                        </a:rPr>
                        <a:t>Other</a:t>
                      </a:r>
                      <a:endParaRPr lang="en-US" dirty="0">
                        <a:latin typeface="Arial"/>
                        <a:cs typeface="Arial"/>
                      </a:endParaRPr>
                    </a:p>
                  </a:txBody>
                  <a:tcPr/>
                </a:tc>
                <a:tc>
                  <a:txBody>
                    <a:bodyPr/>
                    <a:lstStyle/>
                    <a:p>
                      <a:pPr algn="r"/>
                      <a:r>
                        <a:rPr lang="en-US" dirty="0" smtClean="0">
                          <a:latin typeface="Arial"/>
                          <a:cs typeface="Arial"/>
                        </a:rPr>
                        <a:t>$110</a:t>
                      </a:r>
                      <a:endParaRPr lang="en-US" dirty="0">
                        <a:latin typeface="Arial"/>
                        <a:cs typeface="Arial"/>
                      </a:endParaRPr>
                    </a:p>
                  </a:txBody>
                  <a:tcPr/>
                </a:tc>
              </a:tr>
              <a:tr h="237490">
                <a:tc>
                  <a:txBody>
                    <a:bodyPr/>
                    <a:lstStyle/>
                    <a:p>
                      <a:r>
                        <a:rPr lang="en-US" b="1" dirty="0" smtClean="0">
                          <a:latin typeface="Arial"/>
                          <a:cs typeface="Arial"/>
                        </a:rPr>
                        <a:t>Total liabilities</a:t>
                      </a:r>
                      <a:endParaRPr lang="en-US" b="1" dirty="0">
                        <a:latin typeface="Arial"/>
                        <a:cs typeface="Arial"/>
                      </a:endParaRPr>
                    </a:p>
                  </a:txBody>
                  <a:tcPr/>
                </a:tc>
                <a:tc>
                  <a:txBody>
                    <a:bodyPr/>
                    <a:lstStyle/>
                    <a:p>
                      <a:pPr algn="r"/>
                      <a:r>
                        <a:rPr lang="en-US" b="1" dirty="0" smtClean="0">
                          <a:latin typeface="Arial"/>
                          <a:cs typeface="Arial"/>
                        </a:rPr>
                        <a:t>$6,819</a:t>
                      </a:r>
                      <a:endParaRPr lang="en-US" b="1" dirty="0">
                        <a:latin typeface="Arial"/>
                        <a:cs typeface="Arial"/>
                      </a:endParaRPr>
                    </a:p>
                  </a:txBody>
                  <a:tcPr/>
                </a:tc>
              </a:tr>
            </a:tbl>
          </a:graphicData>
        </a:graphic>
      </p:graphicFrame>
      <p:pic>
        <p:nvPicPr>
          <p:cNvPr id="5" name="Picture 4" descr="download.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21500" y="290099"/>
            <a:ext cx="1883834" cy="452449"/>
          </a:xfrm>
          <a:prstGeom prst="rect">
            <a:avLst/>
          </a:prstGeom>
        </p:spPr>
      </p:pic>
      <p:sp>
        <p:nvSpPr>
          <p:cNvPr id="9" name="Rectangle 8"/>
          <p:cNvSpPr/>
          <p:nvPr/>
        </p:nvSpPr>
        <p:spPr>
          <a:xfrm>
            <a:off x="3606800" y="3014131"/>
            <a:ext cx="787400" cy="300569"/>
          </a:xfrm>
          <a:prstGeom prst="rect">
            <a:avLst/>
          </a:prstGeom>
          <a:noFill/>
          <a:ln w="60325">
            <a:solidFill>
              <a:srgbClr val="D0C11D"/>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3750723" y="4051300"/>
            <a:ext cx="656177" cy="372529"/>
          </a:xfrm>
          <a:prstGeom prst="rect">
            <a:avLst/>
          </a:prstGeom>
          <a:noFill/>
          <a:ln w="60325">
            <a:solidFill>
              <a:schemeClr val="accent6">
                <a:lumMod val="75000"/>
              </a:schemeClr>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8128000" y="2645831"/>
            <a:ext cx="668868" cy="1126069"/>
          </a:xfrm>
          <a:prstGeom prst="rect">
            <a:avLst/>
          </a:prstGeom>
          <a:noFill/>
          <a:ln w="60325">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979833" y="4885267"/>
            <a:ext cx="825501" cy="335279"/>
          </a:xfrm>
          <a:prstGeom prst="rect">
            <a:avLst/>
          </a:prstGeom>
          <a:noFill/>
          <a:ln w="60325">
            <a:solidFill>
              <a:srgbClr val="D03EBE"/>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49DE"/>
              </a:solidFill>
            </a:endParaRPr>
          </a:p>
        </p:txBody>
      </p:sp>
      <p:sp>
        <p:nvSpPr>
          <p:cNvPr id="13" name="Rectangle 12"/>
          <p:cNvSpPr/>
          <p:nvPr/>
        </p:nvSpPr>
        <p:spPr>
          <a:xfrm>
            <a:off x="3606800" y="3352800"/>
            <a:ext cx="812800" cy="368300"/>
          </a:xfrm>
          <a:prstGeom prst="rect">
            <a:avLst/>
          </a:prstGeom>
          <a:noFill/>
          <a:ln w="60325">
            <a:solidFill>
              <a:srgbClr val="16A612"/>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402152" y="5982038"/>
            <a:ext cx="3992048" cy="646331"/>
          </a:xfrm>
          <a:prstGeom prst="rect">
            <a:avLst/>
          </a:prstGeom>
        </p:spPr>
        <p:txBody>
          <a:bodyPr wrap="none">
            <a:spAutoFit/>
          </a:bodyPr>
          <a:lstStyle/>
          <a:p>
            <a:pPr algn="ctr"/>
            <a:r>
              <a:rPr lang="en-US" b="1" dirty="0">
                <a:latin typeface="Arial"/>
                <a:cs typeface="Arial"/>
              </a:rPr>
              <a:t>FA </a:t>
            </a:r>
            <a:r>
              <a:rPr lang="en-US" b="1" dirty="0" smtClean="0">
                <a:latin typeface="Arial"/>
                <a:cs typeface="Arial"/>
              </a:rPr>
              <a:t>ratio = </a:t>
            </a:r>
            <a:r>
              <a:rPr lang="en-US" b="1" dirty="0" smtClean="0">
                <a:solidFill>
                  <a:srgbClr val="4575AB"/>
                </a:solidFill>
                <a:latin typeface="Arial"/>
                <a:cs typeface="Arial"/>
              </a:rPr>
              <a:t>Float</a:t>
            </a:r>
            <a:r>
              <a:rPr lang="en-US" b="1" dirty="0" smtClean="0">
                <a:latin typeface="Arial"/>
                <a:cs typeface="Arial"/>
              </a:rPr>
              <a:t> </a:t>
            </a:r>
            <a:r>
              <a:rPr lang="en-US" b="1" dirty="0">
                <a:latin typeface="Arial"/>
                <a:cs typeface="Arial"/>
              </a:rPr>
              <a:t>/ </a:t>
            </a:r>
            <a:r>
              <a:rPr lang="en-US" b="1" dirty="0" smtClean="0">
                <a:latin typeface="Arial"/>
                <a:cs typeface="Arial"/>
              </a:rPr>
              <a:t>(</a:t>
            </a:r>
            <a:r>
              <a:rPr lang="en-US" b="1" dirty="0" smtClean="0">
                <a:solidFill>
                  <a:srgbClr val="D0C11D"/>
                </a:solidFill>
                <a:latin typeface="Arial"/>
                <a:cs typeface="Arial"/>
              </a:rPr>
              <a:t>AR </a:t>
            </a:r>
            <a:r>
              <a:rPr lang="en-US" b="1" dirty="0" smtClean="0">
                <a:latin typeface="Arial"/>
                <a:cs typeface="Arial"/>
              </a:rPr>
              <a:t>+</a:t>
            </a:r>
            <a:r>
              <a:rPr lang="en-US" b="1" dirty="0" smtClean="0">
                <a:solidFill>
                  <a:srgbClr val="D0C11D"/>
                </a:solidFill>
                <a:latin typeface="Arial"/>
                <a:cs typeface="Arial"/>
              </a:rPr>
              <a:t> </a:t>
            </a:r>
            <a:r>
              <a:rPr lang="en-US" b="1" dirty="0" smtClean="0">
                <a:solidFill>
                  <a:srgbClr val="16A612"/>
                </a:solidFill>
                <a:latin typeface="Arial"/>
                <a:cs typeface="Arial"/>
              </a:rPr>
              <a:t>INV*</a:t>
            </a:r>
            <a:r>
              <a:rPr lang="en-US" b="1" dirty="0" smtClean="0">
                <a:solidFill>
                  <a:srgbClr val="D0C11D"/>
                </a:solidFill>
                <a:latin typeface="Arial"/>
                <a:cs typeface="Arial"/>
              </a:rPr>
              <a:t> </a:t>
            </a:r>
            <a:r>
              <a:rPr lang="en-US" b="1" dirty="0" smtClean="0">
                <a:latin typeface="Arial"/>
                <a:cs typeface="Arial"/>
              </a:rPr>
              <a:t>+</a:t>
            </a:r>
            <a:r>
              <a:rPr lang="en-US" b="1" dirty="0" smtClean="0">
                <a:solidFill>
                  <a:srgbClr val="D0C11D"/>
                </a:solidFill>
                <a:latin typeface="Arial"/>
                <a:cs typeface="Arial"/>
              </a:rPr>
              <a:t> </a:t>
            </a:r>
            <a:r>
              <a:rPr lang="en-US" b="1" dirty="0" smtClean="0">
                <a:solidFill>
                  <a:schemeClr val="accent6">
                    <a:lumMod val="75000"/>
                  </a:schemeClr>
                </a:solidFill>
                <a:latin typeface="Arial"/>
                <a:cs typeface="Arial"/>
              </a:rPr>
              <a:t>PPE</a:t>
            </a:r>
            <a:r>
              <a:rPr lang="en-US" b="1" dirty="0" smtClean="0">
                <a:latin typeface="Arial"/>
                <a:cs typeface="Arial"/>
              </a:rPr>
              <a:t>)</a:t>
            </a:r>
            <a:r>
              <a:rPr lang="en-US" b="1" dirty="0" smtClean="0">
                <a:solidFill>
                  <a:srgbClr val="D0C11D"/>
                </a:solidFill>
                <a:latin typeface="Arial"/>
                <a:cs typeface="Arial"/>
              </a:rPr>
              <a:t> </a:t>
            </a:r>
            <a:r>
              <a:rPr lang="en-US" b="1" dirty="0" smtClean="0">
                <a:latin typeface="Arial"/>
                <a:cs typeface="Arial"/>
              </a:rPr>
              <a:t> </a:t>
            </a:r>
          </a:p>
          <a:p>
            <a:pPr algn="ctr"/>
            <a:r>
              <a:rPr lang="en-US" b="1" dirty="0" smtClean="0">
                <a:latin typeface="Arial"/>
                <a:cs typeface="Arial"/>
              </a:rPr>
              <a:t>= 43%</a:t>
            </a:r>
            <a:r>
              <a:rPr lang="en-US" b="1" dirty="0">
                <a:latin typeface="Arial"/>
                <a:cs typeface="Arial"/>
              </a:rPr>
              <a:t>. </a:t>
            </a:r>
            <a:endParaRPr lang="en-US" dirty="0">
              <a:latin typeface="Arial"/>
              <a:cs typeface="Arial"/>
            </a:endParaRPr>
          </a:p>
        </p:txBody>
      </p:sp>
      <p:sp>
        <p:nvSpPr>
          <p:cNvPr id="15" name="Rectangle 14"/>
          <p:cNvSpPr/>
          <p:nvPr/>
        </p:nvSpPr>
        <p:spPr>
          <a:xfrm>
            <a:off x="4990922" y="5982038"/>
            <a:ext cx="3619876" cy="646331"/>
          </a:xfrm>
          <a:prstGeom prst="rect">
            <a:avLst/>
          </a:prstGeom>
        </p:spPr>
        <p:txBody>
          <a:bodyPr wrap="none">
            <a:spAutoFit/>
          </a:bodyPr>
          <a:lstStyle/>
          <a:p>
            <a:pPr algn="ctr"/>
            <a:r>
              <a:rPr lang="en-US" b="1" dirty="0" smtClean="0">
                <a:latin typeface="Arial"/>
                <a:cs typeface="Arial"/>
              </a:rPr>
              <a:t>FL ratio = </a:t>
            </a:r>
            <a:r>
              <a:rPr lang="en-US" b="1" dirty="0" smtClean="0">
                <a:solidFill>
                  <a:srgbClr val="4575AB"/>
                </a:solidFill>
                <a:latin typeface="Arial"/>
                <a:cs typeface="Arial"/>
              </a:rPr>
              <a:t>Float</a:t>
            </a:r>
            <a:r>
              <a:rPr lang="en-US" b="1" dirty="0" smtClean="0">
                <a:latin typeface="Arial"/>
                <a:cs typeface="Arial"/>
              </a:rPr>
              <a:t> </a:t>
            </a:r>
            <a:r>
              <a:rPr lang="en-US" b="1" dirty="0">
                <a:latin typeface="Arial"/>
                <a:cs typeface="Arial"/>
              </a:rPr>
              <a:t>/ </a:t>
            </a:r>
            <a:r>
              <a:rPr lang="en-US" b="1" dirty="0" smtClean="0">
                <a:solidFill>
                  <a:srgbClr val="D03EBE"/>
                </a:solidFill>
                <a:latin typeface="Arial"/>
                <a:cs typeface="Arial"/>
              </a:rPr>
              <a:t>Total liabilities</a:t>
            </a:r>
          </a:p>
          <a:p>
            <a:pPr algn="ctr"/>
            <a:r>
              <a:rPr lang="en-US" b="1" dirty="0" smtClean="0">
                <a:latin typeface="Arial"/>
                <a:cs typeface="Arial"/>
              </a:rPr>
              <a:t>= 17%</a:t>
            </a:r>
            <a:r>
              <a:rPr lang="en-US" b="1" dirty="0">
                <a:latin typeface="Arial"/>
                <a:cs typeface="Arial"/>
              </a:rPr>
              <a:t>. </a:t>
            </a:r>
            <a:endParaRPr lang="en-US" dirty="0">
              <a:latin typeface="Arial"/>
              <a:cs typeface="Arial"/>
            </a:endParaRPr>
          </a:p>
        </p:txBody>
      </p:sp>
    </p:spTree>
    <p:extLst>
      <p:ext uri="{BB962C8B-B14F-4D97-AF65-F5344CB8AC3E}">
        <p14:creationId xmlns:p14="http://schemas.microsoft.com/office/powerpoint/2010/main" val="19577164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5600" y="241310"/>
            <a:ext cx="8636000" cy="549069"/>
          </a:xfrm>
        </p:spPr>
        <p:txBody>
          <a:bodyPr>
            <a:normAutofit/>
          </a:bodyPr>
          <a:lstStyle/>
          <a:p>
            <a:pPr algn="l"/>
            <a:r>
              <a:rPr lang="en-US" sz="2400" b="1" dirty="0" smtClean="0">
                <a:latin typeface="Arial"/>
                <a:cs typeface="Arial"/>
              </a:rPr>
              <a:t>Archetypes of Float</a:t>
            </a:r>
            <a:endParaRPr lang="en-US" sz="2400" b="1" dirty="0">
              <a:latin typeface="Arial"/>
              <a:cs typeface="Arial"/>
            </a:endParaRPr>
          </a:p>
        </p:txBody>
      </p:sp>
      <p:sp>
        <p:nvSpPr>
          <p:cNvPr id="3" name="Subtitle 2"/>
          <p:cNvSpPr>
            <a:spLocks noGrp="1"/>
          </p:cNvSpPr>
          <p:nvPr>
            <p:ph type="subTitle" idx="1"/>
          </p:nvPr>
        </p:nvSpPr>
        <p:spPr>
          <a:xfrm>
            <a:off x="0" y="927101"/>
            <a:ext cx="9144000" cy="990599"/>
          </a:xfrm>
          <a:solidFill>
            <a:srgbClr val="800000"/>
          </a:solidFill>
        </p:spPr>
        <p:txBody>
          <a:bodyPr vert="horz" lIns="457200" tIns="45720" rIns="457200" bIns="45720" rtlCol="0" anchor="ctr" anchorCtr="0">
            <a:noAutofit/>
          </a:bodyPr>
          <a:lstStyle/>
          <a:p>
            <a:pPr algn="l">
              <a:lnSpc>
                <a:spcPct val="120000"/>
              </a:lnSpc>
              <a:tabLst>
                <a:tab pos="8750300" algn="l"/>
              </a:tabLst>
            </a:pPr>
            <a:r>
              <a:rPr lang="en-US" sz="1800" b="1" dirty="0" smtClean="0">
                <a:solidFill>
                  <a:schemeClr val="bg1"/>
                </a:solidFill>
              </a:rPr>
              <a:t>Looking at float ratios across hundreds of companies, I’ve noticed a few emergent patterns. Nothing has been tested – these are </a:t>
            </a:r>
            <a:r>
              <a:rPr lang="en-US" sz="1800" b="1" i="1" dirty="0" smtClean="0">
                <a:solidFill>
                  <a:schemeClr val="bg1"/>
                </a:solidFill>
              </a:rPr>
              <a:t>observations</a:t>
            </a:r>
            <a:r>
              <a:rPr lang="en-US" sz="1800" b="1" dirty="0" smtClean="0">
                <a:solidFill>
                  <a:schemeClr val="bg1"/>
                </a:solidFill>
              </a:rPr>
              <a:t>.</a:t>
            </a:r>
            <a:endParaRPr lang="en-US" sz="1800" b="1" dirty="0">
              <a:solidFill>
                <a:schemeClr val="bg1"/>
              </a:solidFill>
            </a:endParaRPr>
          </a:p>
        </p:txBody>
      </p:sp>
      <p:cxnSp>
        <p:nvCxnSpPr>
          <p:cNvPr id="8" name="Straight Connector 7"/>
          <p:cNvCxnSpPr/>
          <p:nvPr/>
        </p:nvCxnSpPr>
        <p:spPr>
          <a:xfrm>
            <a:off x="0" y="780649"/>
            <a:ext cx="9144000" cy="0"/>
          </a:xfrm>
          <a:prstGeom prst="line">
            <a:avLst/>
          </a:prstGeom>
          <a:ln>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9" name="Subtitle 2"/>
          <p:cNvSpPr txBox="1">
            <a:spLocks/>
          </p:cNvSpPr>
          <p:nvPr/>
        </p:nvSpPr>
        <p:spPr>
          <a:xfrm>
            <a:off x="385032" y="2051870"/>
            <a:ext cx="8758968" cy="4806130"/>
          </a:xfrm>
          <a:prstGeom prst="rect">
            <a:avLst/>
          </a:prstGeom>
        </p:spPr>
        <p:txBody>
          <a:bodyPr vert="horz" lIns="0" tIns="45720" rIns="45720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Arial"/>
                <a:ea typeface="+mn-ea"/>
                <a:cs typeface="Arial"/>
              </a:defRPr>
            </a:lvl2pPr>
            <a:lvl3pPr marL="914400" indent="0" algn="ctr" defTabSz="457200" rtl="0" eaLnBrk="1" latinLnBrk="0" hangingPunct="1">
              <a:spcBef>
                <a:spcPct val="20000"/>
              </a:spcBef>
              <a:buFont typeface="Arial"/>
              <a:buNone/>
              <a:defRPr sz="2400" kern="1200">
                <a:solidFill>
                  <a:schemeClr val="tx1">
                    <a:tint val="75000"/>
                  </a:schemeClr>
                </a:solidFill>
                <a:latin typeface="Arial"/>
                <a:ea typeface="+mn-ea"/>
                <a:cs typeface="Arial"/>
              </a:defRPr>
            </a:lvl3pPr>
            <a:lvl4pPr marL="13716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4pPr>
            <a:lvl5pPr marL="18288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lnSpc>
                <a:spcPct val="120000"/>
              </a:lnSpc>
              <a:spcBef>
                <a:spcPts val="800"/>
              </a:spcBef>
              <a:buFont typeface="Wingdings" charset="2"/>
              <a:buChar char="v"/>
            </a:pPr>
            <a:r>
              <a:rPr lang="en-US" sz="1800" b="1" dirty="0" smtClean="0">
                <a:solidFill>
                  <a:schemeClr val="tx1"/>
                </a:solidFill>
              </a:rPr>
              <a:t>Higher ratios are better</a:t>
            </a:r>
            <a:r>
              <a:rPr lang="en-US" sz="1800" dirty="0" smtClean="0">
                <a:solidFill>
                  <a:schemeClr val="tx1"/>
                </a:solidFill>
              </a:rPr>
              <a:t>: Most great businesses score highly on at least one float metric. However, many great businesses score well on </a:t>
            </a:r>
            <a:r>
              <a:rPr lang="en-US" sz="1800" i="1" dirty="0" smtClean="0">
                <a:solidFill>
                  <a:schemeClr val="tx1"/>
                </a:solidFill>
              </a:rPr>
              <a:t>only</a:t>
            </a:r>
            <a:r>
              <a:rPr lang="en-US" sz="1800" dirty="0" smtClean="0">
                <a:solidFill>
                  <a:schemeClr val="tx1"/>
                </a:solidFill>
              </a:rPr>
              <a:t> one ratio. </a:t>
            </a:r>
          </a:p>
          <a:p>
            <a:pPr marL="457200" indent="-457200" algn="l">
              <a:lnSpc>
                <a:spcPct val="120000"/>
              </a:lnSpc>
              <a:spcBef>
                <a:spcPts val="800"/>
              </a:spcBef>
              <a:buFont typeface="Wingdings" charset="2"/>
              <a:buChar char="v"/>
            </a:pPr>
            <a:r>
              <a:rPr lang="en-US" sz="1800" b="1" dirty="0" smtClean="0">
                <a:solidFill>
                  <a:schemeClr val="tx1"/>
                </a:solidFill>
              </a:rPr>
              <a:t>FA:FL ratio</a:t>
            </a:r>
            <a:r>
              <a:rPr lang="en-US" sz="1800" dirty="0" smtClean="0">
                <a:solidFill>
                  <a:schemeClr val="tx1"/>
                </a:solidFill>
              </a:rPr>
              <a:t>: divide FA/FL to get an interesting look into companies. </a:t>
            </a:r>
          </a:p>
          <a:p>
            <a:pPr marL="914400" lvl="1" indent="-457200" algn="l">
              <a:lnSpc>
                <a:spcPct val="120000"/>
              </a:lnSpc>
              <a:spcBef>
                <a:spcPts val="800"/>
              </a:spcBef>
              <a:buFont typeface="Wingdings" charset="2"/>
              <a:buChar char="v"/>
            </a:pPr>
            <a:r>
              <a:rPr lang="en-US" sz="1400" b="1" dirty="0" smtClean="0">
                <a:solidFill>
                  <a:schemeClr val="tx1"/>
                </a:solidFill>
              </a:rPr>
              <a:t>FA:FL &gt; 2.0</a:t>
            </a:r>
            <a:r>
              <a:rPr lang="en-US" sz="1400" dirty="0" smtClean="0">
                <a:solidFill>
                  <a:schemeClr val="tx1"/>
                </a:solidFill>
              </a:rPr>
              <a:t>: Like HDS, a debt-heavy but pretty attractive company. Debt is almost always non-operational, generated via transaction (LBO, major acquisition, etc.)</a:t>
            </a:r>
          </a:p>
          <a:p>
            <a:pPr marL="914400" lvl="1" indent="-457200" algn="l">
              <a:lnSpc>
                <a:spcPct val="120000"/>
              </a:lnSpc>
              <a:spcBef>
                <a:spcPts val="800"/>
              </a:spcBef>
              <a:buFont typeface="Wingdings" charset="2"/>
              <a:buChar char="v"/>
            </a:pPr>
            <a:r>
              <a:rPr lang="en-US" sz="1400" b="1" dirty="0" smtClean="0">
                <a:solidFill>
                  <a:schemeClr val="tx1"/>
                </a:solidFill>
              </a:rPr>
              <a:t>FA:FL &lt; 0.5</a:t>
            </a:r>
            <a:r>
              <a:rPr lang="en-US" sz="1400" dirty="0" smtClean="0">
                <a:solidFill>
                  <a:schemeClr val="tx1"/>
                </a:solidFill>
              </a:rPr>
              <a:t>: Company is under-leveraged. Should buy back stock funded by debt, assuming valuation is appropriate.</a:t>
            </a:r>
            <a:endParaRPr lang="en-US" sz="1400" b="1" dirty="0" smtClean="0">
              <a:solidFill>
                <a:schemeClr val="tx1"/>
              </a:solidFill>
            </a:endParaRPr>
          </a:p>
          <a:p>
            <a:pPr marL="457200" indent="-457200" algn="l">
              <a:lnSpc>
                <a:spcPct val="120000"/>
              </a:lnSpc>
              <a:spcBef>
                <a:spcPts val="800"/>
              </a:spcBef>
              <a:buFont typeface="Wingdings" charset="2"/>
              <a:buChar char="v"/>
            </a:pPr>
            <a:r>
              <a:rPr lang="en-US" sz="1800" b="1" dirty="0" smtClean="0">
                <a:solidFill>
                  <a:schemeClr val="tx1"/>
                </a:solidFill>
              </a:rPr>
              <a:t>Higher float ratios </a:t>
            </a:r>
            <a:r>
              <a:rPr lang="en-US" sz="1800" b="1" dirty="0" smtClean="0">
                <a:solidFill>
                  <a:schemeClr val="tx1"/>
                </a:solidFill>
                <a:sym typeface="Wingdings"/>
              </a:rPr>
              <a:t> flexible capital allocation</a:t>
            </a:r>
            <a:r>
              <a:rPr lang="en-US" sz="1800" dirty="0" smtClean="0">
                <a:solidFill>
                  <a:schemeClr val="tx1"/>
                </a:solidFill>
                <a:sym typeface="Wingdings"/>
              </a:rPr>
              <a:t>: if you can fund your day-to-day operations via float, you can use capital (debt + equity) purely for strategic decisions. Buybacks, M&amp;A, etc.</a:t>
            </a:r>
          </a:p>
          <a:p>
            <a:pPr marL="457200" indent="-457200" algn="l">
              <a:lnSpc>
                <a:spcPct val="120000"/>
              </a:lnSpc>
              <a:spcBef>
                <a:spcPts val="800"/>
              </a:spcBef>
              <a:buFont typeface="Wingdings" charset="2"/>
              <a:buChar char="v"/>
            </a:pPr>
            <a:r>
              <a:rPr lang="en-US" sz="1800" b="1" dirty="0" smtClean="0">
                <a:solidFill>
                  <a:schemeClr val="tx1"/>
                </a:solidFill>
                <a:sym typeface="Wingdings"/>
              </a:rPr>
              <a:t>High float ratios hiding in unexpected places</a:t>
            </a:r>
            <a:r>
              <a:rPr lang="en-US" sz="1800" dirty="0" smtClean="0">
                <a:solidFill>
                  <a:schemeClr val="tx1"/>
                </a:solidFill>
                <a:sym typeface="Wingdings"/>
              </a:rPr>
              <a:t>: Not just service companies have attractive ratios. Some manufacturing </a:t>
            </a:r>
            <a:r>
              <a:rPr lang="en-US" sz="1800" dirty="0" err="1" smtClean="0">
                <a:solidFill>
                  <a:schemeClr val="tx1"/>
                </a:solidFill>
                <a:sym typeface="Wingdings"/>
              </a:rPr>
              <a:t>co’s</a:t>
            </a:r>
            <a:r>
              <a:rPr lang="en-US" sz="1800" dirty="0" smtClean="0">
                <a:solidFill>
                  <a:schemeClr val="tx1"/>
                </a:solidFill>
                <a:sym typeface="Wingdings"/>
              </a:rPr>
              <a:t> (SCSS, WHR, PII), retailers (TJX, AZO) and distributors (IM, ARW) score highly as well.</a:t>
            </a:r>
            <a:endParaRPr lang="en-US" sz="1800" b="1" dirty="0" smtClean="0">
              <a:solidFill>
                <a:schemeClr val="tx1"/>
              </a:solidFill>
              <a:sym typeface="Wingdings"/>
            </a:endParaRPr>
          </a:p>
          <a:p>
            <a:pPr marL="457200" indent="-457200" algn="l">
              <a:lnSpc>
                <a:spcPct val="120000"/>
              </a:lnSpc>
              <a:spcBef>
                <a:spcPts val="800"/>
              </a:spcBef>
              <a:buFont typeface="Wingdings" charset="2"/>
              <a:buChar char="v"/>
            </a:pPr>
            <a:endParaRPr lang="en-US" sz="1800" b="1"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a:solidFill>
                <a:schemeClr val="tx1"/>
              </a:solidFill>
            </a:endParaRPr>
          </a:p>
        </p:txBody>
      </p:sp>
    </p:spTree>
    <p:extLst>
      <p:ext uri="{BB962C8B-B14F-4D97-AF65-F5344CB8AC3E}">
        <p14:creationId xmlns:p14="http://schemas.microsoft.com/office/powerpoint/2010/main" val="15002102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5600" y="241310"/>
            <a:ext cx="8636000" cy="549069"/>
          </a:xfrm>
        </p:spPr>
        <p:txBody>
          <a:bodyPr>
            <a:normAutofit/>
          </a:bodyPr>
          <a:lstStyle/>
          <a:p>
            <a:pPr algn="l"/>
            <a:r>
              <a:rPr lang="en-US" sz="2400" b="1" dirty="0" smtClean="0">
                <a:latin typeface="Arial"/>
                <a:cs typeface="Arial"/>
              </a:rPr>
              <a:t>Contemporary Examples: Points Intl.</a:t>
            </a:r>
            <a:endParaRPr lang="en-US" sz="2400" b="1" dirty="0">
              <a:latin typeface="Arial"/>
              <a:cs typeface="Arial"/>
            </a:endParaRPr>
          </a:p>
        </p:txBody>
      </p:sp>
      <p:sp>
        <p:nvSpPr>
          <p:cNvPr id="3" name="Subtitle 2"/>
          <p:cNvSpPr>
            <a:spLocks noGrp="1"/>
          </p:cNvSpPr>
          <p:nvPr>
            <p:ph type="subTitle" idx="1"/>
          </p:nvPr>
        </p:nvSpPr>
        <p:spPr>
          <a:xfrm>
            <a:off x="0" y="927101"/>
            <a:ext cx="9144000" cy="990599"/>
          </a:xfrm>
          <a:solidFill>
            <a:srgbClr val="800000"/>
          </a:solidFill>
        </p:spPr>
        <p:txBody>
          <a:bodyPr vert="horz" lIns="457200" tIns="45720" rIns="457200" bIns="45720" rtlCol="0" anchor="ctr" anchorCtr="0">
            <a:noAutofit/>
          </a:bodyPr>
          <a:lstStyle/>
          <a:p>
            <a:pPr algn="l">
              <a:lnSpc>
                <a:spcPct val="120000"/>
              </a:lnSpc>
              <a:tabLst>
                <a:tab pos="8750300" algn="l"/>
              </a:tabLst>
            </a:pPr>
            <a:r>
              <a:rPr lang="en-US" sz="1800" b="1" dirty="0" smtClean="0">
                <a:solidFill>
                  <a:schemeClr val="bg1"/>
                </a:solidFill>
              </a:rPr>
              <a:t>PCOM scores among the highest 1% of the hundreds of companies I follow on the FA ratio &amp; FL ratio. It’s a nearly unique balance sheet. </a:t>
            </a:r>
            <a:endParaRPr lang="en-US" sz="1800" b="1" dirty="0">
              <a:solidFill>
                <a:schemeClr val="bg1"/>
              </a:solidFill>
            </a:endParaRPr>
          </a:p>
        </p:txBody>
      </p:sp>
      <p:cxnSp>
        <p:nvCxnSpPr>
          <p:cNvPr id="8" name="Straight Connector 7"/>
          <p:cNvCxnSpPr/>
          <p:nvPr/>
        </p:nvCxnSpPr>
        <p:spPr>
          <a:xfrm>
            <a:off x="0" y="780649"/>
            <a:ext cx="9144000" cy="0"/>
          </a:xfrm>
          <a:prstGeom prst="line">
            <a:avLst/>
          </a:prstGeom>
          <a:ln>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1867337451"/>
              </p:ext>
            </p:extLst>
          </p:nvPr>
        </p:nvGraphicFramePr>
        <p:xfrm>
          <a:off x="355600" y="2277533"/>
          <a:ext cx="4064000" cy="3520440"/>
        </p:xfrm>
        <a:graphic>
          <a:graphicData uri="http://schemas.openxmlformats.org/drawingml/2006/table">
            <a:tbl>
              <a:tblPr firstRow="1" bandRow="1">
                <a:tableStyleId>{72833802-FEF1-4C79-8D5D-14CF1EAF98D9}</a:tableStyleId>
              </a:tblPr>
              <a:tblGrid>
                <a:gridCol w="2032000"/>
                <a:gridCol w="2032000"/>
              </a:tblGrid>
              <a:tr h="237490">
                <a:tc>
                  <a:txBody>
                    <a:bodyPr/>
                    <a:lstStyle/>
                    <a:p>
                      <a:r>
                        <a:rPr lang="en-US" dirty="0" smtClean="0">
                          <a:latin typeface="Arial"/>
                          <a:cs typeface="Arial"/>
                        </a:rPr>
                        <a:t>Assets ($M)</a:t>
                      </a:r>
                      <a:endParaRPr lang="en-US" dirty="0">
                        <a:latin typeface="Arial"/>
                        <a:cs typeface="Arial"/>
                      </a:endParaRPr>
                    </a:p>
                  </a:txBody>
                  <a:tcPr>
                    <a:solidFill>
                      <a:srgbClr val="800002"/>
                    </a:solidFill>
                  </a:tcPr>
                </a:tc>
                <a:tc>
                  <a:txBody>
                    <a:bodyPr/>
                    <a:lstStyle/>
                    <a:p>
                      <a:pPr algn="r"/>
                      <a:r>
                        <a:rPr lang="en-US" dirty="0" smtClean="0">
                          <a:latin typeface="Arial"/>
                          <a:cs typeface="Arial"/>
                        </a:rPr>
                        <a:t>3/31/2015</a:t>
                      </a:r>
                      <a:endParaRPr lang="en-US" dirty="0">
                        <a:latin typeface="Arial"/>
                        <a:cs typeface="Arial"/>
                      </a:endParaRPr>
                    </a:p>
                  </a:txBody>
                  <a:tcPr>
                    <a:solidFill>
                      <a:srgbClr val="800002"/>
                    </a:solidFill>
                  </a:tcPr>
                </a:tc>
              </a:tr>
              <a:tr h="237490">
                <a:tc>
                  <a:txBody>
                    <a:bodyPr/>
                    <a:lstStyle/>
                    <a:p>
                      <a:r>
                        <a:rPr lang="en-US" sz="1700" dirty="0" smtClean="0">
                          <a:latin typeface="Arial"/>
                          <a:cs typeface="Arial"/>
                        </a:rPr>
                        <a:t>Cash</a:t>
                      </a:r>
                    </a:p>
                  </a:txBody>
                  <a:tcPr/>
                </a:tc>
                <a:tc>
                  <a:txBody>
                    <a:bodyPr/>
                    <a:lstStyle/>
                    <a:p>
                      <a:pPr algn="r"/>
                      <a:r>
                        <a:rPr lang="en-US" sz="1700" dirty="0" smtClean="0">
                          <a:latin typeface="Arial"/>
                          <a:cs typeface="Arial"/>
                        </a:rPr>
                        <a:t>$48</a:t>
                      </a:r>
                      <a:endParaRPr lang="en-US" sz="1700" dirty="0">
                        <a:latin typeface="Arial"/>
                        <a:cs typeface="Arial"/>
                      </a:endParaRPr>
                    </a:p>
                  </a:txBody>
                  <a:tcPr/>
                </a:tc>
              </a:tr>
              <a:tr h="237490">
                <a:tc>
                  <a:txBody>
                    <a:bodyPr/>
                    <a:lstStyle/>
                    <a:p>
                      <a:r>
                        <a:rPr lang="en-US" sz="1700" dirty="0" smtClean="0">
                          <a:latin typeface="Arial"/>
                          <a:cs typeface="Arial"/>
                        </a:rPr>
                        <a:t>Receivables</a:t>
                      </a:r>
                      <a:endParaRPr lang="en-US" sz="1700" dirty="0">
                        <a:latin typeface="Arial"/>
                        <a:cs typeface="Arial"/>
                      </a:endParaRPr>
                    </a:p>
                  </a:txBody>
                  <a:tcPr/>
                </a:tc>
                <a:tc>
                  <a:txBody>
                    <a:bodyPr/>
                    <a:lstStyle/>
                    <a:p>
                      <a:pPr algn="r"/>
                      <a:r>
                        <a:rPr lang="en-US" sz="1700" dirty="0" smtClean="0">
                          <a:latin typeface="Arial"/>
                          <a:cs typeface="Arial"/>
                        </a:rPr>
                        <a:t>$6</a:t>
                      </a:r>
                      <a:endParaRPr lang="en-US" sz="1700" dirty="0">
                        <a:latin typeface="Arial"/>
                        <a:cs typeface="Arial"/>
                      </a:endParaRPr>
                    </a:p>
                  </a:txBody>
                  <a:tcPr/>
                </a:tc>
              </a:tr>
              <a:tr h="237490">
                <a:tc>
                  <a:txBody>
                    <a:bodyPr/>
                    <a:lstStyle/>
                    <a:p>
                      <a:r>
                        <a:rPr lang="en-US" sz="1700" dirty="0" smtClean="0">
                          <a:latin typeface="Arial"/>
                          <a:cs typeface="Arial"/>
                        </a:rPr>
                        <a:t>Prepaid expenses</a:t>
                      </a:r>
                      <a:endParaRPr lang="en-US" sz="1700" dirty="0">
                        <a:latin typeface="Arial"/>
                        <a:cs typeface="Arial"/>
                      </a:endParaRPr>
                    </a:p>
                  </a:txBody>
                  <a:tcPr/>
                </a:tc>
                <a:tc>
                  <a:txBody>
                    <a:bodyPr/>
                    <a:lstStyle/>
                    <a:p>
                      <a:pPr algn="r"/>
                      <a:r>
                        <a:rPr lang="en-US" sz="1700" dirty="0" smtClean="0">
                          <a:latin typeface="Arial"/>
                          <a:cs typeface="Arial"/>
                        </a:rPr>
                        <a:t>$2</a:t>
                      </a:r>
                    </a:p>
                  </a:txBody>
                  <a:tcPr/>
                </a:tc>
              </a:tr>
              <a:tr h="237490">
                <a:tc>
                  <a:txBody>
                    <a:bodyPr/>
                    <a:lstStyle/>
                    <a:p>
                      <a:r>
                        <a:rPr lang="en-US" sz="1700" dirty="0" smtClean="0">
                          <a:latin typeface="Arial"/>
                          <a:cs typeface="Arial"/>
                        </a:rPr>
                        <a:t>PPE</a:t>
                      </a:r>
                      <a:endParaRPr lang="en-US" sz="1700" dirty="0">
                        <a:latin typeface="Arial"/>
                        <a:cs typeface="Arial"/>
                      </a:endParaRPr>
                    </a:p>
                  </a:txBody>
                  <a:tcPr/>
                </a:tc>
                <a:tc>
                  <a:txBody>
                    <a:bodyPr/>
                    <a:lstStyle/>
                    <a:p>
                      <a:pPr algn="r"/>
                      <a:r>
                        <a:rPr lang="en-US" sz="1700" dirty="0" smtClean="0">
                          <a:latin typeface="Arial"/>
                          <a:cs typeface="Arial"/>
                        </a:rPr>
                        <a:t>$2</a:t>
                      </a:r>
                    </a:p>
                  </a:txBody>
                  <a:tcPr/>
                </a:tc>
              </a:tr>
              <a:tr h="237490">
                <a:tc>
                  <a:txBody>
                    <a:bodyPr/>
                    <a:lstStyle/>
                    <a:p>
                      <a:r>
                        <a:rPr lang="en-US" sz="1700" dirty="0" smtClean="0">
                          <a:latin typeface="Arial"/>
                          <a:cs typeface="Arial"/>
                        </a:rPr>
                        <a:t>Intangibles</a:t>
                      </a:r>
                      <a:endParaRPr lang="en-US" sz="1700" dirty="0">
                        <a:latin typeface="Arial"/>
                        <a:cs typeface="Arial"/>
                      </a:endParaRPr>
                    </a:p>
                  </a:txBody>
                  <a:tcPr/>
                </a:tc>
                <a:tc>
                  <a:txBody>
                    <a:bodyPr/>
                    <a:lstStyle/>
                    <a:p>
                      <a:pPr algn="r"/>
                      <a:r>
                        <a:rPr lang="en-US" sz="1700" dirty="0" smtClean="0">
                          <a:latin typeface="Arial"/>
                          <a:cs typeface="Arial"/>
                        </a:rPr>
                        <a:t>$18</a:t>
                      </a:r>
                      <a:endParaRPr lang="en-US" sz="1700" dirty="0">
                        <a:latin typeface="Arial"/>
                        <a:cs typeface="Arial"/>
                      </a:endParaRPr>
                    </a:p>
                  </a:txBody>
                  <a:tcPr/>
                </a:tc>
              </a:tr>
              <a:tr h="237490">
                <a:tc>
                  <a:txBody>
                    <a:bodyPr/>
                    <a:lstStyle/>
                    <a:p>
                      <a:r>
                        <a:rPr lang="en-US" sz="1700" dirty="0" smtClean="0">
                          <a:latin typeface="Arial"/>
                          <a:cs typeface="Arial"/>
                        </a:rPr>
                        <a:t>Deferred tax</a:t>
                      </a:r>
                      <a:endParaRPr lang="en-US" sz="1700" dirty="0">
                        <a:latin typeface="Arial"/>
                        <a:cs typeface="Arial"/>
                      </a:endParaRPr>
                    </a:p>
                  </a:txBody>
                  <a:tcPr/>
                </a:tc>
                <a:tc>
                  <a:txBody>
                    <a:bodyPr/>
                    <a:lstStyle/>
                    <a:p>
                      <a:pPr algn="r"/>
                      <a:r>
                        <a:rPr lang="en-US" sz="1700" dirty="0" smtClean="0">
                          <a:latin typeface="Arial"/>
                          <a:cs typeface="Arial"/>
                        </a:rPr>
                        <a:t>$3</a:t>
                      </a:r>
                      <a:endParaRPr lang="en-US" sz="1700" dirty="0">
                        <a:latin typeface="Arial"/>
                        <a:cs typeface="Arial"/>
                      </a:endParaRPr>
                    </a:p>
                  </a:txBody>
                  <a:tcPr/>
                </a:tc>
              </a:tr>
              <a:tr h="237490">
                <a:tc>
                  <a:txBody>
                    <a:bodyPr/>
                    <a:lstStyle/>
                    <a:p>
                      <a:r>
                        <a:rPr lang="en-US" sz="1700" dirty="0" smtClean="0">
                          <a:latin typeface="Arial"/>
                          <a:cs typeface="Arial"/>
                        </a:rPr>
                        <a:t>Goodwill</a:t>
                      </a:r>
                      <a:endParaRPr lang="en-US" sz="1700" dirty="0">
                        <a:latin typeface="Arial"/>
                        <a:cs typeface="Arial"/>
                      </a:endParaRPr>
                    </a:p>
                  </a:txBody>
                  <a:tcPr/>
                </a:tc>
                <a:tc>
                  <a:txBody>
                    <a:bodyPr/>
                    <a:lstStyle/>
                    <a:p>
                      <a:pPr algn="r"/>
                      <a:r>
                        <a:rPr lang="en-US" sz="1700" dirty="0" smtClean="0">
                          <a:latin typeface="Arial"/>
                          <a:cs typeface="Arial"/>
                        </a:rPr>
                        <a:t>$7</a:t>
                      </a:r>
                      <a:endParaRPr lang="en-US" sz="1700" dirty="0">
                        <a:latin typeface="Arial"/>
                        <a:cs typeface="Arial"/>
                      </a:endParaRPr>
                    </a:p>
                  </a:txBody>
                  <a:tcPr/>
                </a:tc>
              </a:tr>
              <a:tr h="237490">
                <a:tc>
                  <a:txBody>
                    <a:bodyPr/>
                    <a:lstStyle/>
                    <a:p>
                      <a:r>
                        <a:rPr lang="en-US" sz="1700" dirty="0" smtClean="0">
                          <a:latin typeface="Arial"/>
                          <a:cs typeface="Arial"/>
                        </a:rPr>
                        <a:t>Others</a:t>
                      </a:r>
                      <a:endParaRPr lang="en-US" sz="1700" dirty="0">
                        <a:latin typeface="Arial"/>
                        <a:cs typeface="Arial"/>
                      </a:endParaRPr>
                    </a:p>
                  </a:txBody>
                  <a:tcPr/>
                </a:tc>
                <a:tc>
                  <a:txBody>
                    <a:bodyPr/>
                    <a:lstStyle/>
                    <a:p>
                      <a:pPr algn="r"/>
                      <a:r>
                        <a:rPr lang="en-US" sz="1700" dirty="0" smtClean="0">
                          <a:latin typeface="Arial"/>
                          <a:cs typeface="Arial"/>
                        </a:rPr>
                        <a:t>$5</a:t>
                      </a:r>
                      <a:endParaRPr lang="en-US" sz="1700" dirty="0">
                        <a:latin typeface="Arial"/>
                        <a:cs typeface="Arial"/>
                      </a:endParaRPr>
                    </a:p>
                  </a:txBody>
                  <a:tcPr/>
                </a:tc>
              </a:tr>
              <a:tr h="237490">
                <a:tc>
                  <a:txBody>
                    <a:bodyPr/>
                    <a:lstStyle/>
                    <a:p>
                      <a:r>
                        <a:rPr lang="en-US" sz="1700" b="1" dirty="0" smtClean="0">
                          <a:latin typeface="Arial"/>
                          <a:cs typeface="Arial"/>
                        </a:rPr>
                        <a:t>Total Assets</a:t>
                      </a:r>
                      <a:endParaRPr lang="en-US" sz="1700" b="1" dirty="0">
                        <a:latin typeface="Arial"/>
                        <a:cs typeface="Arial"/>
                      </a:endParaRPr>
                    </a:p>
                  </a:txBody>
                  <a:tcPr/>
                </a:tc>
                <a:tc>
                  <a:txBody>
                    <a:bodyPr/>
                    <a:lstStyle/>
                    <a:p>
                      <a:pPr algn="r"/>
                      <a:r>
                        <a:rPr lang="en-US" sz="1700" b="1" dirty="0" smtClean="0">
                          <a:latin typeface="Arial"/>
                          <a:cs typeface="Arial"/>
                        </a:rPr>
                        <a:t>$92</a:t>
                      </a:r>
                      <a:endParaRPr lang="en-US" sz="1700" b="1" dirty="0">
                        <a:latin typeface="Arial"/>
                        <a:cs typeface="Arial"/>
                      </a:endParaRPr>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36436019"/>
              </p:ext>
            </p:extLst>
          </p:nvPr>
        </p:nvGraphicFramePr>
        <p:xfrm>
          <a:off x="4741334" y="2277533"/>
          <a:ext cx="4064000" cy="3474720"/>
        </p:xfrm>
        <a:graphic>
          <a:graphicData uri="http://schemas.openxmlformats.org/drawingml/2006/table">
            <a:tbl>
              <a:tblPr firstRow="1" bandRow="1">
                <a:tableStyleId>{72833802-FEF1-4C79-8D5D-14CF1EAF98D9}</a:tableStyleId>
              </a:tblPr>
              <a:tblGrid>
                <a:gridCol w="2032000"/>
                <a:gridCol w="2032000"/>
              </a:tblGrid>
              <a:tr h="237490">
                <a:tc>
                  <a:txBody>
                    <a:bodyPr/>
                    <a:lstStyle/>
                    <a:p>
                      <a:r>
                        <a:rPr lang="en-US" dirty="0" smtClean="0">
                          <a:latin typeface="Arial"/>
                          <a:cs typeface="Arial"/>
                        </a:rPr>
                        <a:t>Liabilities ($M)</a:t>
                      </a:r>
                      <a:endParaRPr lang="en-US" dirty="0">
                        <a:latin typeface="Arial"/>
                        <a:cs typeface="Arial"/>
                      </a:endParaRPr>
                    </a:p>
                  </a:txBody>
                  <a:tcPr>
                    <a:solidFill>
                      <a:srgbClr val="7D0102"/>
                    </a:solidFill>
                  </a:tcPr>
                </a:tc>
                <a:tc>
                  <a:txBody>
                    <a:bodyPr/>
                    <a:lstStyle/>
                    <a:p>
                      <a:pPr algn="r"/>
                      <a:r>
                        <a:rPr lang="en-US" dirty="0" smtClean="0">
                          <a:latin typeface="Arial"/>
                          <a:cs typeface="Arial"/>
                        </a:rPr>
                        <a:t>3/31/2015</a:t>
                      </a:r>
                      <a:endParaRPr lang="en-US" dirty="0">
                        <a:latin typeface="Arial"/>
                        <a:cs typeface="Arial"/>
                      </a:endParaRPr>
                    </a:p>
                  </a:txBody>
                  <a:tcPr>
                    <a:solidFill>
                      <a:srgbClr val="7D0102"/>
                    </a:solidFill>
                  </a:tcPr>
                </a:tc>
              </a:tr>
              <a:tr h="237490">
                <a:tc>
                  <a:txBody>
                    <a:bodyPr/>
                    <a:lstStyle/>
                    <a:p>
                      <a:r>
                        <a:rPr lang="en-US" dirty="0" smtClean="0">
                          <a:latin typeface="Arial"/>
                          <a:cs typeface="Arial"/>
                        </a:rPr>
                        <a:t>General</a:t>
                      </a:r>
                      <a:r>
                        <a:rPr lang="en-US" baseline="0" dirty="0" smtClean="0">
                          <a:latin typeface="Arial"/>
                          <a:cs typeface="Arial"/>
                        </a:rPr>
                        <a:t> payables</a:t>
                      </a:r>
                      <a:endParaRPr lang="en-US" dirty="0" smtClean="0">
                        <a:latin typeface="Arial"/>
                        <a:cs typeface="Arial"/>
                      </a:endParaRPr>
                    </a:p>
                  </a:txBody>
                  <a:tcPr/>
                </a:tc>
                <a:tc>
                  <a:txBody>
                    <a:bodyPr/>
                    <a:lstStyle/>
                    <a:p>
                      <a:pPr algn="r"/>
                      <a:r>
                        <a:rPr lang="en-US" dirty="0" smtClean="0">
                          <a:latin typeface="Arial"/>
                          <a:cs typeface="Arial"/>
                        </a:rPr>
                        <a:t>$4</a:t>
                      </a:r>
                      <a:endParaRPr lang="en-US" dirty="0">
                        <a:latin typeface="Arial"/>
                        <a:cs typeface="Arial"/>
                      </a:endParaRPr>
                    </a:p>
                  </a:txBody>
                  <a:tcPr/>
                </a:tc>
              </a:tr>
              <a:tr h="237490">
                <a:tc>
                  <a:txBody>
                    <a:bodyPr/>
                    <a:lstStyle/>
                    <a:p>
                      <a:r>
                        <a:rPr lang="en-US" dirty="0" smtClean="0">
                          <a:latin typeface="Arial"/>
                          <a:cs typeface="Arial"/>
                        </a:rPr>
                        <a:t>Payable to loyalty program partners</a:t>
                      </a:r>
                      <a:endParaRPr lang="en-US" dirty="0">
                        <a:latin typeface="Arial"/>
                        <a:cs typeface="Arial"/>
                      </a:endParaRPr>
                    </a:p>
                  </a:txBody>
                  <a:tcPr/>
                </a:tc>
                <a:tc>
                  <a:txBody>
                    <a:bodyPr/>
                    <a:lstStyle/>
                    <a:p>
                      <a:pPr algn="r"/>
                      <a:r>
                        <a:rPr lang="en-US" dirty="0" smtClean="0">
                          <a:latin typeface="Arial"/>
                          <a:cs typeface="Arial"/>
                        </a:rPr>
                        <a:t>$44</a:t>
                      </a:r>
                      <a:endParaRPr lang="en-US" dirty="0">
                        <a:latin typeface="Arial"/>
                        <a:cs typeface="Arial"/>
                      </a:endParaRPr>
                    </a:p>
                  </a:txBody>
                  <a:tcPr/>
                </a:tc>
              </a:tr>
              <a:tr h="237490">
                <a:tc>
                  <a:txBody>
                    <a:bodyPr/>
                    <a:lstStyle/>
                    <a:p>
                      <a:r>
                        <a:rPr lang="en-US" dirty="0" smtClean="0">
                          <a:latin typeface="Arial"/>
                          <a:cs typeface="Arial"/>
                        </a:rPr>
                        <a:t>Other current</a:t>
                      </a:r>
                      <a:endParaRPr lang="en-US" dirty="0">
                        <a:latin typeface="Arial"/>
                        <a:cs typeface="Arial"/>
                      </a:endParaRPr>
                    </a:p>
                  </a:txBody>
                  <a:tcPr/>
                </a:tc>
                <a:tc>
                  <a:txBody>
                    <a:bodyPr/>
                    <a:lstStyle/>
                    <a:p>
                      <a:pPr algn="r"/>
                      <a:r>
                        <a:rPr lang="en-US" dirty="0" smtClean="0">
                          <a:latin typeface="Arial"/>
                          <a:cs typeface="Arial"/>
                        </a:rPr>
                        <a:t>$2</a:t>
                      </a:r>
                      <a:endParaRPr lang="en-US" dirty="0">
                        <a:latin typeface="Arial"/>
                        <a:cs typeface="Arial"/>
                      </a:endParaRPr>
                    </a:p>
                  </a:txBody>
                  <a:tcPr/>
                </a:tc>
              </a:tr>
              <a:tr h="237490">
                <a:tc>
                  <a:txBody>
                    <a:bodyPr/>
                    <a:lstStyle/>
                    <a:p>
                      <a:r>
                        <a:rPr lang="en-US" dirty="0" smtClean="0">
                          <a:latin typeface="Arial"/>
                          <a:cs typeface="Arial"/>
                        </a:rPr>
                        <a:t>Other</a:t>
                      </a:r>
                      <a:endParaRPr lang="en-US" dirty="0">
                        <a:latin typeface="Arial"/>
                        <a:cs typeface="Arial"/>
                      </a:endParaRPr>
                    </a:p>
                  </a:txBody>
                  <a:tcPr/>
                </a:tc>
                <a:tc>
                  <a:txBody>
                    <a:bodyPr/>
                    <a:lstStyle/>
                    <a:p>
                      <a:pPr algn="r"/>
                      <a:r>
                        <a:rPr lang="en-US" dirty="0" smtClean="0">
                          <a:latin typeface="Arial"/>
                          <a:cs typeface="Arial"/>
                        </a:rPr>
                        <a:t>$0</a:t>
                      </a:r>
                      <a:endParaRPr lang="en-US" dirty="0">
                        <a:latin typeface="Arial"/>
                        <a:cs typeface="Arial"/>
                      </a:endParaRPr>
                    </a:p>
                  </a:txBody>
                  <a:tcPr/>
                </a:tc>
              </a:tr>
              <a:tr h="237490">
                <a:tc>
                  <a:txBody>
                    <a:bodyPr/>
                    <a:lstStyle/>
                    <a:p>
                      <a:r>
                        <a:rPr lang="en-US" b="1" dirty="0" smtClean="0">
                          <a:latin typeface="Arial"/>
                          <a:cs typeface="Arial"/>
                        </a:rPr>
                        <a:t>Total liabilities</a:t>
                      </a:r>
                      <a:endParaRPr lang="en-US" b="1" dirty="0">
                        <a:latin typeface="Arial"/>
                        <a:cs typeface="Arial"/>
                      </a:endParaRPr>
                    </a:p>
                  </a:txBody>
                  <a:tcPr/>
                </a:tc>
                <a:tc>
                  <a:txBody>
                    <a:bodyPr/>
                    <a:lstStyle/>
                    <a:p>
                      <a:pPr algn="r"/>
                      <a:r>
                        <a:rPr lang="en-US" b="1" dirty="0" smtClean="0">
                          <a:latin typeface="Arial"/>
                          <a:cs typeface="Arial"/>
                        </a:rPr>
                        <a:t>$50</a:t>
                      </a:r>
                      <a:endParaRPr lang="en-US" b="1" dirty="0">
                        <a:latin typeface="Arial"/>
                        <a:cs typeface="Arial"/>
                      </a:endParaRPr>
                    </a:p>
                  </a:txBody>
                  <a:tcPr/>
                </a:tc>
              </a:tr>
              <a:tr h="237490">
                <a:tc>
                  <a:txBody>
                    <a:bodyPr/>
                    <a:lstStyle/>
                    <a:p>
                      <a:r>
                        <a:rPr lang="en-US" dirty="0" smtClean="0">
                          <a:latin typeface="Arial"/>
                          <a:cs typeface="Arial"/>
                        </a:rPr>
                        <a:t>Shareholder Equity</a:t>
                      </a:r>
                      <a:endParaRPr lang="en-US" dirty="0">
                        <a:latin typeface="Arial"/>
                        <a:cs typeface="Arial"/>
                      </a:endParaRPr>
                    </a:p>
                  </a:txBody>
                  <a:tcPr/>
                </a:tc>
                <a:tc>
                  <a:txBody>
                    <a:bodyPr/>
                    <a:lstStyle/>
                    <a:p>
                      <a:pPr algn="r"/>
                      <a:r>
                        <a:rPr lang="en-US" dirty="0" smtClean="0">
                          <a:latin typeface="Arial"/>
                          <a:cs typeface="Arial"/>
                        </a:rPr>
                        <a:t>$42</a:t>
                      </a:r>
                      <a:endParaRPr lang="en-US" dirty="0">
                        <a:latin typeface="Arial"/>
                        <a:cs typeface="Arial"/>
                      </a:endParaRPr>
                    </a:p>
                  </a:txBody>
                  <a:tcPr/>
                </a:tc>
              </a:tr>
              <a:tr h="237490">
                <a:tc>
                  <a:txBody>
                    <a:bodyPr/>
                    <a:lstStyle/>
                    <a:p>
                      <a:r>
                        <a:rPr lang="en-US" b="1" dirty="0" smtClean="0">
                          <a:latin typeface="Arial"/>
                          <a:cs typeface="Arial"/>
                        </a:rPr>
                        <a:t>Equity + Debt</a:t>
                      </a:r>
                      <a:endParaRPr lang="en-US" b="1" dirty="0">
                        <a:latin typeface="Arial"/>
                        <a:cs typeface="Arial"/>
                      </a:endParaRPr>
                    </a:p>
                  </a:txBody>
                  <a:tcPr/>
                </a:tc>
                <a:tc>
                  <a:txBody>
                    <a:bodyPr/>
                    <a:lstStyle/>
                    <a:p>
                      <a:pPr algn="r"/>
                      <a:r>
                        <a:rPr lang="en-US" b="1" dirty="0" smtClean="0">
                          <a:latin typeface="Arial"/>
                          <a:cs typeface="Arial"/>
                        </a:rPr>
                        <a:t>$92</a:t>
                      </a:r>
                      <a:endParaRPr lang="en-US" b="1" dirty="0">
                        <a:latin typeface="Arial"/>
                        <a:cs typeface="Arial"/>
                      </a:endParaRPr>
                    </a:p>
                  </a:txBody>
                  <a:tcPr/>
                </a:tc>
              </a:tr>
            </a:tbl>
          </a:graphicData>
        </a:graphic>
      </p:graphicFrame>
      <p:pic>
        <p:nvPicPr>
          <p:cNvPr id="9" name="Picture 8" descr="imgre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72449" y="152401"/>
            <a:ext cx="832885" cy="596901"/>
          </a:xfrm>
          <a:prstGeom prst="rect">
            <a:avLst/>
          </a:prstGeom>
        </p:spPr>
      </p:pic>
      <p:sp>
        <p:nvSpPr>
          <p:cNvPr id="10" name="Rectangle 9"/>
          <p:cNvSpPr/>
          <p:nvPr/>
        </p:nvSpPr>
        <p:spPr>
          <a:xfrm>
            <a:off x="402152" y="6020138"/>
            <a:ext cx="3992048" cy="646331"/>
          </a:xfrm>
          <a:prstGeom prst="rect">
            <a:avLst/>
          </a:prstGeom>
        </p:spPr>
        <p:txBody>
          <a:bodyPr wrap="none">
            <a:spAutoFit/>
          </a:bodyPr>
          <a:lstStyle/>
          <a:p>
            <a:pPr algn="ctr"/>
            <a:r>
              <a:rPr lang="en-US" b="1" dirty="0">
                <a:latin typeface="Arial"/>
                <a:cs typeface="Arial"/>
              </a:rPr>
              <a:t>FA </a:t>
            </a:r>
            <a:r>
              <a:rPr lang="en-US" b="1" dirty="0" smtClean="0">
                <a:latin typeface="Arial"/>
                <a:cs typeface="Arial"/>
              </a:rPr>
              <a:t>ratio = </a:t>
            </a:r>
            <a:r>
              <a:rPr lang="en-US" b="1" dirty="0" smtClean="0">
                <a:solidFill>
                  <a:srgbClr val="4575AB"/>
                </a:solidFill>
                <a:latin typeface="Arial"/>
                <a:cs typeface="Arial"/>
              </a:rPr>
              <a:t>Float</a:t>
            </a:r>
            <a:r>
              <a:rPr lang="en-US" b="1" dirty="0" smtClean="0">
                <a:latin typeface="Arial"/>
                <a:cs typeface="Arial"/>
              </a:rPr>
              <a:t> </a:t>
            </a:r>
            <a:r>
              <a:rPr lang="en-US" b="1" dirty="0">
                <a:latin typeface="Arial"/>
                <a:cs typeface="Arial"/>
              </a:rPr>
              <a:t>/ </a:t>
            </a:r>
            <a:r>
              <a:rPr lang="en-US" b="1" dirty="0" smtClean="0">
                <a:latin typeface="Arial"/>
                <a:cs typeface="Arial"/>
              </a:rPr>
              <a:t>(</a:t>
            </a:r>
            <a:r>
              <a:rPr lang="en-US" b="1" dirty="0" smtClean="0">
                <a:solidFill>
                  <a:srgbClr val="D0C11D"/>
                </a:solidFill>
                <a:latin typeface="Arial"/>
                <a:cs typeface="Arial"/>
              </a:rPr>
              <a:t>AR </a:t>
            </a:r>
            <a:r>
              <a:rPr lang="en-US" b="1" dirty="0" smtClean="0">
                <a:latin typeface="Arial"/>
                <a:cs typeface="Arial"/>
              </a:rPr>
              <a:t>+</a:t>
            </a:r>
            <a:r>
              <a:rPr lang="en-US" b="1" dirty="0" smtClean="0">
                <a:solidFill>
                  <a:srgbClr val="D0C11D"/>
                </a:solidFill>
                <a:latin typeface="Arial"/>
                <a:cs typeface="Arial"/>
              </a:rPr>
              <a:t> </a:t>
            </a:r>
            <a:r>
              <a:rPr lang="en-US" b="1" dirty="0" smtClean="0">
                <a:solidFill>
                  <a:srgbClr val="16A612"/>
                </a:solidFill>
                <a:latin typeface="Arial"/>
                <a:cs typeface="Arial"/>
              </a:rPr>
              <a:t>INV</a:t>
            </a:r>
            <a:r>
              <a:rPr lang="en-US" b="1" dirty="0" smtClean="0">
                <a:solidFill>
                  <a:srgbClr val="D0C11D"/>
                </a:solidFill>
                <a:latin typeface="Arial"/>
                <a:cs typeface="Arial"/>
              </a:rPr>
              <a:t> </a:t>
            </a:r>
            <a:r>
              <a:rPr lang="en-US" b="1" dirty="0" smtClean="0">
                <a:latin typeface="Arial"/>
                <a:cs typeface="Arial"/>
              </a:rPr>
              <a:t>+</a:t>
            </a:r>
            <a:r>
              <a:rPr lang="en-US" b="1" dirty="0" smtClean="0">
                <a:solidFill>
                  <a:srgbClr val="D0C11D"/>
                </a:solidFill>
                <a:latin typeface="Arial"/>
                <a:cs typeface="Arial"/>
              </a:rPr>
              <a:t> </a:t>
            </a:r>
            <a:r>
              <a:rPr lang="en-US" b="1" dirty="0" smtClean="0">
                <a:solidFill>
                  <a:schemeClr val="accent6">
                    <a:lumMod val="75000"/>
                  </a:schemeClr>
                </a:solidFill>
                <a:latin typeface="Arial"/>
                <a:cs typeface="Arial"/>
              </a:rPr>
              <a:t>PPE</a:t>
            </a:r>
            <a:r>
              <a:rPr lang="en-US" b="1" dirty="0" smtClean="0">
                <a:latin typeface="Arial"/>
                <a:cs typeface="Arial"/>
              </a:rPr>
              <a:t>)</a:t>
            </a:r>
            <a:r>
              <a:rPr lang="en-US" b="1" dirty="0" smtClean="0">
                <a:solidFill>
                  <a:srgbClr val="D0C11D"/>
                </a:solidFill>
                <a:latin typeface="Arial"/>
                <a:cs typeface="Arial"/>
              </a:rPr>
              <a:t> </a:t>
            </a:r>
            <a:r>
              <a:rPr lang="en-US" b="1" dirty="0" smtClean="0">
                <a:latin typeface="Arial"/>
                <a:cs typeface="Arial"/>
              </a:rPr>
              <a:t> </a:t>
            </a:r>
          </a:p>
          <a:p>
            <a:pPr algn="ctr"/>
            <a:r>
              <a:rPr lang="en-US" b="1" dirty="0" smtClean="0">
                <a:latin typeface="Arial"/>
                <a:cs typeface="Arial"/>
              </a:rPr>
              <a:t>= 520%.  </a:t>
            </a:r>
            <a:endParaRPr lang="en-US" dirty="0">
              <a:latin typeface="Arial"/>
              <a:cs typeface="Arial"/>
            </a:endParaRPr>
          </a:p>
        </p:txBody>
      </p:sp>
      <p:sp>
        <p:nvSpPr>
          <p:cNvPr id="11" name="Rectangle 10"/>
          <p:cNvSpPr/>
          <p:nvPr/>
        </p:nvSpPr>
        <p:spPr>
          <a:xfrm>
            <a:off x="4990922" y="6020138"/>
            <a:ext cx="3619876" cy="646331"/>
          </a:xfrm>
          <a:prstGeom prst="rect">
            <a:avLst/>
          </a:prstGeom>
        </p:spPr>
        <p:txBody>
          <a:bodyPr wrap="none">
            <a:spAutoFit/>
          </a:bodyPr>
          <a:lstStyle/>
          <a:p>
            <a:pPr algn="ctr"/>
            <a:r>
              <a:rPr lang="en-US" b="1" dirty="0" smtClean="0">
                <a:latin typeface="Arial"/>
                <a:cs typeface="Arial"/>
              </a:rPr>
              <a:t>FL ratio = </a:t>
            </a:r>
            <a:r>
              <a:rPr lang="en-US" b="1" dirty="0" smtClean="0">
                <a:solidFill>
                  <a:srgbClr val="4575AB"/>
                </a:solidFill>
                <a:latin typeface="Arial"/>
                <a:cs typeface="Arial"/>
              </a:rPr>
              <a:t>Float</a:t>
            </a:r>
            <a:r>
              <a:rPr lang="en-US" b="1" dirty="0" smtClean="0">
                <a:latin typeface="Arial"/>
                <a:cs typeface="Arial"/>
              </a:rPr>
              <a:t> </a:t>
            </a:r>
            <a:r>
              <a:rPr lang="en-US" b="1" dirty="0">
                <a:latin typeface="Arial"/>
                <a:cs typeface="Arial"/>
              </a:rPr>
              <a:t>/ </a:t>
            </a:r>
            <a:r>
              <a:rPr lang="en-US" b="1" dirty="0" smtClean="0">
                <a:solidFill>
                  <a:srgbClr val="D03EBE"/>
                </a:solidFill>
                <a:latin typeface="Arial"/>
                <a:cs typeface="Arial"/>
              </a:rPr>
              <a:t>Total liabilities</a:t>
            </a:r>
          </a:p>
          <a:p>
            <a:pPr algn="ctr"/>
            <a:r>
              <a:rPr lang="en-US" b="1" dirty="0" smtClean="0">
                <a:latin typeface="Arial"/>
                <a:cs typeface="Arial"/>
              </a:rPr>
              <a:t>= 100%</a:t>
            </a:r>
            <a:r>
              <a:rPr lang="en-US" b="1" dirty="0">
                <a:latin typeface="Arial"/>
                <a:cs typeface="Arial"/>
              </a:rPr>
              <a:t>. </a:t>
            </a:r>
            <a:endParaRPr lang="en-US" dirty="0">
              <a:latin typeface="Arial"/>
              <a:cs typeface="Arial"/>
            </a:endParaRPr>
          </a:p>
        </p:txBody>
      </p:sp>
      <p:sp>
        <p:nvSpPr>
          <p:cNvPr id="12" name="Rectangle 11"/>
          <p:cNvSpPr/>
          <p:nvPr/>
        </p:nvSpPr>
        <p:spPr>
          <a:xfrm>
            <a:off x="3818456" y="3052231"/>
            <a:ext cx="575744" cy="605369"/>
          </a:xfrm>
          <a:prstGeom prst="rect">
            <a:avLst/>
          </a:prstGeom>
          <a:noFill/>
          <a:ln w="60325">
            <a:solidFill>
              <a:srgbClr val="D0C11D"/>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3750723" y="3746500"/>
            <a:ext cx="643477" cy="262465"/>
          </a:xfrm>
          <a:prstGeom prst="rect">
            <a:avLst/>
          </a:prstGeom>
          <a:noFill/>
          <a:ln w="60325">
            <a:solidFill>
              <a:schemeClr val="accent6">
                <a:lumMod val="75000"/>
              </a:schemeClr>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8183033" y="2683932"/>
            <a:ext cx="628045" cy="1325034"/>
          </a:xfrm>
          <a:prstGeom prst="rect">
            <a:avLst/>
          </a:prstGeom>
          <a:noFill/>
          <a:ln w="60325">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8089900" y="4398433"/>
            <a:ext cx="694277" cy="335279"/>
          </a:xfrm>
          <a:prstGeom prst="rect">
            <a:avLst/>
          </a:prstGeom>
          <a:noFill/>
          <a:ln w="60325">
            <a:solidFill>
              <a:srgbClr val="D03EBE"/>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FF49DE"/>
              </a:solidFill>
            </a:endParaRPr>
          </a:p>
        </p:txBody>
      </p:sp>
    </p:spTree>
    <p:extLst>
      <p:ext uri="{BB962C8B-B14F-4D97-AF65-F5344CB8AC3E}">
        <p14:creationId xmlns:p14="http://schemas.microsoft.com/office/powerpoint/2010/main" val="4273422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5600" y="241310"/>
            <a:ext cx="8636000" cy="549069"/>
          </a:xfrm>
        </p:spPr>
        <p:txBody>
          <a:bodyPr>
            <a:normAutofit/>
          </a:bodyPr>
          <a:lstStyle/>
          <a:p>
            <a:pPr algn="l"/>
            <a:r>
              <a:rPr lang="en-US" sz="2400" b="1" dirty="0" smtClean="0">
                <a:latin typeface="Arial"/>
                <a:cs typeface="Arial"/>
              </a:rPr>
              <a:t>A contemporary example from my portfolio</a:t>
            </a:r>
            <a:endParaRPr lang="en-US" sz="2400" b="1" dirty="0">
              <a:latin typeface="Arial"/>
              <a:cs typeface="Arial"/>
            </a:endParaRPr>
          </a:p>
        </p:txBody>
      </p:sp>
      <p:sp>
        <p:nvSpPr>
          <p:cNvPr id="3" name="Subtitle 2"/>
          <p:cNvSpPr>
            <a:spLocks noGrp="1"/>
          </p:cNvSpPr>
          <p:nvPr>
            <p:ph type="subTitle" idx="1"/>
          </p:nvPr>
        </p:nvSpPr>
        <p:spPr>
          <a:xfrm>
            <a:off x="0" y="927101"/>
            <a:ext cx="9144000" cy="990599"/>
          </a:xfrm>
          <a:solidFill>
            <a:srgbClr val="800000"/>
          </a:solidFill>
        </p:spPr>
        <p:txBody>
          <a:bodyPr vert="horz" lIns="457200" tIns="45720" rIns="457200" bIns="45720" rtlCol="0" anchor="ctr" anchorCtr="0">
            <a:noAutofit/>
          </a:bodyPr>
          <a:lstStyle/>
          <a:p>
            <a:pPr algn="l">
              <a:lnSpc>
                <a:spcPct val="120000"/>
              </a:lnSpc>
              <a:tabLst>
                <a:tab pos="8750300" algn="l"/>
              </a:tabLst>
            </a:pPr>
            <a:r>
              <a:rPr lang="en-US" sz="1800" b="1" dirty="0" smtClean="0">
                <a:solidFill>
                  <a:schemeClr val="bg1"/>
                </a:solidFill>
              </a:rPr>
              <a:t>Points International (PCOM), a stock I own, scores very highly on my float ratios. I think it’s an excellent business.</a:t>
            </a:r>
            <a:endParaRPr lang="en-US" sz="1800" b="1" dirty="0">
              <a:solidFill>
                <a:schemeClr val="bg1"/>
              </a:solidFill>
            </a:endParaRPr>
          </a:p>
        </p:txBody>
      </p:sp>
      <p:cxnSp>
        <p:nvCxnSpPr>
          <p:cNvPr id="8" name="Straight Connector 7"/>
          <p:cNvCxnSpPr/>
          <p:nvPr/>
        </p:nvCxnSpPr>
        <p:spPr>
          <a:xfrm>
            <a:off x="0" y="780649"/>
            <a:ext cx="9144000" cy="0"/>
          </a:xfrm>
          <a:prstGeom prst="line">
            <a:avLst/>
          </a:prstGeom>
          <a:ln>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9" name="Subtitle 2"/>
          <p:cNvSpPr txBox="1">
            <a:spLocks/>
          </p:cNvSpPr>
          <p:nvPr/>
        </p:nvSpPr>
        <p:spPr>
          <a:xfrm>
            <a:off x="385032" y="2051870"/>
            <a:ext cx="8758968" cy="4806130"/>
          </a:xfrm>
          <a:prstGeom prst="rect">
            <a:avLst/>
          </a:prstGeom>
        </p:spPr>
        <p:txBody>
          <a:bodyPr vert="horz" lIns="0" tIns="45720" rIns="45720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Arial"/>
                <a:ea typeface="+mn-ea"/>
                <a:cs typeface="Arial"/>
              </a:defRPr>
            </a:lvl2pPr>
            <a:lvl3pPr marL="914400" indent="0" algn="ctr" defTabSz="457200" rtl="0" eaLnBrk="1" latinLnBrk="0" hangingPunct="1">
              <a:spcBef>
                <a:spcPct val="20000"/>
              </a:spcBef>
              <a:buFont typeface="Arial"/>
              <a:buNone/>
              <a:defRPr sz="2400" kern="1200">
                <a:solidFill>
                  <a:schemeClr val="tx1">
                    <a:tint val="75000"/>
                  </a:schemeClr>
                </a:solidFill>
                <a:latin typeface="Arial"/>
                <a:ea typeface="+mn-ea"/>
                <a:cs typeface="Arial"/>
              </a:defRPr>
            </a:lvl3pPr>
            <a:lvl4pPr marL="13716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4pPr>
            <a:lvl5pPr marL="18288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lnSpc>
                <a:spcPct val="120000"/>
              </a:lnSpc>
              <a:spcBef>
                <a:spcPts val="800"/>
              </a:spcBef>
              <a:buFont typeface="Wingdings" charset="2"/>
              <a:buChar char="v"/>
            </a:pPr>
            <a:r>
              <a:rPr lang="en-US" sz="1800" b="1" dirty="0" smtClean="0">
                <a:solidFill>
                  <a:schemeClr val="tx1"/>
                </a:solidFill>
              </a:rPr>
              <a:t>Leading loyalty program software company</a:t>
            </a:r>
            <a:r>
              <a:rPr lang="en-US" sz="1800" dirty="0" smtClean="0">
                <a:solidFill>
                  <a:schemeClr val="tx1"/>
                </a:solidFill>
              </a:rPr>
              <a:t>: Points offers software to hotels, airlines and other companies to manage their loyalty programs. Specifically, they enable members to buy, gift, sell, &amp; exchange points. </a:t>
            </a:r>
          </a:p>
          <a:p>
            <a:pPr marL="457200" indent="-457200" algn="l">
              <a:lnSpc>
                <a:spcPct val="120000"/>
              </a:lnSpc>
              <a:spcBef>
                <a:spcPts val="800"/>
              </a:spcBef>
              <a:buFont typeface="Wingdings" charset="2"/>
              <a:buChar char="v"/>
            </a:pPr>
            <a:r>
              <a:rPr lang="en-US" sz="1800" b="1" dirty="0" smtClean="0">
                <a:solidFill>
                  <a:schemeClr val="tx1"/>
                </a:solidFill>
              </a:rPr>
              <a:t>Cheap!</a:t>
            </a:r>
            <a:r>
              <a:rPr lang="en-US" sz="1800" dirty="0" smtClean="0">
                <a:solidFill>
                  <a:schemeClr val="tx1"/>
                </a:solidFill>
              </a:rPr>
              <a:t>: The stock has fallen from $33 in early 2014 to $12 today. ¿</a:t>
            </a:r>
            <a:r>
              <a:rPr lang="en-US" sz="1800" dirty="0" err="1" smtClean="0">
                <a:solidFill>
                  <a:schemeClr val="tx1"/>
                </a:solidFill>
              </a:rPr>
              <a:t>Por</a:t>
            </a:r>
            <a:r>
              <a:rPr lang="en-US" sz="1800" dirty="0" smtClean="0">
                <a:solidFill>
                  <a:schemeClr val="tx1"/>
                </a:solidFill>
              </a:rPr>
              <a:t> </a:t>
            </a:r>
            <a:r>
              <a:rPr lang="en-US" sz="1800" dirty="0" err="1" smtClean="0">
                <a:solidFill>
                  <a:schemeClr val="tx1"/>
                </a:solidFill>
              </a:rPr>
              <a:t>qué</a:t>
            </a:r>
            <a:r>
              <a:rPr lang="en-US" sz="1800" dirty="0" smtClean="0">
                <a:solidFill>
                  <a:schemeClr val="tx1"/>
                </a:solidFill>
              </a:rPr>
              <a:t>?</a:t>
            </a:r>
            <a:endParaRPr lang="en-US" sz="1800" dirty="0">
              <a:solidFill>
                <a:schemeClr val="tx1"/>
              </a:solidFill>
            </a:endParaRPr>
          </a:p>
          <a:p>
            <a:pPr marL="914400" lvl="1" indent="-457200" algn="l">
              <a:lnSpc>
                <a:spcPct val="120000"/>
              </a:lnSpc>
              <a:spcBef>
                <a:spcPts val="800"/>
              </a:spcBef>
              <a:buFont typeface="Wingdings" charset="2"/>
              <a:buChar char="v"/>
            </a:pPr>
            <a:r>
              <a:rPr lang="en-US" sz="1400" b="1" dirty="0" smtClean="0">
                <a:solidFill>
                  <a:schemeClr val="tx1"/>
                </a:solidFill>
              </a:rPr>
              <a:t>Low operating margins</a:t>
            </a:r>
            <a:r>
              <a:rPr lang="en-US" sz="1400" dirty="0" smtClean="0">
                <a:solidFill>
                  <a:schemeClr val="tx1"/>
                </a:solidFill>
              </a:rPr>
              <a:t>: EBIT margin fell to an all time low in 2013 as the company on-boarded new partners like Southwest Airlines and Hilton. Margins have been coming back.</a:t>
            </a:r>
          </a:p>
          <a:p>
            <a:pPr marL="914400" lvl="1" indent="-457200" algn="l">
              <a:lnSpc>
                <a:spcPct val="120000"/>
              </a:lnSpc>
              <a:spcBef>
                <a:spcPts val="800"/>
              </a:spcBef>
              <a:buFont typeface="Wingdings" charset="2"/>
              <a:buChar char="v"/>
            </a:pPr>
            <a:r>
              <a:rPr lang="en-US" sz="1400" b="1" dirty="0" smtClean="0">
                <a:solidFill>
                  <a:schemeClr val="tx1"/>
                </a:solidFill>
              </a:rPr>
              <a:t>Slower growth rate</a:t>
            </a:r>
            <a:r>
              <a:rPr lang="en-US" sz="1400" dirty="0" smtClean="0">
                <a:solidFill>
                  <a:schemeClr val="tx1"/>
                </a:solidFill>
              </a:rPr>
              <a:t>: Five year average revenue growth was 64% in 2011. Now it’s 26% and </a:t>
            </a:r>
            <a:r>
              <a:rPr lang="en-US" sz="1400" dirty="0" err="1" smtClean="0">
                <a:solidFill>
                  <a:schemeClr val="tx1"/>
                </a:solidFill>
              </a:rPr>
              <a:t>YoY</a:t>
            </a:r>
            <a:r>
              <a:rPr lang="en-US" sz="1400" dirty="0" smtClean="0">
                <a:solidFill>
                  <a:schemeClr val="tx1"/>
                </a:solidFill>
              </a:rPr>
              <a:t> growth in 2015 is just 15%. Why: the company has signed virtually every airline in N. America and many important ones in Europe and Asia. </a:t>
            </a:r>
            <a:r>
              <a:rPr lang="en-US" sz="1400" b="1" dirty="0" smtClean="0">
                <a:solidFill>
                  <a:schemeClr val="tx1"/>
                </a:solidFill>
              </a:rPr>
              <a:t>They’ve already won!</a:t>
            </a:r>
          </a:p>
          <a:p>
            <a:pPr marL="914400" lvl="1" indent="-457200" algn="l">
              <a:lnSpc>
                <a:spcPct val="120000"/>
              </a:lnSpc>
              <a:spcBef>
                <a:spcPts val="800"/>
              </a:spcBef>
              <a:buFont typeface="Wingdings" charset="2"/>
              <a:buChar char="v"/>
            </a:pPr>
            <a:r>
              <a:rPr lang="en-US" sz="1400" b="1" dirty="0" smtClean="0">
                <a:solidFill>
                  <a:schemeClr val="tx1"/>
                </a:solidFill>
              </a:rPr>
              <a:t>Market underestimating future growth</a:t>
            </a:r>
            <a:r>
              <a:rPr lang="en-US" sz="1400" dirty="0" smtClean="0">
                <a:solidFill>
                  <a:schemeClr val="tx1"/>
                </a:solidFill>
              </a:rPr>
              <a:t>: They have almost every airline and hotel company, but penetration of their loyalty program members is </a:t>
            </a:r>
            <a:r>
              <a:rPr lang="en-US" sz="1400" b="1" dirty="0" smtClean="0">
                <a:solidFill>
                  <a:schemeClr val="tx1"/>
                </a:solidFill>
              </a:rPr>
              <a:t>tiny</a:t>
            </a:r>
            <a:r>
              <a:rPr lang="en-US" sz="1400" dirty="0" smtClean="0">
                <a:solidFill>
                  <a:schemeClr val="tx1"/>
                </a:solidFill>
              </a:rPr>
              <a:t>. They have massive growth inside their existing relationships to come. And financial services (banks w/ Visa partnership) is a huge new opportunity w/ a bigger TAM.</a:t>
            </a:r>
          </a:p>
          <a:p>
            <a:pPr marL="914400" lvl="1" indent="-457200" algn="l">
              <a:lnSpc>
                <a:spcPct val="120000"/>
              </a:lnSpc>
              <a:spcBef>
                <a:spcPts val="800"/>
              </a:spcBef>
              <a:buFont typeface="Wingdings" charset="2"/>
              <a:buChar char="v"/>
            </a:pPr>
            <a:endParaRPr lang="en-US" sz="1400" b="1"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a:solidFill>
                <a:schemeClr val="tx1"/>
              </a:solidFill>
            </a:endParaRPr>
          </a:p>
        </p:txBody>
      </p:sp>
      <p:pic>
        <p:nvPicPr>
          <p:cNvPr id="4" name="Picture 3" descr="imgre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72449" y="152401"/>
            <a:ext cx="832885" cy="596901"/>
          </a:xfrm>
          <a:prstGeom prst="rect">
            <a:avLst/>
          </a:prstGeom>
        </p:spPr>
      </p:pic>
    </p:spTree>
    <p:extLst>
      <p:ext uri="{BB962C8B-B14F-4D97-AF65-F5344CB8AC3E}">
        <p14:creationId xmlns:p14="http://schemas.microsoft.com/office/powerpoint/2010/main" val="9238990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5600" y="241310"/>
            <a:ext cx="8636000" cy="549069"/>
          </a:xfrm>
        </p:spPr>
        <p:txBody>
          <a:bodyPr>
            <a:normAutofit/>
          </a:bodyPr>
          <a:lstStyle/>
          <a:p>
            <a:pPr algn="l"/>
            <a:r>
              <a:rPr lang="en-US" sz="2400" b="1" dirty="0" smtClean="0">
                <a:latin typeface="Arial"/>
                <a:cs typeface="Arial"/>
              </a:rPr>
              <a:t>Much to like about PCOM</a:t>
            </a:r>
            <a:endParaRPr lang="en-US" sz="2400" b="1" dirty="0">
              <a:latin typeface="Arial"/>
              <a:cs typeface="Arial"/>
            </a:endParaRPr>
          </a:p>
        </p:txBody>
      </p:sp>
      <p:sp>
        <p:nvSpPr>
          <p:cNvPr id="3" name="Subtitle 2"/>
          <p:cNvSpPr>
            <a:spLocks noGrp="1"/>
          </p:cNvSpPr>
          <p:nvPr>
            <p:ph type="subTitle" idx="1"/>
          </p:nvPr>
        </p:nvSpPr>
        <p:spPr>
          <a:xfrm>
            <a:off x="0" y="927101"/>
            <a:ext cx="9144000" cy="990599"/>
          </a:xfrm>
          <a:solidFill>
            <a:srgbClr val="800000"/>
          </a:solidFill>
        </p:spPr>
        <p:txBody>
          <a:bodyPr vert="horz" lIns="457200" tIns="45720" rIns="457200" bIns="45720" rtlCol="0" anchor="ctr" anchorCtr="0">
            <a:noAutofit/>
          </a:bodyPr>
          <a:lstStyle/>
          <a:p>
            <a:pPr algn="l">
              <a:lnSpc>
                <a:spcPct val="120000"/>
              </a:lnSpc>
              <a:tabLst>
                <a:tab pos="8750300" algn="l"/>
              </a:tabLst>
            </a:pPr>
            <a:r>
              <a:rPr lang="en-US" sz="1800" b="1" dirty="0" smtClean="0">
                <a:solidFill>
                  <a:schemeClr val="bg1"/>
                </a:solidFill>
              </a:rPr>
              <a:t>Points International (PCOM), a stock I own, scores very highly on my float ratios. I think it’s an excellent business.</a:t>
            </a:r>
            <a:endParaRPr lang="en-US" sz="1800" b="1" dirty="0">
              <a:solidFill>
                <a:schemeClr val="bg1"/>
              </a:solidFill>
            </a:endParaRPr>
          </a:p>
        </p:txBody>
      </p:sp>
      <p:cxnSp>
        <p:nvCxnSpPr>
          <p:cNvPr id="8" name="Straight Connector 7"/>
          <p:cNvCxnSpPr/>
          <p:nvPr/>
        </p:nvCxnSpPr>
        <p:spPr>
          <a:xfrm>
            <a:off x="0" y="780649"/>
            <a:ext cx="9144000" cy="0"/>
          </a:xfrm>
          <a:prstGeom prst="line">
            <a:avLst/>
          </a:prstGeom>
          <a:ln>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9" name="Subtitle 2"/>
          <p:cNvSpPr txBox="1">
            <a:spLocks/>
          </p:cNvSpPr>
          <p:nvPr/>
        </p:nvSpPr>
        <p:spPr>
          <a:xfrm>
            <a:off x="385032" y="2051870"/>
            <a:ext cx="8758968" cy="4806130"/>
          </a:xfrm>
          <a:prstGeom prst="rect">
            <a:avLst/>
          </a:prstGeom>
        </p:spPr>
        <p:txBody>
          <a:bodyPr vert="horz" lIns="0" tIns="45720" rIns="45720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Arial"/>
                <a:ea typeface="+mn-ea"/>
                <a:cs typeface="Arial"/>
              </a:defRPr>
            </a:lvl2pPr>
            <a:lvl3pPr marL="914400" indent="0" algn="ctr" defTabSz="457200" rtl="0" eaLnBrk="1" latinLnBrk="0" hangingPunct="1">
              <a:spcBef>
                <a:spcPct val="20000"/>
              </a:spcBef>
              <a:buFont typeface="Arial"/>
              <a:buNone/>
              <a:defRPr sz="2400" kern="1200">
                <a:solidFill>
                  <a:schemeClr val="tx1">
                    <a:tint val="75000"/>
                  </a:schemeClr>
                </a:solidFill>
                <a:latin typeface="Arial"/>
                <a:ea typeface="+mn-ea"/>
                <a:cs typeface="Arial"/>
              </a:defRPr>
            </a:lvl3pPr>
            <a:lvl4pPr marL="13716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4pPr>
            <a:lvl5pPr marL="18288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lnSpc>
                <a:spcPct val="120000"/>
              </a:lnSpc>
              <a:spcBef>
                <a:spcPts val="800"/>
              </a:spcBef>
              <a:buFont typeface="Wingdings" charset="2"/>
              <a:buChar char="v"/>
            </a:pPr>
            <a:r>
              <a:rPr lang="en-US" sz="1800" b="1" dirty="0" smtClean="0">
                <a:solidFill>
                  <a:schemeClr val="tx1"/>
                </a:solidFill>
              </a:rPr>
              <a:t>Excellent governance</a:t>
            </a:r>
            <a:r>
              <a:rPr lang="en-US" sz="1800" dirty="0" smtClean="0">
                <a:solidFill>
                  <a:schemeClr val="tx1"/>
                </a:solidFill>
              </a:rPr>
              <a:t>: Three co-founders from 2000 still run the company. HF manager </a:t>
            </a:r>
            <a:r>
              <a:rPr lang="en-US" sz="1800" dirty="0" err="1" smtClean="0">
                <a:solidFill>
                  <a:schemeClr val="tx1"/>
                </a:solidFill>
              </a:rPr>
              <a:t>Bernay</a:t>
            </a:r>
            <a:r>
              <a:rPr lang="en-US" sz="1800" dirty="0" smtClean="0">
                <a:solidFill>
                  <a:schemeClr val="tx1"/>
                </a:solidFill>
              </a:rPr>
              <a:t> Box (Bonanza Capital) is non-exec Chairman.</a:t>
            </a:r>
          </a:p>
          <a:p>
            <a:pPr marL="457200" indent="-457200" algn="l">
              <a:lnSpc>
                <a:spcPct val="120000"/>
              </a:lnSpc>
              <a:spcBef>
                <a:spcPts val="800"/>
              </a:spcBef>
              <a:buFont typeface="Wingdings" charset="2"/>
              <a:buChar char="v"/>
            </a:pPr>
            <a:r>
              <a:rPr lang="en-US" sz="1800" b="1" dirty="0" smtClean="0">
                <a:solidFill>
                  <a:schemeClr val="tx1"/>
                </a:solidFill>
              </a:rPr>
              <a:t>Others think it’s cheap</a:t>
            </a:r>
            <a:r>
              <a:rPr lang="en-US" sz="1800" dirty="0" smtClean="0">
                <a:solidFill>
                  <a:schemeClr val="tx1"/>
                </a:solidFill>
              </a:rPr>
              <a:t>: Near its 2015 low a few months ago, Pequot Capital founder Arthur Samberg filed a 13G. He bought in his PA.</a:t>
            </a:r>
          </a:p>
          <a:p>
            <a:pPr marL="457200" indent="-457200" algn="l">
              <a:lnSpc>
                <a:spcPct val="120000"/>
              </a:lnSpc>
              <a:spcBef>
                <a:spcPts val="800"/>
              </a:spcBef>
              <a:buFont typeface="Wingdings" charset="2"/>
              <a:buChar char="v"/>
            </a:pPr>
            <a:r>
              <a:rPr lang="en-US" sz="1800" b="1" dirty="0" smtClean="0">
                <a:solidFill>
                  <a:schemeClr val="tx1"/>
                </a:solidFill>
              </a:rPr>
              <a:t>The company thinks so too</a:t>
            </a:r>
            <a:r>
              <a:rPr lang="en-US" sz="1800" dirty="0" smtClean="0">
                <a:solidFill>
                  <a:schemeClr val="tx1"/>
                </a:solidFill>
              </a:rPr>
              <a:t>: First stock buyback ever recently announced.</a:t>
            </a:r>
            <a:endParaRPr lang="en-US" sz="1800" b="1" dirty="0" smtClean="0">
              <a:solidFill>
                <a:schemeClr val="tx1"/>
              </a:solidFill>
            </a:endParaRPr>
          </a:p>
          <a:p>
            <a:pPr marL="457200" indent="-457200" algn="l">
              <a:lnSpc>
                <a:spcPct val="120000"/>
              </a:lnSpc>
              <a:spcBef>
                <a:spcPts val="800"/>
              </a:spcBef>
              <a:buFont typeface="Wingdings" charset="2"/>
              <a:buChar char="v"/>
            </a:pPr>
            <a:r>
              <a:rPr lang="en-US" sz="1800" b="1" dirty="0" smtClean="0">
                <a:solidFill>
                  <a:schemeClr val="tx1"/>
                </a:solidFill>
              </a:rPr>
              <a:t>Margin growth</a:t>
            </a:r>
            <a:r>
              <a:rPr lang="en-US" sz="1800" dirty="0" smtClean="0">
                <a:solidFill>
                  <a:schemeClr val="tx1"/>
                </a:solidFill>
              </a:rPr>
              <a:t>: I believe EBIT margin will grow from &lt;4% to 8% to 10% in a few years. Contract break points, higher margin products, revenue generation from Visa partnership, and SG&amp;A leverage are the main drivers.</a:t>
            </a:r>
          </a:p>
          <a:p>
            <a:pPr marL="457200" indent="-457200" algn="l">
              <a:lnSpc>
                <a:spcPct val="120000"/>
              </a:lnSpc>
              <a:spcBef>
                <a:spcPts val="800"/>
              </a:spcBef>
              <a:buFont typeface="Wingdings" charset="2"/>
              <a:buChar char="v"/>
            </a:pPr>
            <a:r>
              <a:rPr lang="en-US" sz="1800" b="1" dirty="0" smtClean="0">
                <a:solidFill>
                  <a:schemeClr val="tx1"/>
                </a:solidFill>
              </a:rPr>
              <a:t>Sales</a:t>
            </a:r>
            <a:r>
              <a:rPr lang="en-US" sz="1800" dirty="0" smtClean="0">
                <a:solidFill>
                  <a:schemeClr val="tx1"/>
                </a:solidFill>
              </a:rPr>
              <a:t>: Should keep growing around mid teens. Double revenue in 5 years.</a:t>
            </a:r>
          </a:p>
          <a:p>
            <a:pPr marL="457200" indent="-457200" algn="l">
              <a:lnSpc>
                <a:spcPct val="120000"/>
              </a:lnSpc>
              <a:spcBef>
                <a:spcPts val="800"/>
              </a:spcBef>
              <a:buFont typeface="Wingdings" charset="2"/>
              <a:buChar char="v"/>
            </a:pPr>
            <a:r>
              <a:rPr lang="en-US" sz="1800" b="1" dirty="0" smtClean="0">
                <a:solidFill>
                  <a:schemeClr val="tx1"/>
                </a:solidFill>
              </a:rPr>
              <a:t>FCF multiple</a:t>
            </a:r>
            <a:r>
              <a:rPr lang="en-US" sz="1800" dirty="0" smtClean="0">
                <a:solidFill>
                  <a:schemeClr val="tx1"/>
                </a:solidFill>
              </a:rPr>
              <a:t>: low teens now. Should be closer to 20 like many peers.</a:t>
            </a:r>
          </a:p>
          <a:p>
            <a:pPr marL="457200" indent="-457200" algn="l">
              <a:lnSpc>
                <a:spcPct val="120000"/>
              </a:lnSpc>
              <a:spcBef>
                <a:spcPts val="800"/>
              </a:spcBef>
              <a:buFont typeface="Wingdings" charset="2"/>
              <a:buChar char="v"/>
            </a:pPr>
            <a:r>
              <a:rPr lang="en-US" sz="1800" b="1" dirty="0" smtClean="0">
                <a:solidFill>
                  <a:schemeClr val="tx1"/>
                </a:solidFill>
              </a:rPr>
              <a:t>Big picture</a:t>
            </a:r>
            <a:r>
              <a:rPr lang="en-US" sz="1800" dirty="0" smtClean="0">
                <a:solidFill>
                  <a:schemeClr val="tx1"/>
                </a:solidFill>
              </a:rPr>
              <a:t>: sales should double, EBIT margin more than double, multiple should expand. Stock ought to be a multi-bagger.</a:t>
            </a:r>
            <a:endParaRPr lang="en-US" sz="1400" dirty="0" smtClean="0">
              <a:solidFill>
                <a:schemeClr val="tx1"/>
              </a:solidFill>
            </a:endParaRPr>
          </a:p>
          <a:p>
            <a:pPr marL="914400" lvl="1" indent="-457200" algn="l">
              <a:lnSpc>
                <a:spcPct val="120000"/>
              </a:lnSpc>
              <a:spcBef>
                <a:spcPts val="800"/>
              </a:spcBef>
              <a:buFont typeface="Wingdings" charset="2"/>
              <a:buChar char="v"/>
            </a:pPr>
            <a:endParaRPr lang="en-US" sz="1400" b="1"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a:solidFill>
                <a:schemeClr val="tx1"/>
              </a:solidFill>
            </a:endParaRPr>
          </a:p>
        </p:txBody>
      </p:sp>
      <p:pic>
        <p:nvPicPr>
          <p:cNvPr id="4" name="Picture 3" descr="imgre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72449" y="152401"/>
            <a:ext cx="832885" cy="596901"/>
          </a:xfrm>
          <a:prstGeom prst="rect">
            <a:avLst/>
          </a:prstGeom>
        </p:spPr>
      </p:pic>
    </p:spTree>
    <p:extLst>
      <p:ext uri="{BB962C8B-B14F-4D97-AF65-F5344CB8AC3E}">
        <p14:creationId xmlns:p14="http://schemas.microsoft.com/office/powerpoint/2010/main" val="4198320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2590800"/>
            <a:ext cx="9144000" cy="1752600"/>
          </a:xfrm>
        </p:spPr>
        <p:txBody>
          <a:bodyPr/>
          <a:lstStyle/>
          <a:p>
            <a:r>
              <a:rPr lang="en-US" b="1" dirty="0" smtClean="0">
                <a:solidFill>
                  <a:schemeClr val="tx1"/>
                </a:solidFill>
                <a:latin typeface="Arial"/>
                <a:cs typeface="Arial"/>
              </a:rPr>
              <a:t>BALANCE Sheet</a:t>
            </a:r>
          </a:p>
        </p:txBody>
      </p:sp>
      <p:sp>
        <p:nvSpPr>
          <p:cNvPr id="8" name="Rectangular Callout 7"/>
          <p:cNvSpPr/>
          <p:nvPr/>
        </p:nvSpPr>
        <p:spPr>
          <a:xfrm>
            <a:off x="2984500" y="3873500"/>
            <a:ext cx="4902200" cy="774700"/>
          </a:xfrm>
          <a:prstGeom prst="wedgeRectCallout">
            <a:avLst>
              <a:gd name="adj1" fmla="val -34019"/>
              <a:gd name="adj2" fmla="val -129907"/>
            </a:avLst>
          </a:prstGeom>
          <a:noFill/>
          <a:ln>
            <a:solidFill>
              <a:srgbClr val="6D1D28"/>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latin typeface="Arial"/>
                <a:cs typeface="Arial"/>
              </a:rPr>
              <a:t>Is this word an </a:t>
            </a:r>
            <a:r>
              <a:rPr lang="en-US" b="1" dirty="0" smtClean="0">
                <a:solidFill>
                  <a:schemeClr val="tx1"/>
                </a:solidFill>
                <a:latin typeface="Arial"/>
                <a:cs typeface="Arial"/>
              </a:rPr>
              <a:t>adjective</a:t>
            </a:r>
            <a:r>
              <a:rPr lang="en-US" dirty="0" smtClean="0">
                <a:solidFill>
                  <a:schemeClr val="tx1"/>
                </a:solidFill>
                <a:latin typeface="Arial"/>
                <a:cs typeface="Arial"/>
              </a:rPr>
              <a:t>,</a:t>
            </a:r>
            <a:r>
              <a:rPr lang="en-US" b="1" dirty="0" smtClean="0">
                <a:solidFill>
                  <a:schemeClr val="tx1"/>
                </a:solidFill>
                <a:latin typeface="Arial"/>
                <a:cs typeface="Arial"/>
              </a:rPr>
              <a:t> a noun</a:t>
            </a:r>
            <a:r>
              <a:rPr lang="en-US" dirty="0" smtClean="0">
                <a:solidFill>
                  <a:schemeClr val="tx1"/>
                </a:solidFill>
                <a:latin typeface="Arial"/>
                <a:cs typeface="Arial"/>
              </a:rPr>
              <a:t> or a </a:t>
            </a:r>
            <a:r>
              <a:rPr lang="en-US" b="1" dirty="0" smtClean="0">
                <a:solidFill>
                  <a:schemeClr val="tx1"/>
                </a:solidFill>
                <a:latin typeface="Arial"/>
                <a:cs typeface="Arial"/>
              </a:rPr>
              <a:t>verb?</a:t>
            </a:r>
            <a:r>
              <a:rPr lang="en-US" dirty="0" smtClean="0">
                <a:solidFill>
                  <a:schemeClr val="tx1"/>
                </a:solidFill>
                <a:latin typeface="Arial"/>
                <a:cs typeface="Arial"/>
              </a:rPr>
              <a:t> </a:t>
            </a:r>
            <a:endParaRPr lang="en-US" dirty="0">
              <a:solidFill>
                <a:schemeClr val="tx1"/>
              </a:solidFill>
              <a:latin typeface="Arial"/>
              <a:cs typeface="Arial"/>
            </a:endParaRPr>
          </a:p>
        </p:txBody>
      </p:sp>
    </p:spTree>
    <p:extLst>
      <p:ext uri="{BB962C8B-B14F-4D97-AF65-F5344CB8AC3E}">
        <p14:creationId xmlns:p14="http://schemas.microsoft.com/office/powerpoint/2010/main" val="22751036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anjay_bakshi.jpg"/>
          <p:cNvPicPr>
            <a:picLocks noChangeAspect="1"/>
          </p:cNvPicPr>
          <p:nvPr/>
        </p:nvPicPr>
        <p:blipFill rotWithShape="1">
          <a:blip r:embed="rId3">
            <a:alphaModFix amt="74000"/>
            <a:extLst>
              <a:ext uri="{28A0092B-C50C-407E-A947-70E740481C1C}">
                <a14:useLocalDpi xmlns:a14="http://schemas.microsoft.com/office/drawing/2010/main" val="0"/>
              </a:ext>
            </a:extLst>
          </a:blip>
          <a:srcRect r="10788"/>
          <a:stretch/>
        </p:blipFill>
        <p:spPr>
          <a:xfrm flipH="1">
            <a:off x="0" y="0"/>
            <a:ext cx="9144000" cy="6858000"/>
          </a:xfrm>
          <a:prstGeom prst="rect">
            <a:avLst/>
          </a:prstGeom>
        </p:spPr>
      </p:pic>
      <p:sp>
        <p:nvSpPr>
          <p:cNvPr id="2" name="Title 1"/>
          <p:cNvSpPr>
            <a:spLocks noGrp="1"/>
          </p:cNvSpPr>
          <p:nvPr>
            <p:ph type="ctrTitle"/>
          </p:nvPr>
        </p:nvSpPr>
        <p:spPr>
          <a:xfrm>
            <a:off x="355600" y="241310"/>
            <a:ext cx="8636000" cy="549069"/>
          </a:xfrm>
        </p:spPr>
        <p:txBody>
          <a:bodyPr>
            <a:normAutofit/>
          </a:bodyPr>
          <a:lstStyle/>
          <a:p>
            <a:pPr algn="l"/>
            <a:r>
              <a:rPr lang="en-US" sz="2400" b="1" dirty="0" smtClean="0">
                <a:latin typeface="Arial"/>
                <a:cs typeface="Arial"/>
              </a:rPr>
              <a:t>Inspiration – Sanjay </a:t>
            </a:r>
            <a:r>
              <a:rPr lang="en-US" sz="2400" b="1" dirty="0" err="1" smtClean="0">
                <a:latin typeface="Arial"/>
                <a:cs typeface="Arial"/>
              </a:rPr>
              <a:t>Bakshi</a:t>
            </a:r>
            <a:endParaRPr lang="en-US" sz="2400" b="1" dirty="0">
              <a:latin typeface="Arial"/>
              <a:cs typeface="Arial"/>
            </a:endParaRPr>
          </a:p>
        </p:txBody>
      </p:sp>
      <p:sp>
        <p:nvSpPr>
          <p:cNvPr id="3" name="Subtitle 2"/>
          <p:cNvSpPr>
            <a:spLocks noGrp="1"/>
          </p:cNvSpPr>
          <p:nvPr>
            <p:ph type="subTitle" idx="1"/>
          </p:nvPr>
        </p:nvSpPr>
        <p:spPr>
          <a:xfrm>
            <a:off x="0" y="927101"/>
            <a:ext cx="9144000" cy="990599"/>
          </a:xfrm>
          <a:solidFill>
            <a:srgbClr val="800000">
              <a:alpha val="69000"/>
            </a:srgbClr>
          </a:solidFill>
        </p:spPr>
        <p:txBody>
          <a:bodyPr vert="horz" lIns="457200" tIns="45720" rIns="457200" bIns="45720" rtlCol="0" anchor="ctr" anchorCtr="0">
            <a:noAutofit/>
          </a:bodyPr>
          <a:lstStyle/>
          <a:p>
            <a:pPr algn="l">
              <a:lnSpc>
                <a:spcPct val="120000"/>
              </a:lnSpc>
              <a:tabLst>
                <a:tab pos="8750300" algn="l"/>
              </a:tabLst>
            </a:pPr>
            <a:r>
              <a:rPr lang="en-US" sz="1800" b="1" dirty="0">
                <a:solidFill>
                  <a:schemeClr val="bg1"/>
                </a:solidFill>
              </a:rPr>
              <a:t>In 2012, Professor Sanjay Bakshi gave a lecture called “Floats and Moats.” My presentation is inspired by and builds on themes that Bakshi started.</a:t>
            </a:r>
          </a:p>
        </p:txBody>
      </p:sp>
      <p:cxnSp>
        <p:nvCxnSpPr>
          <p:cNvPr id="8" name="Straight Connector 7"/>
          <p:cNvCxnSpPr/>
          <p:nvPr/>
        </p:nvCxnSpPr>
        <p:spPr>
          <a:xfrm>
            <a:off x="0" y="780649"/>
            <a:ext cx="9144000" cy="0"/>
          </a:xfrm>
          <a:prstGeom prst="line">
            <a:avLst/>
          </a:prstGeom>
          <a:ln>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7" name="Slide Number Placeholder 6"/>
          <p:cNvSpPr>
            <a:spLocks noGrp="1"/>
          </p:cNvSpPr>
          <p:nvPr>
            <p:ph type="sldNum" sz="quarter" idx="12"/>
          </p:nvPr>
        </p:nvSpPr>
        <p:spPr/>
        <p:txBody>
          <a:bodyPr/>
          <a:lstStyle/>
          <a:p>
            <a:fld id="{5E591D4A-947B-6649-804E-F20FF048B2E1}" type="slidenum">
              <a:rPr lang="en-US" smtClean="0"/>
              <a:t>4</a:t>
            </a:fld>
            <a:endParaRPr lang="en-US"/>
          </a:p>
        </p:txBody>
      </p:sp>
    </p:spTree>
    <p:extLst>
      <p:ext uri="{BB962C8B-B14F-4D97-AF65-F5344CB8AC3E}">
        <p14:creationId xmlns:p14="http://schemas.microsoft.com/office/powerpoint/2010/main" val="2840992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5600" y="241310"/>
            <a:ext cx="8636000" cy="549069"/>
          </a:xfrm>
        </p:spPr>
        <p:txBody>
          <a:bodyPr>
            <a:normAutofit/>
          </a:bodyPr>
          <a:lstStyle/>
          <a:p>
            <a:pPr algn="l"/>
            <a:r>
              <a:rPr lang="en-US" sz="2400" b="1" dirty="0" smtClean="0">
                <a:latin typeface="Arial"/>
                <a:cs typeface="Arial"/>
              </a:rPr>
              <a:t>Floats and Moats – Sanjay Bakshi</a:t>
            </a:r>
            <a:endParaRPr lang="en-US" sz="2400" b="1" dirty="0">
              <a:latin typeface="Arial"/>
              <a:cs typeface="Arial"/>
            </a:endParaRPr>
          </a:p>
        </p:txBody>
      </p:sp>
      <p:sp>
        <p:nvSpPr>
          <p:cNvPr id="3" name="Subtitle 2"/>
          <p:cNvSpPr>
            <a:spLocks noGrp="1"/>
          </p:cNvSpPr>
          <p:nvPr>
            <p:ph type="subTitle" idx="1"/>
          </p:nvPr>
        </p:nvSpPr>
        <p:spPr>
          <a:xfrm>
            <a:off x="0" y="927101"/>
            <a:ext cx="9144000" cy="990599"/>
          </a:xfrm>
          <a:solidFill>
            <a:srgbClr val="800000"/>
          </a:solidFill>
        </p:spPr>
        <p:txBody>
          <a:bodyPr vert="horz" lIns="457200" tIns="45720" rIns="457200" bIns="45720" rtlCol="0" anchor="ctr" anchorCtr="0">
            <a:noAutofit/>
          </a:bodyPr>
          <a:lstStyle/>
          <a:p>
            <a:pPr algn="l">
              <a:lnSpc>
                <a:spcPct val="120000"/>
              </a:lnSpc>
              <a:tabLst>
                <a:tab pos="8750300" algn="l"/>
              </a:tabLst>
            </a:pPr>
            <a:r>
              <a:rPr lang="en-US" sz="1800" b="1" dirty="0">
                <a:solidFill>
                  <a:schemeClr val="bg1"/>
                </a:solidFill>
              </a:rPr>
              <a:t>In 2012, Professor Sanjay Bakshi gave a lecture called “Floats and Moats.” My presentation is inspired by and builds on themes that Bakshi started.</a:t>
            </a:r>
          </a:p>
        </p:txBody>
      </p:sp>
      <p:cxnSp>
        <p:nvCxnSpPr>
          <p:cNvPr id="8" name="Straight Connector 7"/>
          <p:cNvCxnSpPr/>
          <p:nvPr/>
        </p:nvCxnSpPr>
        <p:spPr>
          <a:xfrm>
            <a:off x="0" y="780649"/>
            <a:ext cx="9144000" cy="0"/>
          </a:xfrm>
          <a:prstGeom prst="line">
            <a:avLst/>
          </a:prstGeom>
          <a:ln>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9" name="Subtitle 2"/>
          <p:cNvSpPr txBox="1">
            <a:spLocks/>
          </p:cNvSpPr>
          <p:nvPr/>
        </p:nvSpPr>
        <p:spPr>
          <a:xfrm>
            <a:off x="385032" y="2051870"/>
            <a:ext cx="8758968" cy="4806130"/>
          </a:xfrm>
          <a:prstGeom prst="rect">
            <a:avLst/>
          </a:prstGeom>
        </p:spPr>
        <p:txBody>
          <a:bodyPr vert="horz" lIns="0" tIns="45720" rIns="45720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Arial"/>
                <a:ea typeface="+mn-ea"/>
                <a:cs typeface="Arial"/>
              </a:defRPr>
            </a:lvl2pPr>
            <a:lvl3pPr marL="914400" indent="0" algn="ctr" defTabSz="457200" rtl="0" eaLnBrk="1" latinLnBrk="0" hangingPunct="1">
              <a:spcBef>
                <a:spcPct val="20000"/>
              </a:spcBef>
              <a:buFont typeface="Arial"/>
              <a:buNone/>
              <a:defRPr sz="2400" kern="1200">
                <a:solidFill>
                  <a:schemeClr val="tx1">
                    <a:tint val="75000"/>
                  </a:schemeClr>
                </a:solidFill>
                <a:latin typeface="Arial"/>
                <a:ea typeface="+mn-ea"/>
                <a:cs typeface="Arial"/>
              </a:defRPr>
            </a:lvl3pPr>
            <a:lvl4pPr marL="13716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4pPr>
            <a:lvl5pPr marL="18288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lnSpc>
                <a:spcPct val="120000"/>
              </a:lnSpc>
              <a:spcBef>
                <a:spcPts val="800"/>
              </a:spcBef>
              <a:buFont typeface="Wingdings" charset="2"/>
              <a:buChar char="v"/>
            </a:pPr>
            <a:r>
              <a:rPr lang="en-US" sz="1800" dirty="0" smtClean="0">
                <a:solidFill>
                  <a:schemeClr val="tx1"/>
                </a:solidFill>
              </a:rPr>
              <a:t>Bakshi argues that Buffett’s career can be marked by the </a:t>
            </a:r>
            <a:r>
              <a:rPr lang="en-US" sz="1800" dirty="0" err="1" smtClean="0">
                <a:solidFill>
                  <a:schemeClr val="tx1"/>
                </a:solidFill>
              </a:rPr>
              <a:t>AmEx</a:t>
            </a:r>
            <a:r>
              <a:rPr lang="en-US" sz="1800" dirty="0" smtClean="0">
                <a:solidFill>
                  <a:schemeClr val="tx1"/>
                </a:solidFill>
              </a:rPr>
              <a:t> investment in 1965. Everything after </a:t>
            </a:r>
            <a:r>
              <a:rPr lang="en-US" sz="1800" dirty="0" err="1" smtClean="0">
                <a:solidFill>
                  <a:schemeClr val="tx1"/>
                </a:solidFill>
              </a:rPr>
              <a:t>AmEx</a:t>
            </a:r>
            <a:r>
              <a:rPr lang="en-US" sz="1800" dirty="0" smtClean="0">
                <a:solidFill>
                  <a:schemeClr val="tx1"/>
                </a:solidFill>
              </a:rPr>
              <a:t> was about the search for float.</a:t>
            </a:r>
          </a:p>
          <a:p>
            <a:pPr marL="457200" indent="-457200" algn="l">
              <a:lnSpc>
                <a:spcPct val="120000"/>
              </a:lnSpc>
              <a:spcBef>
                <a:spcPts val="800"/>
              </a:spcBef>
              <a:buFont typeface="Wingdings" charset="2"/>
              <a:buChar char="v"/>
            </a:pPr>
            <a:r>
              <a:rPr lang="en-US" sz="1800" dirty="0" err="1" smtClean="0">
                <a:solidFill>
                  <a:schemeClr val="tx1"/>
                </a:solidFill>
              </a:rPr>
              <a:t>AmEx</a:t>
            </a:r>
            <a:r>
              <a:rPr lang="en-US" sz="1800" dirty="0" smtClean="0">
                <a:solidFill>
                  <a:schemeClr val="tx1"/>
                </a:solidFill>
              </a:rPr>
              <a:t> was funded by float. Interest-free, revolving, small denomination, no concentration float. In this case – traveler’s checks!</a:t>
            </a:r>
          </a:p>
          <a:p>
            <a:pPr marL="457200" indent="-457200" algn="l">
              <a:lnSpc>
                <a:spcPct val="120000"/>
              </a:lnSpc>
              <a:spcBef>
                <a:spcPts val="800"/>
              </a:spcBef>
              <a:buFont typeface="Wingdings" charset="2"/>
              <a:buChar char="v"/>
            </a:pPr>
            <a:r>
              <a:rPr lang="en-US" sz="1800" dirty="0" smtClean="0">
                <a:solidFill>
                  <a:schemeClr val="tx1"/>
                </a:solidFill>
              </a:rPr>
              <a:t>Buffett realizes the power of float, then seeks it out obsessively. National Indemnity purchase, Blue Chip Stamps purchase follow shortly.</a:t>
            </a:r>
          </a:p>
          <a:p>
            <a:pPr marL="457200" indent="-457200" algn="l">
              <a:lnSpc>
                <a:spcPct val="120000"/>
              </a:lnSpc>
              <a:spcBef>
                <a:spcPts val="800"/>
              </a:spcBef>
              <a:buFont typeface="Wingdings" charset="2"/>
              <a:buChar char="v"/>
            </a:pPr>
            <a:r>
              <a:rPr lang="en-US" sz="1800" dirty="0" smtClean="0">
                <a:solidFill>
                  <a:schemeClr val="tx1"/>
                </a:solidFill>
              </a:rPr>
              <a:t>We all know float is important, but how to measure it?</a:t>
            </a:r>
          </a:p>
          <a:p>
            <a:pPr marL="457200" indent="-457200" algn="l">
              <a:lnSpc>
                <a:spcPct val="120000"/>
              </a:lnSpc>
              <a:spcBef>
                <a:spcPts val="800"/>
              </a:spcBef>
              <a:buFont typeface="Wingdings" charset="2"/>
              <a:buChar char="v"/>
            </a:pPr>
            <a:r>
              <a:rPr lang="en-US" sz="1800" dirty="0" smtClean="0">
                <a:solidFill>
                  <a:schemeClr val="tx1"/>
                </a:solidFill>
              </a:rPr>
              <a:t>Where can we find float outside of insurance companies?</a:t>
            </a:r>
          </a:p>
          <a:p>
            <a:pPr marL="457200" indent="-457200" algn="l">
              <a:lnSpc>
                <a:spcPct val="120000"/>
              </a:lnSpc>
              <a:spcBef>
                <a:spcPts val="800"/>
              </a:spcBef>
              <a:buFont typeface="Wingdings" charset="2"/>
              <a:buChar char="v"/>
            </a:pPr>
            <a:r>
              <a:rPr lang="en-US" sz="1800" dirty="0" smtClean="0">
                <a:solidFill>
                  <a:schemeClr val="tx1"/>
                </a:solidFill>
              </a:rPr>
              <a:t>Bakshi</a:t>
            </a:r>
            <a:r>
              <a:rPr lang="en-US" sz="1800" dirty="0">
                <a:solidFill>
                  <a:schemeClr val="tx1"/>
                </a:solidFill>
              </a:rPr>
              <a:t> presentation: </a:t>
            </a:r>
            <a:r>
              <a:rPr lang="en-US" sz="1800" dirty="0">
                <a:solidFill>
                  <a:schemeClr val="tx1"/>
                </a:solidFill>
                <a:hlinkClick r:id="rId3"/>
              </a:rPr>
              <a:t>http://bit.ly/</a:t>
            </a:r>
            <a:r>
              <a:rPr lang="en-US" sz="1800" dirty="0" smtClean="0">
                <a:solidFill>
                  <a:schemeClr val="tx1"/>
                </a:solidFill>
                <a:hlinkClick r:id="rId3"/>
              </a:rPr>
              <a:t>1whIw5E</a:t>
            </a:r>
            <a:endParaRPr lang="en-US" sz="1800" dirty="0" smtClean="0">
              <a:solidFill>
                <a:schemeClr val="tx1"/>
              </a:solidFill>
            </a:endParaRPr>
          </a:p>
          <a:p>
            <a:pPr marL="457200" indent="-457200" algn="l">
              <a:lnSpc>
                <a:spcPct val="120000"/>
              </a:lnSpc>
              <a:spcBef>
                <a:spcPts val="800"/>
              </a:spcBef>
              <a:buFont typeface="Wingdings" charset="2"/>
              <a:buChar char="v"/>
            </a:pPr>
            <a:r>
              <a:rPr lang="en-US" sz="1800" dirty="0" smtClean="0">
                <a:solidFill>
                  <a:schemeClr val="tx1"/>
                </a:solidFill>
              </a:rPr>
              <a:t>Bakshi online: fundooprofessor.wordpress.com</a:t>
            </a:r>
            <a:r>
              <a:rPr lang="en-US" sz="1800" dirty="0">
                <a:solidFill>
                  <a:schemeClr val="tx1"/>
                </a:solidFill>
              </a:rPr>
              <a:t> &amp; @</a:t>
            </a:r>
            <a:r>
              <a:rPr lang="en-US" sz="1800" dirty="0" smtClean="0">
                <a:solidFill>
                  <a:schemeClr val="tx1"/>
                </a:solidFill>
              </a:rPr>
              <a:t>Sanjay__Bakshi</a:t>
            </a: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a:solidFill>
                <a:schemeClr val="tx1"/>
              </a:solidFill>
            </a:endParaRPr>
          </a:p>
        </p:txBody>
      </p:sp>
      <p:sp>
        <p:nvSpPr>
          <p:cNvPr id="7" name="Slide Number Placeholder 6"/>
          <p:cNvSpPr>
            <a:spLocks noGrp="1"/>
          </p:cNvSpPr>
          <p:nvPr>
            <p:ph type="sldNum" sz="quarter" idx="12"/>
          </p:nvPr>
        </p:nvSpPr>
        <p:spPr/>
        <p:txBody>
          <a:bodyPr/>
          <a:lstStyle/>
          <a:p>
            <a:fld id="{5E591D4A-947B-6649-804E-F20FF048B2E1}" type="slidenum">
              <a:rPr lang="en-US" smtClean="0"/>
              <a:t>5</a:t>
            </a:fld>
            <a:endParaRPr lang="en-US"/>
          </a:p>
        </p:txBody>
      </p:sp>
    </p:spTree>
    <p:extLst>
      <p:ext uri="{BB962C8B-B14F-4D97-AF65-F5344CB8AC3E}">
        <p14:creationId xmlns:p14="http://schemas.microsoft.com/office/powerpoint/2010/main" val="16395869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5600" y="241310"/>
            <a:ext cx="8636000" cy="549069"/>
          </a:xfrm>
        </p:spPr>
        <p:txBody>
          <a:bodyPr>
            <a:normAutofit/>
          </a:bodyPr>
          <a:lstStyle/>
          <a:p>
            <a:pPr algn="l"/>
            <a:r>
              <a:rPr lang="en-US" sz="2400" b="1" dirty="0" smtClean="0">
                <a:latin typeface="Arial"/>
                <a:cs typeface="Arial"/>
              </a:rPr>
              <a:t>Why measur</a:t>
            </a:r>
            <a:r>
              <a:rPr lang="en-US" sz="2400" b="1" dirty="0" smtClean="0"/>
              <a:t>e float? </a:t>
            </a:r>
            <a:endParaRPr lang="en-US" sz="2400" b="1" dirty="0">
              <a:latin typeface="Arial"/>
              <a:cs typeface="Arial"/>
            </a:endParaRPr>
          </a:p>
        </p:txBody>
      </p:sp>
      <p:sp>
        <p:nvSpPr>
          <p:cNvPr id="3" name="Subtitle 2"/>
          <p:cNvSpPr>
            <a:spLocks noGrp="1"/>
          </p:cNvSpPr>
          <p:nvPr>
            <p:ph type="subTitle" idx="1"/>
          </p:nvPr>
        </p:nvSpPr>
        <p:spPr>
          <a:xfrm>
            <a:off x="0" y="927101"/>
            <a:ext cx="9144000" cy="990599"/>
          </a:xfrm>
          <a:solidFill>
            <a:srgbClr val="800000"/>
          </a:solidFill>
        </p:spPr>
        <p:txBody>
          <a:bodyPr lIns="457200" rIns="457200" anchor="ctr" anchorCtr="0">
            <a:noAutofit/>
          </a:bodyPr>
          <a:lstStyle/>
          <a:p>
            <a:pPr algn="l">
              <a:lnSpc>
                <a:spcPct val="120000"/>
              </a:lnSpc>
              <a:tabLst>
                <a:tab pos="8750300" algn="l"/>
              </a:tabLst>
            </a:pPr>
            <a:r>
              <a:rPr lang="en-US" sz="1800" b="1" dirty="0" smtClean="0">
                <a:solidFill>
                  <a:schemeClr val="bg1"/>
                </a:solidFill>
              </a:rPr>
              <a:t>As Bakshi says, the presence of float indicates a moat. I argue </a:t>
            </a:r>
            <a:r>
              <a:rPr lang="en-US" sz="1800" b="1" i="1" dirty="0" smtClean="0">
                <a:solidFill>
                  <a:schemeClr val="bg1"/>
                </a:solidFill>
              </a:rPr>
              <a:t>the amount</a:t>
            </a:r>
            <a:r>
              <a:rPr lang="en-US" sz="1800" b="1" dirty="0" smtClean="0">
                <a:solidFill>
                  <a:schemeClr val="bg1"/>
                </a:solidFill>
              </a:rPr>
              <a:t> of float indicates </a:t>
            </a:r>
            <a:r>
              <a:rPr lang="en-US" sz="1800" b="1" i="1" dirty="0" smtClean="0">
                <a:solidFill>
                  <a:schemeClr val="bg1"/>
                </a:solidFill>
              </a:rPr>
              <a:t>the size and strength</a:t>
            </a:r>
            <a:r>
              <a:rPr lang="en-US" sz="1800" b="1" dirty="0" smtClean="0">
                <a:solidFill>
                  <a:schemeClr val="bg1"/>
                </a:solidFill>
              </a:rPr>
              <a:t> of the moat.</a:t>
            </a:r>
            <a:endParaRPr lang="en-US" sz="1800" b="1" dirty="0">
              <a:solidFill>
                <a:schemeClr val="bg1"/>
              </a:solidFill>
            </a:endParaRPr>
          </a:p>
        </p:txBody>
      </p:sp>
      <p:cxnSp>
        <p:nvCxnSpPr>
          <p:cNvPr id="8" name="Straight Connector 7"/>
          <p:cNvCxnSpPr/>
          <p:nvPr/>
        </p:nvCxnSpPr>
        <p:spPr>
          <a:xfrm>
            <a:off x="0" y="780649"/>
            <a:ext cx="9144000" cy="0"/>
          </a:xfrm>
          <a:prstGeom prst="line">
            <a:avLst/>
          </a:prstGeom>
          <a:ln>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9" name="Subtitle 2"/>
          <p:cNvSpPr txBox="1">
            <a:spLocks/>
          </p:cNvSpPr>
          <p:nvPr/>
        </p:nvSpPr>
        <p:spPr>
          <a:xfrm>
            <a:off x="385032" y="2051870"/>
            <a:ext cx="8758968" cy="4806130"/>
          </a:xfrm>
          <a:prstGeom prst="rect">
            <a:avLst/>
          </a:prstGeom>
        </p:spPr>
        <p:txBody>
          <a:bodyPr vert="horz" lIns="0" tIns="45720" rIns="45720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Arial"/>
                <a:ea typeface="+mn-ea"/>
                <a:cs typeface="Arial"/>
              </a:defRPr>
            </a:lvl2pPr>
            <a:lvl3pPr marL="914400" indent="0" algn="ctr" defTabSz="457200" rtl="0" eaLnBrk="1" latinLnBrk="0" hangingPunct="1">
              <a:spcBef>
                <a:spcPct val="20000"/>
              </a:spcBef>
              <a:buFont typeface="Arial"/>
              <a:buNone/>
              <a:defRPr sz="2400" kern="1200">
                <a:solidFill>
                  <a:schemeClr val="tx1">
                    <a:tint val="75000"/>
                  </a:schemeClr>
                </a:solidFill>
                <a:latin typeface="Arial"/>
                <a:ea typeface="+mn-ea"/>
                <a:cs typeface="Arial"/>
              </a:defRPr>
            </a:lvl3pPr>
            <a:lvl4pPr marL="13716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4pPr>
            <a:lvl5pPr marL="18288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lnSpc>
                <a:spcPct val="120000"/>
              </a:lnSpc>
              <a:spcBef>
                <a:spcPts val="800"/>
              </a:spcBef>
              <a:buFont typeface="Wingdings" charset="2"/>
              <a:buChar char="v"/>
            </a:pPr>
            <a:r>
              <a:rPr lang="en-US" sz="1800" b="1" dirty="0" smtClean="0">
                <a:solidFill>
                  <a:schemeClr val="tx1"/>
                </a:solidFill>
              </a:rPr>
              <a:t>Float is an artifact of power</a:t>
            </a:r>
            <a:r>
              <a:rPr lang="en-US" sz="1800" dirty="0" smtClean="0">
                <a:solidFill>
                  <a:schemeClr val="tx1"/>
                </a:solidFill>
              </a:rPr>
              <a:t>: To be given money at no price from customers, suppliers, employees, or other groups, a company must have some form of power over those groups.</a:t>
            </a:r>
          </a:p>
          <a:p>
            <a:pPr marL="457200" indent="-457200" algn="l">
              <a:lnSpc>
                <a:spcPct val="120000"/>
              </a:lnSpc>
              <a:spcBef>
                <a:spcPts val="800"/>
              </a:spcBef>
              <a:buFont typeface="Wingdings" charset="2"/>
              <a:buChar char="v"/>
            </a:pPr>
            <a:r>
              <a:rPr lang="en-US" sz="1800" b="1" dirty="0" smtClean="0">
                <a:solidFill>
                  <a:schemeClr val="tx1"/>
                </a:solidFill>
              </a:rPr>
              <a:t>Float is free</a:t>
            </a:r>
            <a:r>
              <a:rPr lang="en-US" sz="1800" dirty="0" smtClean="0">
                <a:solidFill>
                  <a:schemeClr val="tx1"/>
                </a:solidFill>
              </a:rPr>
              <a:t>: </a:t>
            </a:r>
            <a:r>
              <a:rPr lang="en-US" sz="1800" b="1" dirty="0" smtClean="0">
                <a:solidFill>
                  <a:schemeClr val="tx1"/>
                </a:solidFill>
              </a:rPr>
              <a:t> </a:t>
            </a:r>
            <a:r>
              <a:rPr lang="en-US" sz="1800" dirty="0" smtClean="0">
                <a:solidFill>
                  <a:schemeClr val="tx1"/>
                </a:solidFill>
              </a:rPr>
              <a:t>As we know from insurance, float is free if the combined ratio is below 100. There is no combined ratio for other sources of float like accounts payable or deferred revenue, so that type of float </a:t>
            </a:r>
            <a:r>
              <a:rPr lang="en-US" sz="1800" i="1" dirty="0" smtClean="0">
                <a:solidFill>
                  <a:schemeClr val="tx1"/>
                </a:solidFill>
              </a:rPr>
              <a:t>always</a:t>
            </a:r>
            <a:r>
              <a:rPr lang="en-US" sz="1800" dirty="0" smtClean="0">
                <a:solidFill>
                  <a:schemeClr val="tx1"/>
                </a:solidFill>
              </a:rPr>
              <a:t> has a combined ratio under 100.</a:t>
            </a:r>
          </a:p>
          <a:p>
            <a:pPr marL="457200" indent="-457200" algn="l">
              <a:lnSpc>
                <a:spcPct val="120000"/>
              </a:lnSpc>
              <a:spcBef>
                <a:spcPts val="800"/>
              </a:spcBef>
              <a:buFont typeface="Wingdings" charset="2"/>
              <a:buChar char="v"/>
            </a:pPr>
            <a:r>
              <a:rPr lang="en-US" sz="1800" b="1" dirty="0" smtClean="0">
                <a:solidFill>
                  <a:schemeClr val="tx1"/>
                </a:solidFill>
              </a:rPr>
              <a:t>Free float is a source of competitive advantage</a:t>
            </a:r>
            <a:r>
              <a:rPr lang="en-US" sz="1800" dirty="0" smtClean="0">
                <a:solidFill>
                  <a:schemeClr val="tx1"/>
                </a:solidFill>
              </a:rPr>
              <a:t>:</a:t>
            </a:r>
            <a:r>
              <a:rPr lang="en-US" sz="1800" b="1" dirty="0" smtClean="0">
                <a:solidFill>
                  <a:schemeClr val="tx1"/>
                </a:solidFill>
              </a:rPr>
              <a:t> </a:t>
            </a:r>
            <a:r>
              <a:rPr lang="en-US" sz="1800" dirty="0" smtClean="0">
                <a:solidFill>
                  <a:schemeClr val="tx1"/>
                </a:solidFill>
              </a:rPr>
              <a:t>Just as low cost </a:t>
            </a:r>
            <a:r>
              <a:rPr lang="en-US" sz="1800" i="1" dirty="0" smtClean="0">
                <a:solidFill>
                  <a:schemeClr val="tx1"/>
                </a:solidFill>
              </a:rPr>
              <a:t>manufacturing</a:t>
            </a:r>
            <a:r>
              <a:rPr lang="en-US" sz="1800" dirty="0" smtClean="0">
                <a:solidFill>
                  <a:schemeClr val="tx1"/>
                </a:solidFill>
              </a:rPr>
              <a:t> can be a source of competitive advantage, low cost </a:t>
            </a:r>
            <a:r>
              <a:rPr lang="en-US" sz="1800" i="1" dirty="0" smtClean="0">
                <a:solidFill>
                  <a:schemeClr val="tx1"/>
                </a:solidFill>
              </a:rPr>
              <a:t>financing</a:t>
            </a:r>
            <a:r>
              <a:rPr lang="en-US" sz="1800" dirty="0" smtClean="0">
                <a:solidFill>
                  <a:schemeClr val="tx1"/>
                </a:solidFill>
              </a:rPr>
              <a:t> is a source of competitive advantage. Float &gt; either debt or equity.</a:t>
            </a:r>
          </a:p>
          <a:p>
            <a:pPr marL="457200" indent="-457200" algn="l">
              <a:lnSpc>
                <a:spcPct val="120000"/>
              </a:lnSpc>
              <a:spcBef>
                <a:spcPts val="800"/>
              </a:spcBef>
              <a:buFont typeface="Wingdings" charset="2"/>
              <a:buChar char="v"/>
            </a:pPr>
            <a:r>
              <a:rPr lang="en-US" sz="1800" b="1" dirty="0" smtClean="0">
                <a:solidFill>
                  <a:schemeClr val="tx1"/>
                </a:solidFill>
              </a:rPr>
              <a:t>Float ratios are like margins</a:t>
            </a:r>
            <a:r>
              <a:rPr lang="en-US" sz="1800" dirty="0" smtClean="0">
                <a:solidFill>
                  <a:schemeClr val="tx1"/>
                </a:solidFill>
              </a:rPr>
              <a:t>: They tell us the size of the competitive advantage, just like gross margins tell us which companies have low cost operations.</a:t>
            </a:r>
            <a:endParaRPr lang="en-US" sz="1800" b="1"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a:solidFill>
                <a:schemeClr val="tx1"/>
              </a:solidFill>
            </a:endParaRPr>
          </a:p>
        </p:txBody>
      </p:sp>
    </p:spTree>
    <p:extLst>
      <p:ext uri="{BB962C8B-B14F-4D97-AF65-F5344CB8AC3E}">
        <p14:creationId xmlns:p14="http://schemas.microsoft.com/office/powerpoint/2010/main" val="34855219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5600" y="241310"/>
            <a:ext cx="8636000" cy="549069"/>
          </a:xfrm>
        </p:spPr>
        <p:txBody>
          <a:bodyPr>
            <a:normAutofit/>
          </a:bodyPr>
          <a:lstStyle/>
          <a:p>
            <a:pPr algn="l"/>
            <a:r>
              <a:rPr lang="en-US" sz="2400" b="1" dirty="0" smtClean="0">
                <a:latin typeface="Arial"/>
                <a:cs typeface="Arial"/>
              </a:rPr>
              <a:t>Sources and characteristics of float – not just insurance</a:t>
            </a:r>
            <a:endParaRPr lang="en-US" sz="2400" b="1" dirty="0">
              <a:latin typeface="Arial"/>
              <a:cs typeface="Arial"/>
            </a:endParaRPr>
          </a:p>
        </p:txBody>
      </p:sp>
      <p:sp>
        <p:nvSpPr>
          <p:cNvPr id="3" name="Subtitle 2"/>
          <p:cNvSpPr>
            <a:spLocks noGrp="1"/>
          </p:cNvSpPr>
          <p:nvPr>
            <p:ph type="subTitle" idx="1"/>
          </p:nvPr>
        </p:nvSpPr>
        <p:spPr>
          <a:xfrm>
            <a:off x="0" y="927101"/>
            <a:ext cx="9144000" cy="990599"/>
          </a:xfrm>
          <a:solidFill>
            <a:srgbClr val="800000"/>
          </a:solidFill>
        </p:spPr>
        <p:txBody>
          <a:bodyPr vert="horz" lIns="457200" tIns="45720" rIns="457200" bIns="45720" rtlCol="0" anchor="ctr" anchorCtr="0">
            <a:noAutofit/>
          </a:bodyPr>
          <a:lstStyle/>
          <a:p>
            <a:pPr algn="l">
              <a:lnSpc>
                <a:spcPct val="120000"/>
              </a:lnSpc>
              <a:tabLst>
                <a:tab pos="8750300" algn="l"/>
              </a:tabLst>
            </a:pPr>
            <a:r>
              <a:rPr lang="en-US" sz="1800" b="1" dirty="0">
                <a:solidFill>
                  <a:schemeClr val="bg1"/>
                </a:solidFill>
              </a:rPr>
              <a:t>Float exists in every business, but value investors typically look for it only in P&amp;C insurance companies. Here’s a few other places to search…</a:t>
            </a:r>
          </a:p>
        </p:txBody>
      </p:sp>
      <p:cxnSp>
        <p:nvCxnSpPr>
          <p:cNvPr id="8" name="Straight Connector 7"/>
          <p:cNvCxnSpPr/>
          <p:nvPr/>
        </p:nvCxnSpPr>
        <p:spPr>
          <a:xfrm>
            <a:off x="0" y="780649"/>
            <a:ext cx="9144000" cy="0"/>
          </a:xfrm>
          <a:prstGeom prst="line">
            <a:avLst/>
          </a:prstGeom>
          <a:ln>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9" name="Subtitle 2"/>
          <p:cNvSpPr txBox="1">
            <a:spLocks/>
          </p:cNvSpPr>
          <p:nvPr/>
        </p:nvSpPr>
        <p:spPr>
          <a:xfrm>
            <a:off x="385032" y="2661470"/>
            <a:ext cx="4174268" cy="4806130"/>
          </a:xfrm>
          <a:prstGeom prst="rect">
            <a:avLst/>
          </a:prstGeom>
        </p:spPr>
        <p:txBody>
          <a:bodyPr vert="horz" lIns="0" tIns="45720" rIns="45720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Arial"/>
                <a:ea typeface="+mn-ea"/>
                <a:cs typeface="Arial"/>
              </a:defRPr>
            </a:lvl2pPr>
            <a:lvl3pPr marL="914400" indent="0" algn="ctr" defTabSz="457200" rtl="0" eaLnBrk="1" latinLnBrk="0" hangingPunct="1">
              <a:spcBef>
                <a:spcPct val="20000"/>
              </a:spcBef>
              <a:buFont typeface="Arial"/>
              <a:buNone/>
              <a:defRPr sz="2400" kern="1200">
                <a:solidFill>
                  <a:schemeClr val="tx1">
                    <a:tint val="75000"/>
                  </a:schemeClr>
                </a:solidFill>
                <a:latin typeface="Arial"/>
                <a:ea typeface="+mn-ea"/>
                <a:cs typeface="Arial"/>
              </a:defRPr>
            </a:lvl3pPr>
            <a:lvl4pPr marL="13716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4pPr>
            <a:lvl5pPr marL="18288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lnSpc>
                <a:spcPct val="120000"/>
              </a:lnSpc>
              <a:spcBef>
                <a:spcPts val="800"/>
              </a:spcBef>
              <a:buFont typeface="Wingdings" charset="2"/>
              <a:buChar char="v"/>
            </a:pPr>
            <a:r>
              <a:rPr lang="en-US" sz="1800" dirty="0" smtClean="0">
                <a:solidFill>
                  <a:schemeClr val="tx1"/>
                </a:solidFill>
              </a:rPr>
              <a:t>Customer deposits</a:t>
            </a:r>
          </a:p>
          <a:p>
            <a:pPr marL="457200" indent="-457200" algn="l">
              <a:lnSpc>
                <a:spcPct val="120000"/>
              </a:lnSpc>
              <a:spcBef>
                <a:spcPts val="800"/>
              </a:spcBef>
              <a:buFont typeface="Wingdings" charset="2"/>
              <a:buChar char="v"/>
            </a:pPr>
            <a:r>
              <a:rPr lang="en-US" sz="1800" dirty="0" smtClean="0">
                <a:solidFill>
                  <a:schemeClr val="tx1"/>
                </a:solidFill>
              </a:rPr>
              <a:t>Deferred revenue</a:t>
            </a:r>
          </a:p>
          <a:p>
            <a:pPr marL="457200" indent="-457200" algn="l">
              <a:lnSpc>
                <a:spcPct val="120000"/>
              </a:lnSpc>
              <a:spcBef>
                <a:spcPts val="800"/>
              </a:spcBef>
              <a:buFont typeface="Wingdings" charset="2"/>
              <a:buChar char="v"/>
            </a:pPr>
            <a:r>
              <a:rPr lang="en-US" sz="1800" dirty="0" smtClean="0">
                <a:solidFill>
                  <a:schemeClr val="tx1"/>
                </a:solidFill>
              </a:rPr>
              <a:t>Warranty reserves</a:t>
            </a:r>
          </a:p>
          <a:p>
            <a:pPr marL="457200" indent="-457200" algn="l">
              <a:lnSpc>
                <a:spcPct val="120000"/>
              </a:lnSpc>
              <a:spcBef>
                <a:spcPts val="800"/>
              </a:spcBef>
              <a:buFont typeface="Wingdings" charset="2"/>
              <a:buChar char="v"/>
            </a:pPr>
            <a:r>
              <a:rPr lang="en-US" sz="1800" dirty="0" smtClean="0">
                <a:solidFill>
                  <a:schemeClr val="tx1"/>
                </a:solidFill>
              </a:rPr>
              <a:t>Unredeemed loyalty points</a:t>
            </a:r>
          </a:p>
          <a:p>
            <a:pPr marL="457200" indent="-457200" algn="l">
              <a:lnSpc>
                <a:spcPct val="120000"/>
              </a:lnSpc>
              <a:spcBef>
                <a:spcPts val="800"/>
              </a:spcBef>
              <a:buFont typeface="Wingdings" charset="2"/>
              <a:buChar char="v"/>
            </a:pPr>
            <a:r>
              <a:rPr lang="en-US" sz="1800" dirty="0" smtClean="0">
                <a:solidFill>
                  <a:schemeClr val="tx1"/>
                </a:solidFill>
              </a:rPr>
              <a:t>Accrued compensation</a:t>
            </a:r>
          </a:p>
          <a:p>
            <a:pPr marL="457200" indent="-457200" algn="l">
              <a:lnSpc>
                <a:spcPct val="120000"/>
              </a:lnSpc>
              <a:spcBef>
                <a:spcPts val="800"/>
              </a:spcBef>
              <a:buFont typeface="Wingdings" charset="2"/>
              <a:buChar char="v"/>
            </a:pPr>
            <a:r>
              <a:rPr lang="en-US" sz="1800" dirty="0" smtClean="0">
                <a:solidFill>
                  <a:schemeClr val="tx1"/>
                </a:solidFill>
              </a:rPr>
              <a:t>Accounts payable</a:t>
            </a:r>
          </a:p>
          <a:p>
            <a:pPr marL="457200" indent="-457200" algn="l">
              <a:lnSpc>
                <a:spcPct val="120000"/>
              </a:lnSpc>
              <a:spcBef>
                <a:spcPts val="800"/>
              </a:spcBef>
              <a:buFont typeface="Wingdings" charset="2"/>
              <a:buChar char="v"/>
            </a:pPr>
            <a:r>
              <a:rPr lang="en-US" sz="1800" dirty="0" smtClean="0">
                <a:solidFill>
                  <a:schemeClr val="tx1"/>
                </a:solidFill>
              </a:rPr>
              <a:t>Summarized: all NIBCLs + all LT liabilities with no interest</a:t>
            </a: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a:solidFill>
                <a:schemeClr val="tx1"/>
              </a:solidFill>
            </a:endParaRPr>
          </a:p>
        </p:txBody>
      </p:sp>
      <p:sp>
        <p:nvSpPr>
          <p:cNvPr id="6" name="Subtitle 2"/>
          <p:cNvSpPr txBox="1">
            <a:spLocks/>
          </p:cNvSpPr>
          <p:nvPr/>
        </p:nvSpPr>
        <p:spPr>
          <a:xfrm>
            <a:off x="4817332" y="2661470"/>
            <a:ext cx="4174268" cy="4806130"/>
          </a:xfrm>
          <a:prstGeom prst="rect">
            <a:avLst/>
          </a:prstGeom>
        </p:spPr>
        <p:txBody>
          <a:bodyPr vert="horz" lIns="0" tIns="45720" rIns="45720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Arial"/>
                <a:ea typeface="+mn-ea"/>
                <a:cs typeface="Arial"/>
              </a:defRPr>
            </a:lvl2pPr>
            <a:lvl3pPr marL="914400" indent="0" algn="ctr" defTabSz="457200" rtl="0" eaLnBrk="1" latinLnBrk="0" hangingPunct="1">
              <a:spcBef>
                <a:spcPct val="20000"/>
              </a:spcBef>
              <a:buFont typeface="Arial"/>
              <a:buNone/>
              <a:defRPr sz="2400" kern="1200">
                <a:solidFill>
                  <a:schemeClr val="tx1">
                    <a:tint val="75000"/>
                  </a:schemeClr>
                </a:solidFill>
                <a:latin typeface="Arial"/>
                <a:ea typeface="+mn-ea"/>
                <a:cs typeface="Arial"/>
              </a:defRPr>
            </a:lvl3pPr>
            <a:lvl4pPr marL="13716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4pPr>
            <a:lvl5pPr marL="18288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lnSpc>
                <a:spcPct val="120000"/>
              </a:lnSpc>
              <a:spcBef>
                <a:spcPts val="800"/>
              </a:spcBef>
              <a:buFont typeface="Wingdings" charset="2"/>
              <a:buChar char="v"/>
            </a:pPr>
            <a:r>
              <a:rPr lang="en-US" sz="1800" dirty="0" smtClean="0">
                <a:solidFill>
                  <a:schemeClr val="tx1"/>
                </a:solidFill>
              </a:rPr>
              <a:t>Revolving – replenished by ordinary course of business.</a:t>
            </a:r>
          </a:p>
          <a:p>
            <a:pPr marL="457200" indent="-457200" algn="l">
              <a:lnSpc>
                <a:spcPct val="120000"/>
              </a:lnSpc>
              <a:spcBef>
                <a:spcPts val="800"/>
              </a:spcBef>
              <a:buFont typeface="Wingdings" charset="2"/>
              <a:buChar char="v"/>
            </a:pPr>
            <a:r>
              <a:rPr lang="en-US" sz="1800" dirty="0" smtClean="0">
                <a:solidFill>
                  <a:schemeClr val="tx1"/>
                </a:solidFill>
              </a:rPr>
              <a:t>Distributed: One line item on the balance sheet, but thousands of accounts &amp; ledger items consolidated in that line.</a:t>
            </a:r>
          </a:p>
          <a:p>
            <a:pPr marL="457200" indent="-457200" algn="l">
              <a:lnSpc>
                <a:spcPct val="120000"/>
              </a:lnSpc>
              <a:spcBef>
                <a:spcPts val="800"/>
              </a:spcBef>
              <a:buFont typeface="Wingdings" charset="2"/>
              <a:buChar char="v"/>
            </a:pPr>
            <a:r>
              <a:rPr lang="en-US" sz="1800" dirty="0" smtClean="0">
                <a:solidFill>
                  <a:schemeClr val="tx1"/>
                </a:solidFill>
              </a:rPr>
              <a:t>Independent: one customer’s or supplier’s behavior doesn’t influence another’s.</a:t>
            </a:r>
          </a:p>
          <a:p>
            <a:pPr marL="457200" indent="-457200" algn="l">
              <a:lnSpc>
                <a:spcPct val="120000"/>
              </a:lnSpc>
              <a:spcBef>
                <a:spcPts val="800"/>
              </a:spcBef>
              <a:buFont typeface="Wingdings" charset="2"/>
              <a:buChar char="v"/>
            </a:pPr>
            <a:r>
              <a:rPr lang="en-US" sz="1800" dirty="0" smtClean="0">
                <a:solidFill>
                  <a:schemeClr val="tx1"/>
                </a:solidFill>
              </a:rPr>
              <a:t>Accrual </a:t>
            </a:r>
            <a:r>
              <a:rPr lang="en-US" sz="1800" dirty="0" err="1" smtClean="0">
                <a:solidFill>
                  <a:schemeClr val="tx1"/>
                </a:solidFill>
              </a:rPr>
              <a:t>vs</a:t>
            </a:r>
            <a:r>
              <a:rPr lang="en-US" sz="1800" dirty="0" smtClean="0">
                <a:solidFill>
                  <a:schemeClr val="tx1"/>
                </a:solidFill>
              </a:rPr>
              <a:t> cash accounting: differences drive float creation </a:t>
            </a: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a:solidFill>
                <a:schemeClr val="tx1"/>
              </a:solidFill>
            </a:endParaRPr>
          </a:p>
        </p:txBody>
      </p:sp>
      <p:sp>
        <p:nvSpPr>
          <p:cNvPr id="7" name="Title 1"/>
          <p:cNvSpPr txBox="1">
            <a:spLocks/>
          </p:cNvSpPr>
          <p:nvPr/>
        </p:nvSpPr>
        <p:spPr>
          <a:xfrm>
            <a:off x="355600" y="1984180"/>
            <a:ext cx="8636000" cy="54906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Arial"/>
                <a:ea typeface="+mj-ea"/>
                <a:cs typeface="Arial"/>
              </a:defRPr>
            </a:lvl1pPr>
          </a:lstStyle>
          <a:p>
            <a:pPr algn="l"/>
            <a:r>
              <a:rPr lang="en-US" sz="2000" b="1" dirty="0" smtClean="0"/>
              <a:t>Sources</a:t>
            </a:r>
            <a:endParaRPr lang="en-US" sz="2000" b="1" dirty="0"/>
          </a:p>
        </p:txBody>
      </p:sp>
      <p:cxnSp>
        <p:nvCxnSpPr>
          <p:cNvPr id="10" name="Straight Connector 9"/>
          <p:cNvCxnSpPr/>
          <p:nvPr/>
        </p:nvCxnSpPr>
        <p:spPr>
          <a:xfrm>
            <a:off x="0" y="2507849"/>
            <a:ext cx="9144000" cy="0"/>
          </a:xfrm>
          <a:prstGeom prst="line">
            <a:avLst/>
          </a:prstGeom>
          <a:ln>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11" name="Title 1"/>
          <p:cNvSpPr txBox="1">
            <a:spLocks/>
          </p:cNvSpPr>
          <p:nvPr/>
        </p:nvSpPr>
        <p:spPr>
          <a:xfrm>
            <a:off x="4817332" y="1984180"/>
            <a:ext cx="8636000" cy="54906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Arial"/>
                <a:ea typeface="+mj-ea"/>
                <a:cs typeface="Arial"/>
              </a:defRPr>
            </a:lvl1pPr>
          </a:lstStyle>
          <a:p>
            <a:pPr algn="l"/>
            <a:r>
              <a:rPr lang="en-US" sz="2000" b="1" dirty="0" smtClean="0"/>
              <a:t>Characteristics</a:t>
            </a:r>
          </a:p>
        </p:txBody>
      </p:sp>
    </p:spTree>
    <p:extLst>
      <p:ext uri="{BB962C8B-B14F-4D97-AF65-F5344CB8AC3E}">
        <p14:creationId xmlns:p14="http://schemas.microsoft.com/office/powerpoint/2010/main" val="2052864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5600" y="241310"/>
            <a:ext cx="8636000" cy="549069"/>
          </a:xfrm>
        </p:spPr>
        <p:txBody>
          <a:bodyPr>
            <a:normAutofit fontScale="90000"/>
          </a:bodyPr>
          <a:lstStyle/>
          <a:p>
            <a:pPr algn="l"/>
            <a:r>
              <a:rPr lang="en-US" sz="2400" b="1" dirty="0" smtClean="0">
                <a:latin typeface="Arial"/>
                <a:cs typeface="Arial"/>
              </a:rPr>
              <a:t>Two ratios – Floating </a:t>
            </a:r>
            <a:r>
              <a:rPr lang="en-US" sz="2400" b="1" dirty="0" smtClean="0"/>
              <a:t>A</a:t>
            </a:r>
            <a:r>
              <a:rPr lang="en-US" sz="2400" b="1" dirty="0" smtClean="0">
                <a:latin typeface="Arial"/>
                <a:cs typeface="Arial"/>
              </a:rPr>
              <a:t>ssets (FA) and Floating Liabilities (FL)</a:t>
            </a:r>
            <a:endParaRPr lang="en-US" sz="2400" b="1" dirty="0">
              <a:latin typeface="Arial"/>
              <a:cs typeface="Arial"/>
            </a:endParaRPr>
          </a:p>
        </p:txBody>
      </p:sp>
      <p:sp>
        <p:nvSpPr>
          <p:cNvPr id="3" name="Subtitle 2"/>
          <p:cNvSpPr>
            <a:spLocks noGrp="1"/>
          </p:cNvSpPr>
          <p:nvPr>
            <p:ph type="subTitle" idx="1"/>
          </p:nvPr>
        </p:nvSpPr>
        <p:spPr>
          <a:xfrm>
            <a:off x="0" y="927101"/>
            <a:ext cx="9144000" cy="990599"/>
          </a:xfrm>
          <a:solidFill>
            <a:srgbClr val="800000"/>
          </a:solidFill>
        </p:spPr>
        <p:txBody>
          <a:bodyPr vert="horz" lIns="457200" tIns="45720" rIns="457200" bIns="45720" rtlCol="0" anchor="ctr" anchorCtr="0">
            <a:noAutofit/>
          </a:bodyPr>
          <a:lstStyle/>
          <a:p>
            <a:pPr algn="l">
              <a:lnSpc>
                <a:spcPct val="120000"/>
              </a:lnSpc>
              <a:tabLst>
                <a:tab pos="8750300" algn="l"/>
              </a:tabLst>
            </a:pPr>
            <a:r>
              <a:rPr lang="en-US" sz="1800" b="1" dirty="0" smtClean="0">
                <a:solidFill>
                  <a:schemeClr val="bg1"/>
                </a:solidFill>
              </a:rPr>
              <a:t>Inspired by </a:t>
            </a:r>
            <a:r>
              <a:rPr lang="en-US" sz="1800" b="1" dirty="0" err="1" smtClean="0">
                <a:solidFill>
                  <a:schemeClr val="bg1"/>
                </a:solidFill>
              </a:rPr>
              <a:t>Bakshi</a:t>
            </a:r>
            <a:r>
              <a:rPr lang="en-US" sz="1800" b="1" dirty="0" smtClean="0">
                <a:solidFill>
                  <a:schemeClr val="bg1"/>
                </a:solidFill>
              </a:rPr>
              <a:t>, I developed two ratios. One measures float against the left side of the balance sheet. The other, as a percent of the right side.</a:t>
            </a:r>
            <a:endParaRPr lang="en-US" sz="1800" b="1" dirty="0">
              <a:solidFill>
                <a:schemeClr val="bg1"/>
              </a:solidFill>
            </a:endParaRPr>
          </a:p>
        </p:txBody>
      </p:sp>
      <p:cxnSp>
        <p:nvCxnSpPr>
          <p:cNvPr id="8" name="Straight Connector 7"/>
          <p:cNvCxnSpPr/>
          <p:nvPr/>
        </p:nvCxnSpPr>
        <p:spPr>
          <a:xfrm>
            <a:off x="0" y="780649"/>
            <a:ext cx="9144000" cy="0"/>
          </a:xfrm>
          <a:prstGeom prst="line">
            <a:avLst/>
          </a:prstGeom>
          <a:ln>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9" name="Subtitle 2"/>
          <p:cNvSpPr txBox="1">
            <a:spLocks/>
          </p:cNvSpPr>
          <p:nvPr/>
        </p:nvSpPr>
        <p:spPr>
          <a:xfrm>
            <a:off x="385032" y="2051870"/>
            <a:ext cx="8758968" cy="4806130"/>
          </a:xfrm>
          <a:prstGeom prst="rect">
            <a:avLst/>
          </a:prstGeom>
        </p:spPr>
        <p:txBody>
          <a:bodyPr vert="horz" lIns="0" tIns="45720" rIns="45720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Arial"/>
                <a:ea typeface="+mn-ea"/>
                <a:cs typeface="Arial"/>
              </a:defRPr>
            </a:lvl2pPr>
            <a:lvl3pPr marL="914400" indent="0" algn="ctr" defTabSz="457200" rtl="0" eaLnBrk="1" latinLnBrk="0" hangingPunct="1">
              <a:spcBef>
                <a:spcPct val="20000"/>
              </a:spcBef>
              <a:buFont typeface="Arial"/>
              <a:buNone/>
              <a:defRPr sz="2400" kern="1200">
                <a:solidFill>
                  <a:schemeClr val="tx1">
                    <a:tint val="75000"/>
                  </a:schemeClr>
                </a:solidFill>
                <a:latin typeface="Arial"/>
                <a:ea typeface="+mn-ea"/>
                <a:cs typeface="Arial"/>
              </a:defRPr>
            </a:lvl3pPr>
            <a:lvl4pPr marL="13716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4pPr>
            <a:lvl5pPr marL="18288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lnSpc>
                <a:spcPct val="120000"/>
              </a:lnSpc>
              <a:spcBef>
                <a:spcPts val="800"/>
              </a:spcBef>
              <a:buFont typeface="Wingdings" charset="2"/>
              <a:buChar char="v"/>
            </a:pPr>
            <a:r>
              <a:rPr lang="en-US" sz="1800" b="1" dirty="0" smtClean="0">
                <a:solidFill>
                  <a:schemeClr val="tx1"/>
                </a:solidFill>
              </a:rPr>
              <a:t>Floating Assets</a:t>
            </a:r>
            <a:r>
              <a:rPr lang="en-US" sz="1800" dirty="0" smtClean="0">
                <a:solidFill>
                  <a:schemeClr val="tx1"/>
                </a:solidFill>
              </a:rPr>
              <a:t>: Float / (AR + INV + PPE). This measures float against the tangible assets of a company that are required to run its business.</a:t>
            </a:r>
          </a:p>
          <a:p>
            <a:pPr marL="914400" lvl="1" indent="-457200" algn="l">
              <a:lnSpc>
                <a:spcPct val="120000"/>
              </a:lnSpc>
              <a:spcBef>
                <a:spcPts val="800"/>
              </a:spcBef>
              <a:buFont typeface="Wingdings" charset="2"/>
              <a:buChar char="v"/>
            </a:pPr>
            <a:r>
              <a:rPr lang="en-US" sz="1400" dirty="0" smtClean="0">
                <a:solidFill>
                  <a:schemeClr val="tx1"/>
                </a:solidFill>
              </a:rPr>
              <a:t>Cash and goodwill/intangibles are excluded because they reflect management preferences and past capital allocation decisions. We’ll pick up the reasons for this later.</a:t>
            </a:r>
          </a:p>
          <a:p>
            <a:pPr marL="457200" indent="-457200" algn="l">
              <a:lnSpc>
                <a:spcPct val="120000"/>
              </a:lnSpc>
              <a:spcBef>
                <a:spcPts val="800"/>
              </a:spcBef>
              <a:buFont typeface="Wingdings" charset="2"/>
              <a:buChar char="v"/>
            </a:pPr>
            <a:r>
              <a:rPr lang="en-US" sz="1800" b="1" dirty="0" smtClean="0">
                <a:solidFill>
                  <a:schemeClr val="tx1"/>
                </a:solidFill>
              </a:rPr>
              <a:t>Floating Liabilities</a:t>
            </a:r>
            <a:r>
              <a:rPr lang="en-US" sz="1800" dirty="0" smtClean="0">
                <a:solidFill>
                  <a:schemeClr val="tx1"/>
                </a:solidFill>
              </a:rPr>
              <a:t>: Float / Total Liabilities. This measures float against the total liabilities carried by the firm.</a:t>
            </a:r>
          </a:p>
          <a:p>
            <a:pPr marL="457200" indent="-457200" algn="l">
              <a:lnSpc>
                <a:spcPct val="120000"/>
              </a:lnSpc>
              <a:spcBef>
                <a:spcPts val="800"/>
              </a:spcBef>
              <a:buFont typeface="Wingdings" charset="2"/>
              <a:buChar char="v"/>
            </a:pPr>
            <a:r>
              <a:rPr lang="en-US" sz="1800" b="1" dirty="0" smtClean="0">
                <a:solidFill>
                  <a:schemeClr val="tx1"/>
                </a:solidFill>
              </a:rPr>
              <a:t>FA:FL Ratio</a:t>
            </a:r>
            <a:r>
              <a:rPr lang="en-US" sz="1800" dirty="0" smtClean="0">
                <a:solidFill>
                  <a:schemeClr val="tx1"/>
                </a:solidFill>
              </a:rPr>
              <a:t>: </a:t>
            </a:r>
            <a:r>
              <a:rPr lang="en-US" sz="1800" b="1" dirty="0" smtClean="0">
                <a:solidFill>
                  <a:schemeClr val="tx1"/>
                </a:solidFill>
              </a:rPr>
              <a:t> </a:t>
            </a:r>
            <a:r>
              <a:rPr lang="en-US" sz="1800" dirty="0" smtClean="0">
                <a:solidFill>
                  <a:schemeClr val="tx1"/>
                </a:solidFill>
              </a:rPr>
              <a:t>A third ratio to measures the two against each other. Broad archetypes of capital intensity and allocation emerge from this ratio.</a:t>
            </a:r>
          </a:p>
          <a:p>
            <a:pPr marL="457200" indent="-457200" algn="l">
              <a:lnSpc>
                <a:spcPct val="120000"/>
              </a:lnSpc>
              <a:spcBef>
                <a:spcPts val="800"/>
              </a:spcBef>
              <a:buFont typeface="Wingdings" charset="2"/>
              <a:buChar char="v"/>
            </a:pPr>
            <a:r>
              <a:rPr lang="en-US" sz="1800" dirty="0" smtClean="0">
                <a:solidFill>
                  <a:schemeClr val="tx1"/>
                </a:solidFill>
              </a:rPr>
              <a:t>Used together with more standard leverage ratios like Debt/EBITDA, these ratios can aid in fundamental analysis.</a:t>
            </a:r>
          </a:p>
          <a:p>
            <a:pPr marL="457200" indent="-457200" algn="l">
              <a:lnSpc>
                <a:spcPct val="120000"/>
              </a:lnSpc>
              <a:spcBef>
                <a:spcPts val="800"/>
              </a:spcBef>
              <a:buFont typeface="Wingdings" charset="2"/>
              <a:buChar char="v"/>
            </a:pPr>
            <a:r>
              <a:rPr lang="en-US" sz="1800" dirty="0" smtClean="0">
                <a:solidFill>
                  <a:schemeClr val="tx1"/>
                </a:solidFill>
              </a:rPr>
              <a:t>Changes in float drive changes in valuation (anecdotal – but let’s find a quant to </a:t>
            </a:r>
            <a:r>
              <a:rPr lang="en-US" sz="1800" dirty="0" err="1" smtClean="0">
                <a:solidFill>
                  <a:schemeClr val="tx1"/>
                </a:solidFill>
              </a:rPr>
              <a:t>backtest</a:t>
            </a:r>
            <a:r>
              <a:rPr lang="en-US" sz="1800" dirty="0" smtClean="0">
                <a:solidFill>
                  <a:schemeClr val="tx1"/>
                </a:solidFill>
              </a:rPr>
              <a:t> this).</a:t>
            </a: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a:solidFill>
                <a:schemeClr val="tx1"/>
              </a:solidFill>
            </a:endParaRPr>
          </a:p>
        </p:txBody>
      </p:sp>
    </p:spTree>
    <p:extLst>
      <p:ext uri="{BB962C8B-B14F-4D97-AF65-F5344CB8AC3E}">
        <p14:creationId xmlns:p14="http://schemas.microsoft.com/office/powerpoint/2010/main" val="42685060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5600" y="241310"/>
            <a:ext cx="8636000" cy="549069"/>
          </a:xfrm>
        </p:spPr>
        <p:txBody>
          <a:bodyPr>
            <a:normAutofit/>
          </a:bodyPr>
          <a:lstStyle/>
          <a:p>
            <a:pPr algn="l"/>
            <a:r>
              <a:rPr lang="en-US" sz="2400" b="1" dirty="0" smtClean="0">
                <a:latin typeface="Arial"/>
                <a:cs typeface="Arial"/>
              </a:rPr>
              <a:t>American Express: 1964</a:t>
            </a:r>
            <a:endParaRPr lang="en-US" sz="2400" b="1" dirty="0">
              <a:latin typeface="Arial"/>
              <a:cs typeface="Arial"/>
            </a:endParaRPr>
          </a:p>
        </p:txBody>
      </p:sp>
      <p:sp>
        <p:nvSpPr>
          <p:cNvPr id="3" name="Subtitle 2"/>
          <p:cNvSpPr>
            <a:spLocks noGrp="1"/>
          </p:cNvSpPr>
          <p:nvPr>
            <p:ph type="subTitle" idx="1"/>
          </p:nvPr>
        </p:nvSpPr>
        <p:spPr>
          <a:xfrm>
            <a:off x="0" y="927101"/>
            <a:ext cx="9144000" cy="990599"/>
          </a:xfrm>
          <a:solidFill>
            <a:srgbClr val="800000"/>
          </a:solidFill>
        </p:spPr>
        <p:txBody>
          <a:bodyPr vert="horz" lIns="457200" tIns="45720" rIns="457200" bIns="45720" rtlCol="0" anchor="ctr" anchorCtr="0">
            <a:noAutofit/>
          </a:bodyPr>
          <a:lstStyle/>
          <a:p>
            <a:pPr algn="l">
              <a:lnSpc>
                <a:spcPct val="120000"/>
              </a:lnSpc>
              <a:tabLst>
                <a:tab pos="8750300" algn="l"/>
              </a:tabLst>
            </a:pPr>
            <a:r>
              <a:rPr lang="en-US" sz="1800" b="1" dirty="0" smtClean="0">
                <a:solidFill>
                  <a:schemeClr val="bg1"/>
                </a:solidFill>
              </a:rPr>
              <a:t>Using the FA and FL ratios, let’s analyze the Amex balance sheet that Buffett was scrutinizing in 1965.</a:t>
            </a:r>
            <a:endParaRPr lang="en-US" sz="1800" b="1" dirty="0">
              <a:solidFill>
                <a:schemeClr val="bg1"/>
              </a:solidFill>
            </a:endParaRPr>
          </a:p>
        </p:txBody>
      </p:sp>
      <p:cxnSp>
        <p:nvCxnSpPr>
          <p:cNvPr id="8" name="Straight Connector 7"/>
          <p:cNvCxnSpPr/>
          <p:nvPr/>
        </p:nvCxnSpPr>
        <p:spPr>
          <a:xfrm>
            <a:off x="0" y="780649"/>
            <a:ext cx="9144000" cy="0"/>
          </a:xfrm>
          <a:prstGeom prst="line">
            <a:avLst/>
          </a:prstGeom>
          <a:ln>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4164813081"/>
              </p:ext>
            </p:extLst>
          </p:nvPr>
        </p:nvGraphicFramePr>
        <p:xfrm>
          <a:off x="355600" y="2277533"/>
          <a:ext cx="4064000" cy="3870960"/>
        </p:xfrm>
        <a:graphic>
          <a:graphicData uri="http://schemas.openxmlformats.org/drawingml/2006/table">
            <a:tbl>
              <a:tblPr firstRow="1" bandRow="1">
                <a:tableStyleId>{72833802-FEF1-4C79-8D5D-14CF1EAF98D9}</a:tableStyleId>
              </a:tblPr>
              <a:tblGrid>
                <a:gridCol w="2032000"/>
                <a:gridCol w="2032000"/>
              </a:tblGrid>
              <a:tr h="237490">
                <a:tc>
                  <a:txBody>
                    <a:bodyPr/>
                    <a:lstStyle/>
                    <a:p>
                      <a:r>
                        <a:rPr lang="en-US" dirty="0" smtClean="0">
                          <a:latin typeface="Arial"/>
                          <a:cs typeface="Arial"/>
                        </a:rPr>
                        <a:t>Assets ($M)</a:t>
                      </a:r>
                      <a:endParaRPr lang="en-US" dirty="0">
                        <a:latin typeface="Arial"/>
                        <a:cs typeface="Arial"/>
                      </a:endParaRPr>
                    </a:p>
                  </a:txBody>
                  <a:tcPr>
                    <a:solidFill>
                      <a:srgbClr val="800002"/>
                    </a:solidFill>
                  </a:tcPr>
                </a:tc>
                <a:tc>
                  <a:txBody>
                    <a:bodyPr/>
                    <a:lstStyle/>
                    <a:p>
                      <a:pPr algn="r"/>
                      <a:r>
                        <a:rPr lang="en-US" dirty="0" smtClean="0">
                          <a:latin typeface="Arial"/>
                          <a:cs typeface="Arial"/>
                        </a:rPr>
                        <a:t>1964</a:t>
                      </a:r>
                      <a:endParaRPr lang="en-US" dirty="0">
                        <a:latin typeface="Arial"/>
                        <a:cs typeface="Arial"/>
                      </a:endParaRPr>
                    </a:p>
                  </a:txBody>
                  <a:tcPr>
                    <a:solidFill>
                      <a:srgbClr val="800002"/>
                    </a:solidFill>
                  </a:tcPr>
                </a:tc>
              </a:tr>
              <a:tr h="237490">
                <a:tc>
                  <a:txBody>
                    <a:bodyPr/>
                    <a:lstStyle/>
                    <a:p>
                      <a:r>
                        <a:rPr lang="en-US" sz="1700" dirty="0" smtClean="0">
                          <a:latin typeface="Arial"/>
                          <a:cs typeface="Arial"/>
                        </a:rPr>
                        <a:t>Cash</a:t>
                      </a:r>
                    </a:p>
                  </a:txBody>
                  <a:tcPr/>
                </a:tc>
                <a:tc>
                  <a:txBody>
                    <a:bodyPr/>
                    <a:lstStyle/>
                    <a:p>
                      <a:pPr algn="r"/>
                      <a:r>
                        <a:rPr lang="en-US" sz="1700" dirty="0" smtClean="0">
                          <a:latin typeface="Arial"/>
                          <a:cs typeface="Arial"/>
                        </a:rPr>
                        <a:t>$263.8</a:t>
                      </a:r>
                      <a:endParaRPr lang="en-US" sz="1700" dirty="0">
                        <a:latin typeface="Arial"/>
                        <a:cs typeface="Arial"/>
                      </a:endParaRPr>
                    </a:p>
                  </a:txBody>
                  <a:tcPr/>
                </a:tc>
              </a:tr>
              <a:tr h="237490">
                <a:tc>
                  <a:txBody>
                    <a:bodyPr/>
                    <a:lstStyle/>
                    <a:p>
                      <a:r>
                        <a:rPr lang="en-US" sz="1700" dirty="0" smtClean="0">
                          <a:latin typeface="Arial"/>
                          <a:cs typeface="Arial"/>
                        </a:rPr>
                        <a:t>Securities</a:t>
                      </a:r>
                      <a:endParaRPr lang="en-US" sz="1700" dirty="0">
                        <a:latin typeface="Arial"/>
                        <a:cs typeface="Arial"/>
                      </a:endParaRPr>
                    </a:p>
                  </a:txBody>
                  <a:tcPr/>
                </a:tc>
                <a:tc>
                  <a:txBody>
                    <a:bodyPr/>
                    <a:lstStyle/>
                    <a:p>
                      <a:pPr algn="r"/>
                      <a:r>
                        <a:rPr lang="en-US" sz="1700" dirty="0" smtClean="0">
                          <a:latin typeface="Arial"/>
                          <a:cs typeface="Arial"/>
                        </a:rPr>
                        <a:t>$507.8</a:t>
                      </a:r>
                      <a:endParaRPr lang="en-US" sz="1700" dirty="0">
                        <a:latin typeface="Arial"/>
                        <a:cs typeface="Arial"/>
                      </a:endParaRPr>
                    </a:p>
                  </a:txBody>
                  <a:tcPr/>
                </a:tc>
              </a:tr>
              <a:tr h="237490">
                <a:tc>
                  <a:txBody>
                    <a:bodyPr/>
                    <a:lstStyle/>
                    <a:p>
                      <a:r>
                        <a:rPr lang="en-US" sz="1700" dirty="0" smtClean="0">
                          <a:latin typeface="Arial"/>
                          <a:cs typeface="Arial"/>
                        </a:rPr>
                        <a:t>Depository bonds</a:t>
                      </a:r>
                      <a:endParaRPr lang="en-US" sz="1700" dirty="0">
                        <a:latin typeface="Arial"/>
                        <a:cs typeface="Arial"/>
                      </a:endParaRPr>
                    </a:p>
                  </a:txBody>
                  <a:tcPr/>
                </a:tc>
                <a:tc>
                  <a:txBody>
                    <a:bodyPr/>
                    <a:lstStyle/>
                    <a:p>
                      <a:pPr algn="r"/>
                      <a:r>
                        <a:rPr lang="en-US" sz="1700" dirty="0" smtClean="0">
                          <a:latin typeface="Arial"/>
                          <a:cs typeface="Arial"/>
                        </a:rPr>
                        <a:t>$40.0</a:t>
                      </a:r>
                    </a:p>
                  </a:txBody>
                  <a:tcPr/>
                </a:tc>
              </a:tr>
              <a:tr h="237490">
                <a:tc>
                  <a:txBody>
                    <a:bodyPr/>
                    <a:lstStyle/>
                    <a:p>
                      <a:r>
                        <a:rPr lang="en-US" sz="1700" dirty="0" smtClean="0">
                          <a:latin typeface="Arial"/>
                          <a:cs typeface="Arial"/>
                        </a:rPr>
                        <a:t>Loans</a:t>
                      </a:r>
                      <a:r>
                        <a:rPr lang="en-US" sz="1700" baseline="0" dirty="0" smtClean="0">
                          <a:latin typeface="Arial"/>
                          <a:cs typeface="Arial"/>
                        </a:rPr>
                        <a:t> &amp; discounts</a:t>
                      </a:r>
                      <a:endParaRPr lang="en-US" sz="1700" dirty="0">
                        <a:latin typeface="Arial"/>
                        <a:cs typeface="Arial"/>
                      </a:endParaRPr>
                    </a:p>
                  </a:txBody>
                  <a:tcPr/>
                </a:tc>
                <a:tc>
                  <a:txBody>
                    <a:bodyPr/>
                    <a:lstStyle/>
                    <a:p>
                      <a:pPr algn="r"/>
                      <a:r>
                        <a:rPr lang="en-US" sz="1700" dirty="0" smtClean="0">
                          <a:latin typeface="Arial"/>
                          <a:cs typeface="Arial"/>
                        </a:rPr>
                        <a:t>$186.6</a:t>
                      </a:r>
                    </a:p>
                  </a:txBody>
                  <a:tcPr/>
                </a:tc>
              </a:tr>
              <a:tr h="237490">
                <a:tc>
                  <a:txBody>
                    <a:bodyPr/>
                    <a:lstStyle/>
                    <a:p>
                      <a:r>
                        <a:rPr lang="en-US" sz="1700" dirty="0" smtClean="0">
                          <a:latin typeface="Arial"/>
                          <a:cs typeface="Arial"/>
                        </a:rPr>
                        <a:t>A/R</a:t>
                      </a:r>
                      <a:endParaRPr lang="en-US" sz="1700" dirty="0">
                        <a:latin typeface="Arial"/>
                        <a:cs typeface="Arial"/>
                      </a:endParaRPr>
                    </a:p>
                  </a:txBody>
                  <a:tcPr/>
                </a:tc>
                <a:tc>
                  <a:txBody>
                    <a:bodyPr/>
                    <a:lstStyle/>
                    <a:p>
                      <a:pPr algn="r"/>
                      <a:r>
                        <a:rPr lang="en-US" sz="1700" dirty="0" smtClean="0">
                          <a:latin typeface="Arial"/>
                          <a:cs typeface="Arial"/>
                        </a:rPr>
                        <a:t>$70.7</a:t>
                      </a:r>
                      <a:endParaRPr lang="en-US" sz="1700" dirty="0">
                        <a:latin typeface="Arial"/>
                        <a:cs typeface="Arial"/>
                      </a:endParaRPr>
                    </a:p>
                  </a:txBody>
                  <a:tcPr/>
                </a:tc>
              </a:tr>
              <a:tr h="237490">
                <a:tc>
                  <a:txBody>
                    <a:bodyPr/>
                    <a:lstStyle/>
                    <a:p>
                      <a:r>
                        <a:rPr lang="en-US" sz="1700" dirty="0" smtClean="0">
                          <a:latin typeface="Arial"/>
                          <a:cs typeface="Arial"/>
                        </a:rPr>
                        <a:t>Treasury stock</a:t>
                      </a:r>
                      <a:endParaRPr lang="en-US" sz="1700" dirty="0">
                        <a:latin typeface="Arial"/>
                        <a:cs typeface="Arial"/>
                      </a:endParaRPr>
                    </a:p>
                  </a:txBody>
                  <a:tcPr/>
                </a:tc>
                <a:tc>
                  <a:txBody>
                    <a:bodyPr/>
                    <a:lstStyle/>
                    <a:p>
                      <a:pPr algn="r"/>
                      <a:r>
                        <a:rPr lang="en-US" sz="1700" dirty="0" smtClean="0">
                          <a:latin typeface="Arial"/>
                          <a:cs typeface="Arial"/>
                        </a:rPr>
                        <a:t>$1.4</a:t>
                      </a:r>
                      <a:endParaRPr lang="en-US" sz="1700" dirty="0">
                        <a:latin typeface="Arial"/>
                        <a:cs typeface="Arial"/>
                      </a:endParaRPr>
                    </a:p>
                  </a:txBody>
                  <a:tcPr/>
                </a:tc>
              </a:tr>
              <a:tr h="237490">
                <a:tc>
                  <a:txBody>
                    <a:bodyPr/>
                    <a:lstStyle/>
                    <a:p>
                      <a:r>
                        <a:rPr lang="en-US" sz="1700" dirty="0" smtClean="0">
                          <a:latin typeface="Arial"/>
                          <a:cs typeface="Arial"/>
                        </a:rPr>
                        <a:t>Subsidiaries</a:t>
                      </a:r>
                      <a:endParaRPr lang="en-US" sz="1700" dirty="0">
                        <a:latin typeface="Arial"/>
                        <a:cs typeface="Arial"/>
                      </a:endParaRPr>
                    </a:p>
                  </a:txBody>
                  <a:tcPr/>
                </a:tc>
                <a:tc>
                  <a:txBody>
                    <a:bodyPr/>
                    <a:lstStyle/>
                    <a:p>
                      <a:pPr algn="r"/>
                      <a:r>
                        <a:rPr lang="en-US" sz="1700" dirty="0" smtClean="0">
                          <a:latin typeface="Arial"/>
                          <a:cs typeface="Arial"/>
                        </a:rPr>
                        <a:t>$4.0</a:t>
                      </a:r>
                      <a:endParaRPr lang="en-US" sz="1700" dirty="0">
                        <a:latin typeface="Arial"/>
                        <a:cs typeface="Arial"/>
                      </a:endParaRPr>
                    </a:p>
                  </a:txBody>
                  <a:tcPr/>
                </a:tc>
              </a:tr>
              <a:tr h="237490">
                <a:tc>
                  <a:txBody>
                    <a:bodyPr/>
                    <a:lstStyle/>
                    <a:p>
                      <a:r>
                        <a:rPr lang="en-US" sz="1700" dirty="0" smtClean="0">
                          <a:latin typeface="Arial"/>
                          <a:cs typeface="Arial"/>
                        </a:rPr>
                        <a:t>PP&amp;E</a:t>
                      </a:r>
                      <a:endParaRPr lang="en-US" sz="1700" dirty="0">
                        <a:latin typeface="Arial"/>
                        <a:cs typeface="Arial"/>
                      </a:endParaRPr>
                    </a:p>
                  </a:txBody>
                  <a:tcPr/>
                </a:tc>
                <a:tc>
                  <a:txBody>
                    <a:bodyPr/>
                    <a:lstStyle/>
                    <a:p>
                      <a:pPr algn="r"/>
                      <a:r>
                        <a:rPr lang="en-US" sz="1700" dirty="0" smtClean="0">
                          <a:latin typeface="Arial"/>
                          <a:cs typeface="Arial"/>
                        </a:rPr>
                        <a:t>$15.6</a:t>
                      </a:r>
                      <a:endParaRPr lang="en-US" sz="1700" dirty="0">
                        <a:latin typeface="Arial"/>
                        <a:cs typeface="Arial"/>
                      </a:endParaRPr>
                    </a:p>
                  </a:txBody>
                  <a:tcPr/>
                </a:tc>
              </a:tr>
              <a:tr h="237490">
                <a:tc>
                  <a:txBody>
                    <a:bodyPr/>
                    <a:lstStyle/>
                    <a:p>
                      <a:r>
                        <a:rPr lang="en-US" sz="1700" dirty="0" smtClean="0">
                          <a:latin typeface="Arial"/>
                          <a:cs typeface="Arial"/>
                        </a:rPr>
                        <a:t>Other</a:t>
                      </a:r>
                      <a:endParaRPr lang="en-US" sz="1700" dirty="0">
                        <a:latin typeface="Arial"/>
                        <a:cs typeface="Arial"/>
                      </a:endParaRPr>
                    </a:p>
                  </a:txBody>
                  <a:tcPr/>
                </a:tc>
                <a:tc>
                  <a:txBody>
                    <a:bodyPr/>
                    <a:lstStyle/>
                    <a:p>
                      <a:pPr algn="r"/>
                      <a:r>
                        <a:rPr lang="en-US" sz="1700" dirty="0" smtClean="0">
                          <a:latin typeface="Arial"/>
                          <a:cs typeface="Arial"/>
                        </a:rPr>
                        <a:t>$32.9</a:t>
                      </a:r>
                      <a:endParaRPr lang="en-US" sz="1700" dirty="0">
                        <a:latin typeface="Arial"/>
                        <a:cs typeface="Arial"/>
                      </a:endParaRPr>
                    </a:p>
                  </a:txBody>
                  <a:tcPr/>
                </a:tc>
              </a:tr>
              <a:tr h="237490">
                <a:tc>
                  <a:txBody>
                    <a:bodyPr/>
                    <a:lstStyle/>
                    <a:p>
                      <a:r>
                        <a:rPr lang="en-US" sz="1700" b="1" dirty="0" smtClean="0">
                          <a:latin typeface="Arial"/>
                          <a:cs typeface="Arial"/>
                        </a:rPr>
                        <a:t>Total Assets</a:t>
                      </a:r>
                      <a:endParaRPr lang="en-US" sz="1700" b="1" dirty="0">
                        <a:latin typeface="Arial"/>
                        <a:cs typeface="Arial"/>
                      </a:endParaRPr>
                    </a:p>
                  </a:txBody>
                  <a:tcPr/>
                </a:tc>
                <a:tc>
                  <a:txBody>
                    <a:bodyPr/>
                    <a:lstStyle/>
                    <a:p>
                      <a:pPr algn="r"/>
                      <a:r>
                        <a:rPr lang="en-US" sz="1700" b="1" dirty="0" smtClean="0">
                          <a:latin typeface="Arial"/>
                          <a:cs typeface="Arial"/>
                        </a:rPr>
                        <a:t>$1,122.8</a:t>
                      </a:r>
                      <a:endParaRPr lang="en-US" sz="1700" b="1" dirty="0">
                        <a:latin typeface="Arial"/>
                        <a:cs typeface="Arial"/>
                      </a:endParaRPr>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642498861"/>
              </p:ext>
            </p:extLst>
          </p:nvPr>
        </p:nvGraphicFramePr>
        <p:xfrm>
          <a:off x="4741334" y="2277533"/>
          <a:ext cx="4064000" cy="4114800"/>
        </p:xfrm>
        <a:graphic>
          <a:graphicData uri="http://schemas.openxmlformats.org/drawingml/2006/table">
            <a:tbl>
              <a:tblPr firstRow="1" bandRow="1">
                <a:tableStyleId>{72833802-FEF1-4C79-8D5D-14CF1EAF98D9}</a:tableStyleId>
              </a:tblPr>
              <a:tblGrid>
                <a:gridCol w="2032000"/>
                <a:gridCol w="2032000"/>
              </a:tblGrid>
              <a:tr h="237490">
                <a:tc>
                  <a:txBody>
                    <a:bodyPr/>
                    <a:lstStyle/>
                    <a:p>
                      <a:r>
                        <a:rPr lang="en-US" dirty="0" smtClean="0">
                          <a:latin typeface="Arial"/>
                          <a:cs typeface="Arial"/>
                        </a:rPr>
                        <a:t>Liabilities ($M)</a:t>
                      </a:r>
                      <a:endParaRPr lang="en-US" dirty="0">
                        <a:latin typeface="Arial"/>
                        <a:cs typeface="Arial"/>
                      </a:endParaRPr>
                    </a:p>
                  </a:txBody>
                  <a:tcPr>
                    <a:solidFill>
                      <a:srgbClr val="7D0102"/>
                    </a:solidFill>
                  </a:tcPr>
                </a:tc>
                <a:tc>
                  <a:txBody>
                    <a:bodyPr/>
                    <a:lstStyle/>
                    <a:p>
                      <a:pPr algn="r"/>
                      <a:r>
                        <a:rPr lang="en-US" dirty="0" smtClean="0">
                          <a:latin typeface="Arial"/>
                          <a:cs typeface="Arial"/>
                        </a:rPr>
                        <a:t>1964</a:t>
                      </a:r>
                      <a:endParaRPr lang="en-US" dirty="0">
                        <a:latin typeface="Arial"/>
                        <a:cs typeface="Arial"/>
                      </a:endParaRPr>
                    </a:p>
                  </a:txBody>
                  <a:tcPr>
                    <a:solidFill>
                      <a:srgbClr val="7D0102"/>
                    </a:solidFill>
                  </a:tcPr>
                </a:tc>
              </a:tr>
              <a:tr h="237490">
                <a:tc>
                  <a:txBody>
                    <a:bodyPr/>
                    <a:lstStyle/>
                    <a:p>
                      <a:r>
                        <a:rPr lang="en-US" dirty="0" smtClean="0">
                          <a:latin typeface="Arial"/>
                          <a:cs typeface="Arial"/>
                        </a:rPr>
                        <a:t>Travelers</a:t>
                      </a:r>
                      <a:r>
                        <a:rPr lang="en-US" baseline="0" dirty="0" smtClean="0">
                          <a:latin typeface="Arial"/>
                          <a:cs typeface="Arial"/>
                        </a:rPr>
                        <a:t> Checks</a:t>
                      </a:r>
                      <a:endParaRPr lang="en-US" dirty="0" smtClean="0">
                        <a:latin typeface="Arial"/>
                        <a:cs typeface="Arial"/>
                      </a:endParaRPr>
                    </a:p>
                  </a:txBody>
                  <a:tcPr/>
                </a:tc>
                <a:tc>
                  <a:txBody>
                    <a:bodyPr/>
                    <a:lstStyle/>
                    <a:p>
                      <a:pPr algn="r"/>
                      <a:r>
                        <a:rPr lang="en-US" dirty="0" smtClean="0">
                          <a:latin typeface="Arial"/>
                          <a:cs typeface="Arial"/>
                        </a:rPr>
                        <a:t>525.7</a:t>
                      </a:r>
                      <a:endParaRPr lang="en-US" dirty="0">
                        <a:latin typeface="Arial"/>
                        <a:cs typeface="Arial"/>
                      </a:endParaRPr>
                    </a:p>
                  </a:txBody>
                  <a:tcPr/>
                </a:tc>
              </a:tr>
              <a:tr h="237490">
                <a:tc>
                  <a:txBody>
                    <a:bodyPr/>
                    <a:lstStyle/>
                    <a:p>
                      <a:r>
                        <a:rPr lang="en-US" dirty="0" smtClean="0">
                          <a:latin typeface="Arial"/>
                          <a:cs typeface="Arial"/>
                        </a:rPr>
                        <a:t>Customer deposits</a:t>
                      </a:r>
                      <a:endParaRPr lang="en-US" dirty="0">
                        <a:latin typeface="Arial"/>
                        <a:cs typeface="Arial"/>
                      </a:endParaRPr>
                    </a:p>
                  </a:txBody>
                  <a:tcPr/>
                </a:tc>
                <a:tc>
                  <a:txBody>
                    <a:bodyPr/>
                    <a:lstStyle/>
                    <a:p>
                      <a:pPr algn="r"/>
                      <a:r>
                        <a:rPr lang="en-US" dirty="0" smtClean="0">
                          <a:latin typeface="Arial"/>
                          <a:cs typeface="Arial"/>
                        </a:rPr>
                        <a:t>$387.7</a:t>
                      </a:r>
                      <a:endParaRPr lang="en-US" dirty="0">
                        <a:latin typeface="Arial"/>
                        <a:cs typeface="Arial"/>
                      </a:endParaRPr>
                    </a:p>
                  </a:txBody>
                  <a:tcPr/>
                </a:tc>
              </a:tr>
              <a:tr h="237490">
                <a:tc>
                  <a:txBody>
                    <a:bodyPr/>
                    <a:lstStyle/>
                    <a:p>
                      <a:r>
                        <a:rPr lang="en-US" dirty="0" smtClean="0">
                          <a:latin typeface="Arial"/>
                          <a:cs typeface="Arial"/>
                        </a:rPr>
                        <a:t>Depository</a:t>
                      </a:r>
                      <a:r>
                        <a:rPr lang="en-US" baseline="0" dirty="0" smtClean="0">
                          <a:latin typeface="Arial"/>
                          <a:cs typeface="Arial"/>
                        </a:rPr>
                        <a:t> bonds</a:t>
                      </a:r>
                      <a:endParaRPr lang="en-US" dirty="0">
                        <a:latin typeface="Arial"/>
                        <a:cs typeface="Arial"/>
                      </a:endParaRPr>
                    </a:p>
                  </a:txBody>
                  <a:tcPr/>
                </a:tc>
                <a:tc>
                  <a:txBody>
                    <a:bodyPr/>
                    <a:lstStyle/>
                    <a:p>
                      <a:pPr algn="r"/>
                      <a:r>
                        <a:rPr lang="en-US" dirty="0" smtClean="0">
                          <a:latin typeface="Arial"/>
                          <a:cs typeface="Arial"/>
                        </a:rPr>
                        <a:t>40.0</a:t>
                      </a:r>
                      <a:endParaRPr lang="en-US" dirty="0">
                        <a:latin typeface="Arial"/>
                        <a:cs typeface="Arial"/>
                      </a:endParaRPr>
                    </a:p>
                  </a:txBody>
                  <a:tcPr/>
                </a:tc>
              </a:tr>
              <a:tr h="237490">
                <a:tc>
                  <a:txBody>
                    <a:bodyPr/>
                    <a:lstStyle/>
                    <a:p>
                      <a:r>
                        <a:rPr lang="en-US" dirty="0" smtClean="0">
                          <a:latin typeface="Arial"/>
                          <a:cs typeface="Arial"/>
                        </a:rPr>
                        <a:t>Acceptances outstanding</a:t>
                      </a:r>
                      <a:endParaRPr lang="en-US" dirty="0">
                        <a:latin typeface="Arial"/>
                        <a:cs typeface="Arial"/>
                      </a:endParaRPr>
                    </a:p>
                  </a:txBody>
                  <a:tcPr/>
                </a:tc>
                <a:tc>
                  <a:txBody>
                    <a:bodyPr/>
                    <a:lstStyle/>
                    <a:p>
                      <a:pPr algn="r"/>
                      <a:r>
                        <a:rPr lang="en-US" dirty="0" smtClean="0">
                          <a:latin typeface="Arial"/>
                          <a:cs typeface="Arial"/>
                        </a:rPr>
                        <a:t>$16.8</a:t>
                      </a:r>
                      <a:endParaRPr lang="en-US" dirty="0">
                        <a:latin typeface="Arial"/>
                        <a:cs typeface="Arial"/>
                      </a:endParaRPr>
                    </a:p>
                  </a:txBody>
                  <a:tcPr/>
                </a:tc>
              </a:tr>
              <a:tr h="237490">
                <a:tc>
                  <a:txBody>
                    <a:bodyPr/>
                    <a:lstStyle/>
                    <a:p>
                      <a:r>
                        <a:rPr lang="en-US" dirty="0" smtClean="0">
                          <a:latin typeface="Arial"/>
                          <a:cs typeface="Arial"/>
                        </a:rPr>
                        <a:t>Other</a:t>
                      </a:r>
                      <a:endParaRPr lang="en-US" dirty="0">
                        <a:latin typeface="Arial"/>
                        <a:cs typeface="Arial"/>
                      </a:endParaRPr>
                    </a:p>
                  </a:txBody>
                  <a:tcPr/>
                </a:tc>
                <a:tc>
                  <a:txBody>
                    <a:bodyPr/>
                    <a:lstStyle/>
                    <a:p>
                      <a:pPr algn="r"/>
                      <a:r>
                        <a:rPr lang="en-US" dirty="0" smtClean="0">
                          <a:latin typeface="Arial"/>
                          <a:cs typeface="Arial"/>
                        </a:rPr>
                        <a:t>69.0</a:t>
                      </a:r>
                      <a:endParaRPr lang="en-US" dirty="0">
                        <a:latin typeface="Arial"/>
                        <a:cs typeface="Arial"/>
                      </a:endParaRPr>
                    </a:p>
                  </a:txBody>
                  <a:tcPr/>
                </a:tc>
              </a:tr>
              <a:tr h="237490">
                <a:tc>
                  <a:txBody>
                    <a:bodyPr/>
                    <a:lstStyle/>
                    <a:p>
                      <a:r>
                        <a:rPr lang="en-US" b="1" dirty="0" smtClean="0">
                          <a:latin typeface="Arial"/>
                          <a:cs typeface="Arial"/>
                        </a:rPr>
                        <a:t>Total liabilities</a:t>
                      </a:r>
                      <a:endParaRPr lang="en-US" b="1" dirty="0">
                        <a:latin typeface="Arial"/>
                        <a:cs typeface="Arial"/>
                      </a:endParaRPr>
                    </a:p>
                  </a:txBody>
                  <a:tcPr/>
                </a:tc>
                <a:tc>
                  <a:txBody>
                    <a:bodyPr/>
                    <a:lstStyle/>
                    <a:p>
                      <a:pPr algn="r"/>
                      <a:r>
                        <a:rPr lang="en-US" b="1" dirty="0" smtClean="0">
                          <a:latin typeface="Arial"/>
                          <a:cs typeface="Arial"/>
                        </a:rPr>
                        <a:t>$1039.2</a:t>
                      </a:r>
                      <a:endParaRPr lang="en-US" b="1" dirty="0">
                        <a:latin typeface="Arial"/>
                        <a:cs typeface="Arial"/>
                      </a:endParaRPr>
                    </a:p>
                  </a:txBody>
                  <a:tcPr/>
                </a:tc>
              </a:tr>
              <a:tr h="237490">
                <a:tc>
                  <a:txBody>
                    <a:bodyPr/>
                    <a:lstStyle/>
                    <a:p>
                      <a:r>
                        <a:rPr lang="en-US" dirty="0" smtClean="0">
                          <a:latin typeface="Arial"/>
                          <a:cs typeface="Arial"/>
                        </a:rPr>
                        <a:t>Shareholder Equity</a:t>
                      </a:r>
                      <a:endParaRPr lang="en-US" dirty="0">
                        <a:latin typeface="Arial"/>
                        <a:cs typeface="Arial"/>
                      </a:endParaRPr>
                    </a:p>
                  </a:txBody>
                  <a:tcPr/>
                </a:tc>
                <a:tc>
                  <a:txBody>
                    <a:bodyPr/>
                    <a:lstStyle/>
                    <a:p>
                      <a:pPr algn="r"/>
                      <a:r>
                        <a:rPr lang="en-US" dirty="0" smtClean="0">
                          <a:latin typeface="Arial"/>
                          <a:cs typeface="Arial"/>
                        </a:rPr>
                        <a:t>$83.6</a:t>
                      </a:r>
                      <a:endParaRPr lang="en-US" dirty="0">
                        <a:latin typeface="Arial"/>
                        <a:cs typeface="Arial"/>
                      </a:endParaRPr>
                    </a:p>
                  </a:txBody>
                  <a:tcPr/>
                </a:tc>
              </a:tr>
              <a:tr h="237490">
                <a:tc>
                  <a:txBody>
                    <a:bodyPr/>
                    <a:lstStyle/>
                    <a:p>
                      <a:r>
                        <a:rPr lang="en-US" b="1" dirty="0" smtClean="0">
                          <a:latin typeface="Arial"/>
                          <a:cs typeface="Arial"/>
                        </a:rPr>
                        <a:t>Equity + Debt</a:t>
                      </a:r>
                      <a:endParaRPr lang="en-US" b="1" dirty="0">
                        <a:latin typeface="Arial"/>
                        <a:cs typeface="Arial"/>
                      </a:endParaRPr>
                    </a:p>
                  </a:txBody>
                  <a:tcPr/>
                </a:tc>
                <a:tc>
                  <a:txBody>
                    <a:bodyPr/>
                    <a:lstStyle/>
                    <a:p>
                      <a:pPr algn="r"/>
                      <a:r>
                        <a:rPr lang="en-US" b="1" dirty="0" smtClean="0">
                          <a:latin typeface="Arial"/>
                          <a:cs typeface="Arial"/>
                        </a:rPr>
                        <a:t>$1,122.8</a:t>
                      </a:r>
                      <a:endParaRPr lang="en-US" b="1" dirty="0">
                        <a:latin typeface="Arial"/>
                        <a:cs typeface="Arial"/>
                      </a:endParaRPr>
                    </a:p>
                  </a:txBody>
                  <a:tcPr/>
                </a:tc>
              </a:tr>
            </a:tbl>
          </a:graphicData>
        </a:graphic>
      </p:graphicFrame>
    </p:spTree>
    <p:extLst>
      <p:ext uri="{BB962C8B-B14F-4D97-AF65-F5344CB8AC3E}">
        <p14:creationId xmlns:p14="http://schemas.microsoft.com/office/powerpoint/2010/main" val="39544185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5600" y="241310"/>
            <a:ext cx="8636000" cy="549069"/>
          </a:xfrm>
        </p:spPr>
        <p:txBody>
          <a:bodyPr>
            <a:normAutofit/>
          </a:bodyPr>
          <a:lstStyle/>
          <a:p>
            <a:pPr algn="l"/>
            <a:r>
              <a:rPr lang="en-US" sz="2400" b="1" dirty="0" smtClean="0">
                <a:latin typeface="Arial"/>
                <a:cs typeface="Arial"/>
              </a:rPr>
              <a:t>American Express: 1964</a:t>
            </a:r>
            <a:endParaRPr lang="en-US" sz="2400" b="1" dirty="0">
              <a:latin typeface="Arial"/>
              <a:cs typeface="Arial"/>
            </a:endParaRPr>
          </a:p>
        </p:txBody>
      </p:sp>
      <p:sp>
        <p:nvSpPr>
          <p:cNvPr id="3" name="Subtitle 2"/>
          <p:cNvSpPr>
            <a:spLocks noGrp="1"/>
          </p:cNvSpPr>
          <p:nvPr>
            <p:ph type="subTitle" idx="1"/>
          </p:nvPr>
        </p:nvSpPr>
        <p:spPr>
          <a:xfrm>
            <a:off x="0" y="927101"/>
            <a:ext cx="9144000" cy="990599"/>
          </a:xfrm>
          <a:solidFill>
            <a:srgbClr val="800000"/>
          </a:solidFill>
        </p:spPr>
        <p:txBody>
          <a:bodyPr vert="horz" lIns="457200" tIns="45720" rIns="457200" bIns="45720" rtlCol="0" anchor="ctr" anchorCtr="0">
            <a:noAutofit/>
          </a:bodyPr>
          <a:lstStyle/>
          <a:p>
            <a:pPr algn="l">
              <a:lnSpc>
                <a:spcPct val="120000"/>
              </a:lnSpc>
              <a:tabLst>
                <a:tab pos="8750300" algn="l"/>
              </a:tabLst>
            </a:pPr>
            <a:r>
              <a:rPr lang="en-US" sz="1800" b="1" dirty="0" smtClean="0">
                <a:solidFill>
                  <a:schemeClr val="bg1"/>
                </a:solidFill>
              </a:rPr>
              <a:t>Ignoring the asset side of the balance sheet for now, here’s the float that </a:t>
            </a:r>
            <a:r>
              <a:rPr lang="en-US" sz="1800" b="1" dirty="0" err="1" smtClean="0">
                <a:solidFill>
                  <a:schemeClr val="bg1"/>
                </a:solidFill>
              </a:rPr>
              <a:t>AmEx</a:t>
            </a:r>
            <a:r>
              <a:rPr lang="en-US" sz="1800" b="1" dirty="0" smtClean="0">
                <a:solidFill>
                  <a:schemeClr val="bg1"/>
                </a:solidFill>
              </a:rPr>
              <a:t> had in 1964, and the floating liabilities (FL) ratio.</a:t>
            </a:r>
            <a:endParaRPr lang="en-US" sz="1800" b="1" dirty="0">
              <a:solidFill>
                <a:schemeClr val="bg1"/>
              </a:solidFill>
            </a:endParaRPr>
          </a:p>
        </p:txBody>
      </p:sp>
      <p:cxnSp>
        <p:nvCxnSpPr>
          <p:cNvPr id="8" name="Straight Connector 7"/>
          <p:cNvCxnSpPr/>
          <p:nvPr/>
        </p:nvCxnSpPr>
        <p:spPr>
          <a:xfrm>
            <a:off x="0" y="780649"/>
            <a:ext cx="9144000" cy="0"/>
          </a:xfrm>
          <a:prstGeom prst="line">
            <a:avLst/>
          </a:prstGeom>
          <a:ln>
            <a:solidFill>
              <a:schemeClr val="bg1">
                <a:lumMod val="50000"/>
              </a:schemeClr>
            </a:solidFill>
            <a:prstDash val="sysDot"/>
          </a:ln>
          <a:effectLst/>
        </p:spPr>
        <p:style>
          <a:lnRef idx="2">
            <a:schemeClr val="accent1"/>
          </a:lnRef>
          <a:fillRef idx="0">
            <a:schemeClr val="accent1"/>
          </a:fillRef>
          <a:effectRef idx="1">
            <a:schemeClr val="accent1"/>
          </a:effectRef>
          <a:fontRef idx="minor">
            <a:schemeClr val="tx1"/>
          </a:fontRef>
        </p:style>
      </p:cxnSp>
      <p:graphicFrame>
        <p:nvGraphicFramePr>
          <p:cNvPr id="7" name="Table 6"/>
          <p:cNvGraphicFramePr>
            <a:graphicFrameLocks noGrp="1"/>
          </p:cNvGraphicFramePr>
          <p:nvPr>
            <p:extLst>
              <p:ext uri="{D42A27DB-BD31-4B8C-83A1-F6EECF244321}">
                <p14:modId xmlns:p14="http://schemas.microsoft.com/office/powerpoint/2010/main" val="245887836"/>
              </p:ext>
            </p:extLst>
          </p:nvPr>
        </p:nvGraphicFramePr>
        <p:xfrm>
          <a:off x="355600" y="2201333"/>
          <a:ext cx="4064000" cy="4114800"/>
        </p:xfrm>
        <a:graphic>
          <a:graphicData uri="http://schemas.openxmlformats.org/drawingml/2006/table">
            <a:tbl>
              <a:tblPr firstRow="1" bandRow="1">
                <a:tableStyleId>{72833802-FEF1-4C79-8D5D-14CF1EAF98D9}</a:tableStyleId>
              </a:tblPr>
              <a:tblGrid>
                <a:gridCol w="2032000"/>
                <a:gridCol w="2032000"/>
              </a:tblGrid>
              <a:tr h="237490">
                <a:tc>
                  <a:txBody>
                    <a:bodyPr/>
                    <a:lstStyle/>
                    <a:p>
                      <a:r>
                        <a:rPr lang="en-US" dirty="0" smtClean="0">
                          <a:latin typeface="Arial"/>
                          <a:cs typeface="Arial"/>
                        </a:rPr>
                        <a:t>Liabilities ($M)</a:t>
                      </a:r>
                      <a:endParaRPr lang="en-US" dirty="0">
                        <a:latin typeface="Arial"/>
                        <a:cs typeface="Arial"/>
                      </a:endParaRPr>
                    </a:p>
                  </a:txBody>
                  <a:tcPr>
                    <a:solidFill>
                      <a:srgbClr val="7D0102"/>
                    </a:solidFill>
                  </a:tcPr>
                </a:tc>
                <a:tc>
                  <a:txBody>
                    <a:bodyPr/>
                    <a:lstStyle/>
                    <a:p>
                      <a:pPr algn="r"/>
                      <a:r>
                        <a:rPr lang="en-US" dirty="0" smtClean="0">
                          <a:latin typeface="Arial"/>
                          <a:cs typeface="Arial"/>
                        </a:rPr>
                        <a:t>1964</a:t>
                      </a:r>
                      <a:endParaRPr lang="en-US" dirty="0">
                        <a:latin typeface="Arial"/>
                        <a:cs typeface="Arial"/>
                      </a:endParaRPr>
                    </a:p>
                  </a:txBody>
                  <a:tcPr>
                    <a:solidFill>
                      <a:srgbClr val="7D0102"/>
                    </a:solidFill>
                  </a:tcPr>
                </a:tc>
              </a:tr>
              <a:tr h="237490">
                <a:tc>
                  <a:txBody>
                    <a:bodyPr/>
                    <a:lstStyle/>
                    <a:p>
                      <a:r>
                        <a:rPr lang="en-US" dirty="0" smtClean="0">
                          <a:latin typeface="Arial"/>
                          <a:cs typeface="Arial"/>
                        </a:rPr>
                        <a:t>Travelers</a:t>
                      </a:r>
                      <a:r>
                        <a:rPr lang="en-US" baseline="0" dirty="0" smtClean="0">
                          <a:latin typeface="Arial"/>
                          <a:cs typeface="Arial"/>
                        </a:rPr>
                        <a:t> Checks</a:t>
                      </a:r>
                      <a:endParaRPr lang="en-US" dirty="0" smtClean="0">
                        <a:latin typeface="Arial"/>
                        <a:cs typeface="Arial"/>
                      </a:endParaRPr>
                    </a:p>
                  </a:txBody>
                  <a:tcPr/>
                </a:tc>
                <a:tc>
                  <a:txBody>
                    <a:bodyPr/>
                    <a:lstStyle/>
                    <a:p>
                      <a:pPr algn="r"/>
                      <a:r>
                        <a:rPr lang="en-US" dirty="0" smtClean="0">
                          <a:latin typeface="Arial"/>
                          <a:cs typeface="Arial"/>
                        </a:rPr>
                        <a:t>525.7</a:t>
                      </a:r>
                      <a:endParaRPr lang="en-US" dirty="0">
                        <a:latin typeface="Arial"/>
                        <a:cs typeface="Arial"/>
                      </a:endParaRPr>
                    </a:p>
                  </a:txBody>
                  <a:tcPr/>
                </a:tc>
              </a:tr>
              <a:tr h="237490">
                <a:tc>
                  <a:txBody>
                    <a:bodyPr/>
                    <a:lstStyle/>
                    <a:p>
                      <a:r>
                        <a:rPr lang="en-US" dirty="0" smtClean="0">
                          <a:latin typeface="Arial"/>
                          <a:cs typeface="Arial"/>
                        </a:rPr>
                        <a:t>Customer deposits</a:t>
                      </a:r>
                      <a:endParaRPr lang="en-US" dirty="0">
                        <a:latin typeface="Arial"/>
                        <a:cs typeface="Arial"/>
                      </a:endParaRPr>
                    </a:p>
                  </a:txBody>
                  <a:tcPr/>
                </a:tc>
                <a:tc>
                  <a:txBody>
                    <a:bodyPr/>
                    <a:lstStyle/>
                    <a:p>
                      <a:pPr algn="r"/>
                      <a:r>
                        <a:rPr lang="en-US" dirty="0" smtClean="0">
                          <a:latin typeface="Arial"/>
                          <a:cs typeface="Arial"/>
                        </a:rPr>
                        <a:t>$387.7</a:t>
                      </a:r>
                      <a:endParaRPr lang="en-US" dirty="0">
                        <a:latin typeface="Arial"/>
                        <a:cs typeface="Arial"/>
                      </a:endParaRPr>
                    </a:p>
                  </a:txBody>
                  <a:tcPr/>
                </a:tc>
              </a:tr>
              <a:tr h="237490">
                <a:tc>
                  <a:txBody>
                    <a:bodyPr/>
                    <a:lstStyle/>
                    <a:p>
                      <a:r>
                        <a:rPr lang="en-US" dirty="0" smtClean="0">
                          <a:latin typeface="Arial"/>
                          <a:cs typeface="Arial"/>
                        </a:rPr>
                        <a:t>Depository</a:t>
                      </a:r>
                      <a:r>
                        <a:rPr lang="en-US" baseline="0" dirty="0" smtClean="0">
                          <a:latin typeface="Arial"/>
                          <a:cs typeface="Arial"/>
                        </a:rPr>
                        <a:t> bonds</a:t>
                      </a:r>
                      <a:endParaRPr lang="en-US" dirty="0">
                        <a:latin typeface="Arial"/>
                        <a:cs typeface="Arial"/>
                      </a:endParaRPr>
                    </a:p>
                  </a:txBody>
                  <a:tcPr/>
                </a:tc>
                <a:tc>
                  <a:txBody>
                    <a:bodyPr/>
                    <a:lstStyle/>
                    <a:p>
                      <a:pPr algn="r"/>
                      <a:r>
                        <a:rPr lang="en-US" dirty="0" smtClean="0">
                          <a:latin typeface="Arial"/>
                          <a:cs typeface="Arial"/>
                        </a:rPr>
                        <a:t>40.0</a:t>
                      </a:r>
                      <a:endParaRPr lang="en-US" dirty="0">
                        <a:latin typeface="Arial"/>
                        <a:cs typeface="Arial"/>
                      </a:endParaRPr>
                    </a:p>
                  </a:txBody>
                  <a:tcPr/>
                </a:tc>
              </a:tr>
              <a:tr h="237490">
                <a:tc>
                  <a:txBody>
                    <a:bodyPr/>
                    <a:lstStyle/>
                    <a:p>
                      <a:r>
                        <a:rPr lang="en-US" dirty="0" smtClean="0">
                          <a:latin typeface="Arial"/>
                          <a:cs typeface="Arial"/>
                        </a:rPr>
                        <a:t>Acceptances outstanding</a:t>
                      </a:r>
                      <a:endParaRPr lang="en-US" dirty="0">
                        <a:latin typeface="Arial"/>
                        <a:cs typeface="Arial"/>
                      </a:endParaRPr>
                    </a:p>
                  </a:txBody>
                  <a:tcPr/>
                </a:tc>
                <a:tc>
                  <a:txBody>
                    <a:bodyPr/>
                    <a:lstStyle/>
                    <a:p>
                      <a:pPr algn="r"/>
                      <a:r>
                        <a:rPr lang="en-US" dirty="0" smtClean="0">
                          <a:latin typeface="Arial"/>
                          <a:cs typeface="Arial"/>
                        </a:rPr>
                        <a:t>$16.8</a:t>
                      </a:r>
                      <a:endParaRPr lang="en-US" dirty="0">
                        <a:latin typeface="Arial"/>
                        <a:cs typeface="Arial"/>
                      </a:endParaRPr>
                    </a:p>
                  </a:txBody>
                  <a:tcPr/>
                </a:tc>
              </a:tr>
              <a:tr h="237490">
                <a:tc>
                  <a:txBody>
                    <a:bodyPr/>
                    <a:lstStyle/>
                    <a:p>
                      <a:r>
                        <a:rPr lang="en-US" dirty="0" smtClean="0">
                          <a:latin typeface="Arial"/>
                          <a:cs typeface="Arial"/>
                        </a:rPr>
                        <a:t>Other</a:t>
                      </a:r>
                      <a:endParaRPr lang="en-US" dirty="0">
                        <a:latin typeface="Arial"/>
                        <a:cs typeface="Arial"/>
                      </a:endParaRPr>
                    </a:p>
                  </a:txBody>
                  <a:tcPr/>
                </a:tc>
                <a:tc>
                  <a:txBody>
                    <a:bodyPr/>
                    <a:lstStyle/>
                    <a:p>
                      <a:pPr algn="r"/>
                      <a:r>
                        <a:rPr lang="en-US" dirty="0" smtClean="0">
                          <a:latin typeface="Arial"/>
                          <a:cs typeface="Arial"/>
                        </a:rPr>
                        <a:t>69.0</a:t>
                      </a:r>
                      <a:endParaRPr lang="en-US" dirty="0">
                        <a:latin typeface="Arial"/>
                        <a:cs typeface="Arial"/>
                      </a:endParaRPr>
                    </a:p>
                  </a:txBody>
                  <a:tcPr/>
                </a:tc>
              </a:tr>
              <a:tr h="237490">
                <a:tc>
                  <a:txBody>
                    <a:bodyPr/>
                    <a:lstStyle/>
                    <a:p>
                      <a:r>
                        <a:rPr lang="en-US" b="1" dirty="0" smtClean="0">
                          <a:latin typeface="Arial"/>
                          <a:cs typeface="Arial"/>
                        </a:rPr>
                        <a:t>Total liabilities</a:t>
                      </a:r>
                      <a:endParaRPr lang="en-US" b="1" dirty="0">
                        <a:latin typeface="Arial"/>
                        <a:cs typeface="Arial"/>
                      </a:endParaRPr>
                    </a:p>
                  </a:txBody>
                  <a:tcPr/>
                </a:tc>
                <a:tc>
                  <a:txBody>
                    <a:bodyPr/>
                    <a:lstStyle/>
                    <a:p>
                      <a:pPr algn="r"/>
                      <a:r>
                        <a:rPr lang="en-US" b="1" dirty="0" smtClean="0">
                          <a:latin typeface="Arial"/>
                          <a:cs typeface="Arial"/>
                        </a:rPr>
                        <a:t>$1039.2</a:t>
                      </a:r>
                      <a:endParaRPr lang="en-US" b="1" dirty="0">
                        <a:latin typeface="Arial"/>
                        <a:cs typeface="Arial"/>
                      </a:endParaRPr>
                    </a:p>
                  </a:txBody>
                  <a:tcPr/>
                </a:tc>
              </a:tr>
              <a:tr h="237490">
                <a:tc>
                  <a:txBody>
                    <a:bodyPr/>
                    <a:lstStyle/>
                    <a:p>
                      <a:r>
                        <a:rPr lang="en-US" dirty="0" smtClean="0">
                          <a:latin typeface="Arial"/>
                          <a:cs typeface="Arial"/>
                        </a:rPr>
                        <a:t>Shareholder Equity</a:t>
                      </a:r>
                      <a:endParaRPr lang="en-US" dirty="0">
                        <a:latin typeface="Arial"/>
                        <a:cs typeface="Arial"/>
                      </a:endParaRPr>
                    </a:p>
                  </a:txBody>
                  <a:tcPr/>
                </a:tc>
                <a:tc>
                  <a:txBody>
                    <a:bodyPr/>
                    <a:lstStyle/>
                    <a:p>
                      <a:pPr algn="r"/>
                      <a:r>
                        <a:rPr lang="en-US" dirty="0" smtClean="0">
                          <a:latin typeface="Arial"/>
                          <a:cs typeface="Arial"/>
                        </a:rPr>
                        <a:t>$83.6</a:t>
                      </a:r>
                      <a:endParaRPr lang="en-US" dirty="0">
                        <a:latin typeface="Arial"/>
                        <a:cs typeface="Arial"/>
                      </a:endParaRPr>
                    </a:p>
                  </a:txBody>
                  <a:tcPr/>
                </a:tc>
              </a:tr>
              <a:tr h="237490">
                <a:tc>
                  <a:txBody>
                    <a:bodyPr/>
                    <a:lstStyle/>
                    <a:p>
                      <a:r>
                        <a:rPr lang="en-US" b="1" dirty="0" smtClean="0">
                          <a:latin typeface="Arial"/>
                          <a:cs typeface="Arial"/>
                        </a:rPr>
                        <a:t>Equity + Debt</a:t>
                      </a:r>
                      <a:endParaRPr lang="en-US" b="1" dirty="0">
                        <a:latin typeface="Arial"/>
                        <a:cs typeface="Arial"/>
                      </a:endParaRPr>
                    </a:p>
                  </a:txBody>
                  <a:tcPr/>
                </a:tc>
                <a:tc>
                  <a:txBody>
                    <a:bodyPr/>
                    <a:lstStyle/>
                    <a:p>
                      <a:pPr algn="r"/>
                      <a:r>
                        <a:rPr lang="en-US" b="1" dirty="0" smtClean="0">
                          <a:latin typeface="Arial"/>
                          <a:cs typeface="Arial"/>
                        </a:rPr>
                        <a:t>$1,122.8</a:t>
                      </a:r>
                      <a:endParaRPr lang="en-US" b="1" dirty="0">
                        <a:latin typeface="Arial"/>
                        <a:cs typeface="Arial"/>
                      </a:endParaRPr>
                    </a:p>
                  </a:txBody>
                  <a:tcPr/>
                </a:tc>
              </a:tr>
            </a:tbl>
          </a:graphicData>
        </a:graphic>
      </p:graphicFrame>
      <p:sp>
        <p:nvSpPr>
          <p:cNvPr id="5" name="Rectangle 4"/>
          <p:cNvSpPr/>
          <p:nvPr/>
        </p:nvSpPr>
        <p:spPr>
          <a:xfrm>
            <a:off x="3437465" y="2590798"/>
            <a:ext cx="999067" cy="1024467"/>
          </a:xfrm>
          <a:prstGeom prst="rect">
            <a:avLst/>
          </a:prstGeom>
          <a:noFill/>
          <a:ln w="60325">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Subtitle 2"/>
          <p:cNvSpPr txBox="1">
            <a:spLocks/>
          </p:cNvSpPr>
          <p:nvPr/>
        </p:nvSpPr>
        <p:spPr>
          <a:xfrm>
            <a:off x="5147733" y="2051870"/>
            <a:ext cx="3843867" cy="4450530"/>
          </a:xfrm>
          <a:prstGeom prst="rect">
            <a:avLst/>
          </a:prstGeom>
        </p:spPr>
        <p:txBody>
          <a:bodyPr vert="horz" lIns="0" tIns="45720" rIns="45720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Arial"/>
                <a:ea typeface="+mn-ea"/>
                <a:cs typeface="Arial"/>
              </a:defRPr>
            </a:lvl2pPr>
            <a:lvl3pPr marL="914400" indent="0" algn="ctr" defTabSz="457200" rtl="0" eaLnBrk="1" latinLnBrk="0" hangingPunct="1">
              <a:spcBef>
                <a:spcPct val="20000"/>
              </a:spcBef>
              <a:buFont typeface="Arial"/>
              <a:buNone/>
              <a:defRPr sz="2400" kern="1200">
                <a:solidFill>
                  <a:schemeClr val="tx1">
                    <a:tint val="75000"/>
                  </a:schemeClr>
                </a:solidFill>
                <a:latin typeface="Arial"/>
                <a:ea typeface="+mn-ea"/>
                <a:cs typeface="Arial"/>
              </a:defRPr>
            </a:lvl3pPr>
            <a:lvl4pPr marL="13716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4pPr>
            <a:lvl5pPr marL="18288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457200" indent="-457200" algn="l">
              <a:lnSpc>
                <a:spcPct val="120000"/>
              </a:lnSpc>
              <a:spcBef>
                <a:spcPts val="800"/>
              </a:spcBef>
              <a:buFont typeface="Wingdings" charset="2"/>
              <a:buChar char="v"/>
            </a:pPr>
            <a:r>
              <a:rPr lang="en-US" sz="1800" dirty="0" smtClean="0">
                <a:solidFill>
                  <a:schemeClr val="tx1"/>
                </a:solidFill>
              </a:rPr>
              <a:t>Zero cost liability</a:t>
            </a:r>
          </a:p>
          <a:p>
            <a:pPr marL="457200" indent="-457200" algn="l">
              <a:lnSpc>
                <a:spcPct val="120000"/>
              </a:lnSpc>
              <a:spcBef>
                <a:spcPts val="800"/>
              </a:spcBef>
              <a:buFont typeface="Wingdings" charset="2"/>
              <a:buChar char="v"/>
            </a:pPr>
            <a:r>
              <a:rPr lang="en-US" sz="1800" dirty="0" smtClean="0">
                <a:solidFill>
                  <a:schemeClr val="tx1"/>
                </a:solidFill>
              </a:rPr>
              <a:t>Frequent, unknowable churn of individual customers but stable balance on BS.</a:t>
            </a:r>
          </a:p>
          <a:p>
            <a:pPr marL="457200" indent="-457200" algn="l">
              <a:lnSpc>
                <a:spcPct val="120000"/>
              </a:lnSpc>
              <a:spcBef>
                <a:spcPts val="800"/>
              </a:spcBef>
              <a:buFont typeface="Wingdings" charset="2"/>
              <a:buChar char="v"/>
            </a:pPr>
            <a:r>
              <a:rPr lang="en-US" sz="1800" b="1" dirty="0" smtClean="0">
                <a:solidFill>
                  <a:srgbClr val="4575AB"/>
                </a:solidFill>
              </a:rPr>
              <a:t>Float</a:t>
            </a:r>
            <a:r>
              <a:rPr lang="en-US" sz="1800" b="1" dirty="0" smtClean="0">
                <a:solidFill>
                  <a:schemeClr val="tx1"/>
                </a:solidFill>
              </a:rPr>
              <a:t> / </a:t>
            </a:r>
            <a:r>
              <a:rPr lang="en-US" sz="1800" b="1" dirty="0" smtClean="0">
                <a:solidFill>
                  <a:srgbClr val="D0C11D"/>
                </a:solidFill>
              </a:rPr>
              <a:t>total liabilities</a:t>
            </a:r>
            <a:r>
              <a:rPr lang="en-US" sz="1800" b="1" dirty="0" smtClean="0">
                <a:solidFill>
                  <a:schemeClr val="tx1"/>
                </a:solidFill>
              </a:rPr>
              <a:t> = 88%. This is FL ratio. </a:t>
            </a:r>
          </a:p>
          <a:p>
            <a:pPr marL="457200" indent="-457200" algn="l">
              <a:lnSpc>
                <a:spcPct val="120000"/>
              </a:lnSpc>
              <a:spcBef>
                <a:spcPts val="800"/>
              </a:spcBef>
              <a:buFont typeface="Wingdings" charset="2"/>
              <a:buChar char="v"/>
            </a:pPr>
            <a:r>
              <a:rPr lang="en-US" sz="1800" dirty="0" smtClean="0">
                <a:solidFill>
                  <a:schemeClr val="tx1"/>
                </a:solidFill>
              </a:rPr>
              <a:t>Wouldn’t </a:t>
            </a:r>
            <a:r>
              <a:rPr lang="en-US" sz="1800" i="1" dirty="0" smtClean="0">
                <a:solidFill>
                  <a:schemeClr val="tx1"/>
                </a:solidFill>
              </a:rPr>
              <a:t>you </a:t>
            </a:r>
            <a:r>
              <a:rPr lang="en-US" sz="1800" dirty="0" smtClean="0">
                <a:solidFill>
                  <a:schemeClr val="tx1"/>
                </a:solidFill>
              </a:rPr>
              <a:t>like to fund your business this way?</a:t>
            </a:r>
          </a:p>
          <a:p>
            <a:pPr marL="457200" indent="-457200" algn="l">
              <a:lnSpc>
                <a:spcPct val="120000"/>
              </a:lnSpc>
              <a:spcBef>
                <a:spcPts val="800"/>
              </a:spcBef>
              <a:buFont typeface="Wingdings" charset="2"/>
              <a:buChar char="v"/>
            </a:pPr>
            <a:r>
              <a:rPr lang="en-US" sz="1800" dirty="0" smtClean="0">
                <a:solidFill>
                  <a:schemeClr val="tx1"/>
                </a:solidFill>
              </a:rPr>
              <a:t>Float was also vastly larger than shareholder equity.</a:t>
            </a: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smtClean="0">
              <a:solidFill>
                <a:schemeClr val="tx1"/>
              </a:solidFill>
            </a:endParaRPr>
          </a:p>
          <a:p>
            <a:pPr marL="457200" indent="-457200" algn="l">
              <a:lnSpc>
                <a:spcPct val="120000"/>
              </a:lnSpc>
              <a:spcBef>
                <a:spcPts val="800"/>
              </a:spcBef>
              <a:buFont typeface="Wingdings" charset="2"/>
              <a:buChar char="v"/>
            </a:pPr>
            <a:endParaRPr lang="en-US" sz="1800" dirty="0">
              <a:solidFill>
                <a:schemeClr val="tx1"/>
              </a:solidFill>
            </a:endParaRPr>
          </a:p>
        </p:txBody>
      </p:sp>
      <p:cxnSp>
        <p:nvCxnSpPr>
          <p:cNvPr id="10" name="Straight Arrow Connector 9"/>
          <p:cNvCxnSpPr/>
          <p:nvPr/>
        </p:nvCxnSpPr>
        <p:spPr>
          <a:xfrm flipV="1">
            <a:off x="4572000" y="3014133"/>
            <a:ext cx="457200" cy="8467"/>
          </a:xfrm>
          <a:prstGeom prst="straightConnector1">
            <a:avLst/>
          </a:prstGeom>
          <a:ln w="63500">
            <a:prstDash val="solid"/>
            <a:tailEnd type="arrow" w="sm" len="med"/>
          </a:ln>
          <a:effectLst/>
        </p:spPr>
        <p:style>
          <a:lnRef idx="2">
            <a:schemeClr val="accent1"/>
          </a:lnRef>
          <a:fillRef idx="0">
            <a:schemeClr val="accent1"/>
          </a:fillRef>
          <a:effectRef idx="1">
            <a:schemeClr val="accent1"/>
          </a:effectRef>
          <a:fontRef idx="minor">
            <a:schemeClr val="tx1"/>
          </a:fontRef>
        </p:style>
      </p:cxnSp>
      <p:sp>
        <p:nvSpPr>
          <p:cNvPr id="11" name="Rectangle 10"/>
          <p:cNvSpPr/>
          <p:nvPr/>
        </p:nvSpPr>
        <p:spPr>
          <a:xfrm>
            <a:off x="3437465" y="4919133"/>
            <a:ext cx="999067" cy="406400"/>
          </a:xfrm>
          <a:prstGeom prst="rect">
            <a:avLst/>
          </a:prstGeom>
          <a:noFill/>
          <a:ln w="60325">
            <a:solidFill>
              <a:srgbClr val="D0C11D"/>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32441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34232</TotalTime>
  <Words>2385</Words>
  <Application>Microsoft Office PowerPoint</Application>
  <PresentationFormat>On-screen Show (4:3)</PresentationFormat>
  <Paragraphs>381</Paragraphs>
  <Slides>18</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Wingdings</vt:lpstr>
      <vt:lpstr>Office Theme</vt:lpstr>
      <vt:lpstr>Rubalcava Capital Management</vt:lpstr>
      <vt:lpstr>PowerPoint Presentation</vt:lpstr>
      <vt:lpstr>Inspiration – Sanjay Bakshi</vt:lpstr>
      <vt:lpstr>Floats and Moats – Sanjay Bakshi</vt:lpstr>
      <vt:lpstr>Why measure float? </vt:lpstr>
      <vt:lpstr>Sources and characteristics of float – not just insurance</vt:lpstr>
      <vt:lpstr>Two ratios – Floating Assets (FA) and Floating Liabilities (FL)</vt:lpstr>
      <vt:lpstr>American Express: 1964</vt:lpstr>
      <vt:lpstr>American Express: 1964</vt:lpstr>
      <vt:lpstr>American Express: 1964</vt:lpstr>
      <vt:lpstr>Understanding the Floating Assets ratio</vt:lpstr>
      <vt:lpstr>Calculating float on my watchlist rotations</vt:lpstr>
      <vt:lpstr>Contemporary Examples: IHS (IHS)</vt:lpstr>
      <vt:lpstr>Contemporary Examples: HD Supply (HDS)</vt:lpstr>
      <vt:lpstr>Archetypes of Float</vt:lpstr>
      <vt:lpstr>Contemporary Examples: Points Intl.</vt:lpstr>
      <vt:lpstr>A contemporary example from my portfolio</vt:lpstr>
      <vt:lpstr>Much to like about PCOM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Rubalcava Capital Management</dc:title>
  <dc:creator>Alexander Rubalcava</dc:creator>
  <cp:lastModifiedBy>Theresa Lewingdon</cp:lastModifiedBy>
  <cp:revision>124</cp:revision>
  <dcterms:created xsi:type="dcterms:W3CDTF">2014-06-02T23:07:33Z</dcterms:created>
  <dcterms:modified xsi:type="dcterms:W3CDTF">2015-06-26T21:32:17Z</dcterms:modified>
</cp:coreProperties>
</file>